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B4A3D-EF19-49D9-BAB6-1F5E3E036FAD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AF074-4D69-47D5-9609-2593745777C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12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AF074-4D69-47D5-9609-2593745777CD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07/09/2014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85918" y="714356"/>
            <a:ext cx="4740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INSTITUTO NACIONAL DE SOYAPANGO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1571612"/>
            <a:ext cx="654217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MATERIA: </a:t>
            </a:r>
          </a:p>
          <a:p>
            <a:r>
              <a:rPr lang="es-ES" dirty="0" smtClean="0"/>
              <a:t> </a:t>
            </a:r>
            <a:r>
              <a:rPr lang="es-ES" dirty="0" smtClean="0"/>
              <a:t>              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SISTEMA CONTABLE</a:t>
            </a:r>
          </a:p>
          <a:p>
            <a:endParaRPr lang="es-ES" dirty="0" smtClean="0"/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DOCENTE: </a:t>
            </a:r>
          </a:p>
          <a:p>
            <a:r>
              <a:rPr lang="es-ES" dirty="0" smtClean="0"/>
              <a:t> </a:t>
            </a:r>
            <a:r>
              <a:rPr lang="es-ES" dirty="0" smtClean="0"/>
              <a:t>               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PEDRO ARNOLDO AGUIRRE NATIVÍ</a:t>
            </a:r>
          </a:p>
          <a:p>
            <a:endParaRPr lang="es-ES" dirty="0" smtClean="0"/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ALUMNAS: </a:t>
            </a:r>
          </a:p>
          <a:p>
            <a:r>
              <a:rPr lang="es-ES" dirty="0" smtClean="0"/>
              <a:t> </a:t>
            </a:r>
            <a:r>
              <a:rPr lang="es-ES" dirty="0" smtClean="0"/>
              <a:t>                  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CLAUDIA LORENA GONZÁLEZ FERNÁNDEZ</a:t>
            </a:r>
          </a:p>
          <a:p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      JENNIFER MICHELLE AYALA CANALES</a:t>
            </a:r>
          </a:p>
          <a:p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               ILEANA MARISOL SÁNCHEZ CRUZ</a:t>
            </a:r>
          </a:p>
          <a:p>
            <a:endParaRPr lang="es-ES" dirty="0" smtClean="0"/>
          </a:p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SECCIÓN: </a:t>
            </a:r>
          </a:p>
          <a:p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smtClean="0">
                <a:latin typeface="Bookman Old Style" pitchFamily="18" charset="0"/>
              </a:rPr>
              <a:t>              3º-”D”</a:t>
            </a:r>
            <a:endParaRPr lang="es-ES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571472" y="428604"/>
            <a:ext cx="70407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es-ES" sz="3200" b="0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s-ES" sz="32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RAZONES: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  <a:t>Se pueden calcular un conjunto de relaciones que tienen por objeto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  <a:t> mostrar la salud de la empresa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</a:rPr>
              <a:t>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71472" y="2214554"/>
            <a:ext cx="4572000" cy="18774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Razones de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solvencia</a:t>
            </a:r>
          </a:p>
          <a:p>
            <a:endParaRPr lang="es-ES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Razón de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liquidez</a:t>
            </a:r>
          </a:p>
          <a:p>
            <a:endParaRPr lang="es-ES" b="1" dirty="0" smtClean="0"/>
          </a:p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Razones de estabilidad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571480"/>
            <a:ext cx="6535764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3200" b="1" u="sng" dirty="0" smtClean="0"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3200" b="1" i="0" u="sng" strike="noStrike" cap="none" normalizeH="0" baseline="0" dirty="0" smtClean="0">
                <a:ln>
                  <a:noFill/>
                </a:ln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DENOMINACIONES SOCIALES: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askerville Old Face" pitchFamily="18" charset="0"/>
                <a:ea typeface="Times New Roman" pitchFamily="18" charset="0"/>
              </a:rPr>
              <a:t>       Es el nombre bajo el que opera una sociedad mercantil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Baskerville Old Face" pitchFamily="18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Baskerville Old Face" pitchFamily="18" charset="0"/>
            </a:endParaRPr>
          </a:p>
        </p:txBody>
      </p:sp>
      <p:pic>
        <p:nvPicPr>
          <p:cNvPr id="31746" name="Picture 2" descr="C:\Documents and Settings\Invitado\Mis documentos\Downloads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857364"/>
            <a:ext cx="364333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28860" y="1142984"/>
            <a:ext cx="2515432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GRACIAS!!!</a:t>
            </a:r>
            <a:endParaRPr lang="es-E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57290" y="3214686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DIOS TE BENDIGA…!!! </a:t>
            </a:r>
            <a:r>
              <a:rPr lang="es-E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es-E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10800000" flipV="1">
            <a:off x="1227291" y="840479"/>
            <a:ext cx="6234326" cy="1491873"/>
          </a:xfrm>
          <a:solidFill>
            <a:schemeClr val="bg1"/>
          </a:solidFill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s-ES" sz="3200" dirty="0" smtClean="0">
                <a:solidFill>
                  <a:schemeClr val="bg1"/>
                </a:solidFill>
                <a:latin typeface="Baskerville Old Face" pitchFamily="18" charset="0"/>
              </a:rPr>
              <a:t/>
            </a:r>
            <a:br>
              <a:rPr lang="es-ES" sz="3200" dirty="0" smtClean="0">
                <a:solidFill>
                  <a:schemeClr val="bg1"/>
                </a:solidFill>
                <a:latin typeface="Baskerville Old Face" pitchFamily="18" charset="0"/>
              </a:rPr>
            </a:br>
            <a:endParaRPr lang="es-ES" sz="32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8" y="1214422"/>
            <a:ext cx="7322838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capital social,  reserva  razón</a:t>
            </a:r>
            <a:br>
              <a:rPr lang="es-E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</a:br>
            <a:r>
              <a:rPr lang="es-E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         </a:t>
            </a:r>
            <a:r>
              <a:rPr lang="es-E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y Denominación social</a:t>
            </a:r>
            <a:r>
              <a:rPr lang="es-E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.</a:t>
            </a:r>
            <a:endParaRPr lang="es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8673" name="Picture 1" descr="C:\Documents and Settings\Invitado\Mis documentos\Downloads\Dia del Trabajo 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357562"/>
            <a:ext cx="3762380" cy="250433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3026083" y="2928932"/>
            <a:ext cx="45719" cy="45719"/>
          </a:xfrm>
        </p:spPr>
        <p:txBody>
          <a:bodyPr>
            <a:normAutofit fontScale="90000"/>
          </a:bodyPr>
          <a:lstStyle/>
          <a:p>
            <a:r>
              <a:rPr lang="es-ES" sz="2800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 	</a:t>
            </a:r>
            <a:endParaRPr lang="es-ES" sz="2800" dirty="0">
              <a:solidFill>
                <a:schemeClr val="tx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285984" y="500042"/>
            <a:ext cx="35557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u="sng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CAPITAL SOCIAL</a:t>
            </a:r>
          </a:p>
          <a:p>
            <a:endParaRPr lang="es-ES" sz="3200" b="1" u="sng" dirty="0" smtClean="0">
              <a:latin typeface="Baskerville Old Face" pitchFamily="18" charset="0"/>
            </a:endParaRPr>
          </a:p>
          <a:p>
            <a:endParaRPr lang="es-ES" sz="3200" b="1" u="sng" dirty="0">
              <a:latin typeface="Baskerville Old Fac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034" y="1357298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El capital social está representado por la suma del valor establecido en la escritura social por las aportaciones prometidas de los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socios.</a:t>
            </a:r>
            <a:endParaRPr lang="es-ES" sz="2000" b="1" dirty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26625" name="Picture 1" descr="C:\Documents and Settings\Invitado\Mis documentos\Downloads\socios_comercial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14620"/>
            <a:ext cx="43053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 smtClean="0">
              <a:latin typeface="Algerian" pitchFamily="82" charset="0"/>
            </a:endParaRPr>
          </a:p>
          <a:p>
            <a:r>
              <a:rPr lang="es-ES" sz="2800" dirty="0" smtClean="0">
                <a:latin typeface="Algerian" pitchFamily="82" charset="0"/>
              </a:rPr>
              <a:t>  </a:t>
            </a:r>
            <a:endParaRPr lang="es-ES" sz="2800" dirty="0">
              <a:latin typeface="Algeria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642918"/>
            <a:ext cx="707918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Toda sociedad podrá aumentar o disminuir su capital el aumento o </a:t>
            </a:r>
            <a:endParaRPr lang="es-SV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reducción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requiere el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consentimiento</a:t>
            </a:r>
          </a:p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de los socios dado en la forma correspondiente a la clase </a:t>
            </a:r>
            <a:endParaRPr lang="es-SV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de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sociedad que se trate </a:t>
            </a:r>
            <a:endParaRPr lang="es-ES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endParaRPr lang="es-ES" dirty="0"/>
          </a:p>
        </p:txBody>
      </p:sp>
      <p:pic>
        <p:nvPicPr>
          <p:cNvPr id="24577" name="Picture 1" descr="C:\Documents and Settings\Invitado\Mis documentos\Downloads\balanza-gest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500306"/>
            <a:ext cx="2943242" cy="327026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609333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E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l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aumento podrá hacerse mediante la emisión de nuevas </a:t>
            </a:r>
            <a:endParaRPr lang="es-SV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acciones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o bien por la elevación de las ya emitida </a:t>
            </a:r>
            <a:endParaRPr lang="es-ES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endParaRPr lang="es-ES" dirty="0"/>
          </a:p>
        </p:txBody>
      </p:sp>
      <p:pic>
        <p:nvPicPr>
          <p:cNvPr id="8193" name="Picture 1" descr="C:\Documents and Settings\Invitado\Mis documentos\Downloads\junta_directiv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928802"/>
            <a:ext cx="6502414" cy="2907285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214290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El pago de las aportaciones que debe hacerse por la suscripción de nuevas acciones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ES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1-en especie </a:t>
            </a:r>
            <a:endParaRPr lang="es-SV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2-por </a:t>
            </a: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compensación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SV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3- por capitalización </a:t>
            </a:r>
            <a:endParaRPr lang="es-SV" sz="2000" b="1" dirty="0" smtClean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6146" name="Picture 2" descr="C:\Documents and Settings\Invitado\Mis documentos\Downloads\programa-afiliad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429000"/>
            <a:ext cx="3810000" cy="25336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571480"/>
            <a:ext cx="756649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Disminución del capital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Deberá tomarse por la junta general de accionistas con iguales requisitos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que el acuerdo de aumento </a:t>
            </a:r>
            <a:endParaRPr kumimoji="0" lang="es-SV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</a:endParaRPr>
          </a:p>
        </p:txBody>
      </p:sp>
      <p:pic>
        <p:nvPicPr>
          <p:cNvPr id="4098" name="Picture 2" descr="C:\Documents and Settings\Invitado\Mis documentos\Downloads\sociosman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6854030" cy="3738562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500042"/>
            <a:ext cx="763702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Times New Roman" pitchFamily="18" charset="0"/>
              </a:rPr>
              <a:t> </a:t>
            </a: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  <a:ea typeface="Times New Roman" pitchFamily="18" charset="0"/>
              </a:rPr>
              <a:t>                           </a:t>
            </a:r>
            <a:r>
              <a:rPr kumimoji="0" lang="es-ES" sz="32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  <a:t>LAS RESERVAS: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  <a:t/>
            </a:r>
            <a:b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</a:b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  <a:t/>
            </a:r>
            <a:b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</a:rPr>
            </a:b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Las reservas de una empresa son recursos propios que la empresa ha ido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acumulando a través de tres vías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fundamentales, que son las que determinan los tres tipos de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Reservas existentes: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57158" y="2928934"/>
            <a:ext cx="5286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>
                <a:latin typeface="Baskerville Old Face" pitchFamily="18" charset="0"/>
              </a:rPr>
              <a:t>a)</a:t>
            </a:r>
            <a:r>
              <a:rPr lang="es-ES" dirty="0" smtClean="0">
                <a:latin typeface="Baskerville Old Face" pitchFamily="18" charset="0"/>
              </a:rPr>
              <a:t> </a:t>
            </a:r>
            <a:r>
              <a:rPr lang="es-ES" u="sng" dirty="0" smtClean="0">
                <a:latin typeface="Baskerville Old Face" pitchFamily="18" charset="0"/>
              </a:rPr>
              <a:t>Reservas procedentes de beneficios retenidos</a:t>
            </a:r>
            <a:endParaRPr lang="es-ES" dirty="0">
              <a:latin typeface="Baskerville Old Face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3500438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Baskerville Old Face" pitchFamily="18" charset="0"/>
              </a:rPr>
              <a:t>b)</a:t>
            </a:r>
            <a:r>
              <a:rPr lang="es-ES" sz="2000" dirty="0" smtClean="0">
                <a:latin typeface="Baskerville Old Face" pitchFamily="18" charset="0"/>
              </a:rPr>
              <a:t> </a:t>
            </a:r>
            <a:r>
              <a:rPr lang="es-ES" sz="2000" u="sng" dirty="0" smtClean="0">
                <a:latin typeface="Baskerville Old Face" pitchFamily="18" charset="0"/>
              </a:rPr>
              <a:t>Reservas procedentes de aportaciones de los accionistas o propietarios de la empresa</a:t>
            </a:r>
            <a:endParaRPr lang="es-ES" sz="2000" dirty="0">
              <a:latin typeface="Baskerville Old Face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4357694"/>
            <a:ext cx="5857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Baskerville Old Face" pitchFamily="18" charset="0"/>
              </a:rPr>
              <a:t>c)</a:t>
            </a:r>
            <a:r>
              <a:rPr lang="es-ES" sz="2000" dirty="0" smtClean="0">
                <a:latin typeface="Baskerville Old Face" pitchFamily="18" charset="0"/>
              </a:rPr>
              <a:t> </a:t>
            </a:r>
            <a:r>
              <a:rPr lang="es-ES" sz="2000" u="sng" dirty="0" smtClean="0">
                <a:latin typeface="Baskerville Old Face" pitchFamily="18" charset="0"/>
              </a:rPr>
              <a:t>Reservas procedentes de revalorización de </a:t>
            </a:r>
            <a:r>
              <a:rPr lang="es-ES" sz="2000" u="sng" dirty="0" smtClean="0">
                <a:latin typeface="Baskerville Old Face" pitchFamily="18" charset="0"/>
              </a:rPr>
              <a:t>activos</a:t>
            </a:r>
            <a:r>
              <a:rPr lang="es-ES" sz="2000" dirty="0" smtClean="0">
                <a:latin typeface="Baskerville Old Face" pitchFamily="18" charset="0"/>
              </a:rPr>
              <a:t> </a:t>
            </a:r>
            <a:endParaRPr lang="es-ES" sz="2000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285728"/>
            <a:ext cx="519565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 dirty="0" smtClean="0">
                <a:latin typeface="Baskerville Old Face" pitchFamily="18" charset="0"/>
              </a:rPr>
              <a:t>Reservas procedentes de beneficios no repartidos</a:t>
            </a:r>
          </a:p>
          <a:p>
            <a:endParaRPr lang="es-ES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1071546"/>
            <a:ext cx="1497526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 legal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85720" y="1714488"/>
            <a:ext cx="2138727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Reservas especiales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57158" y="2643182"/>
            <a:ext cx="5158785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smtClean="0">
                <a:ln>
                  <a:noFill/>
                </a:ln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Reservas para acciones de la sociedad dominante</a:t>
            </a:r>
            <a:endParaRPr kumimoji="0" lang="es-ES" sz="2000" b="1" i="0" u="sng" strike="noStrike" cap="none" normalizeH="0" baseline="0" dirty="0" smtClean="0">
              <a:ln>
                <a:noFill/>
              </a:ln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3286124"/>
            <a:ext cx="3318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Reservas para acciones propias</a:t>
            </a:r>
            <a:endParaRPr lang="es-ES" sz="2000" b="1" dirty="0">
              <a:solidFill>
                <a:schemeClr val="accent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57158" y="3571876"/>
            <a:ext cx="4447051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Reservas voluntarias y reservas estatutarias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57158" y="4000504"/>
            <a:ext cx="3361818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 por capital amortizado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28596" y="4429132"/>
            <a:ext cx="5578771" cy="7437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Reservas provenientes de la actualización de balances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28596" y="4857760"/>
            <a:ext cx="5857916" cy="712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skerville Old Face" pitchFamily="18" charset="0"/>
                <a:ea typeface="Times New Roman" pitchFamily="18" charset="0"/>
                <a:cs typeface="Arial" pitchFamily="34" charset="0"/>
              </a:rPr>
              <a:t>Reservas derivadas de aportaciones de los socios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skerville Old Fac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animBg="1"/>
      <p:bldP spid="35842" grpId="0" animBg="1"/>
      <p:bldP spid="6" grpId="0"/>
      <p:bldP spid="35844" grpId="0" animBg="1"/>
      <p:bldP spid="35845" grpId="0" animBg="1"/>
      <p:bldP spid="35846" grpId="0" animBg="1"/>
      <p:bldP spid="3584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</TotalTime>
  <Words>279</Words>
  <PresentationFormat>Presentación en pantalla (4:3)</PresentationFormat>
  <Paragraphs>81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Urbano</vt:lpstr>
      <vt:lpstr>Diapositiva 1</vt:lpstr>
      <vt:lpstr> </vt:lpstr>
      <vt:lpstr> 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amor es pobre</dc:title>
  <cp:lastModifiedBy>Invitado</cp:lastModifiedBy>
  <cp:revision>19</cp:revision>
  <dcterms:modified xsi:type="dcterms:W3CDTF">2014-09-08T00:56:11Z</dcterms:modified>
</cp:coreProperties>
</file>