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70" r:id="rId2"/>
    <p:sldId id="256" r:id="rId3"/>
    <p:sldId id="257" r:id="rId4"/>
    <p:sldId id="258" r:id="rId5"/>
    <p:sldId id="259" r:id="rId6"/>
    <p:sldId id="262" r:id="rId7"/>
    <p:sldId id="263" r:id="rId8"/>
    <p:sldId id="285" r:id="rId9"/>
    <p:sldId id="281" r:id="rId10"/>
    <p:sldId id="282" r:id="rId11"/>
    <p:sldId id="264" r:id="rId12"/>
    <p:sldId id="283" r:id="rId13"/>
    <p:sldId id="284" r:id="rId14"/>
    <p:sldId id="271" r:id="rId15"/>
    <p:sldId id="272" r:id="rId16"/>
    <p:sldId id="273" r:id="rId17"/>
    <p:sldId id="269" r:id="rId18"/>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7" autoAdjust="0"/>
    <p:restoredTop sz="94624" autoAdjust="0"/>
  </p:normalViewPr>
  <p:slideViewPr>
    <p:cSldViewPr>
      <p:cViewPr varScale="1">
        <p:scale>
          <a:sx n="52" d="100"/>
          <a:sy n="52" d="100"/>
        </p:scale>
        <p:origin x="-102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2F92360C-5742-4646-92FC-777D20A6D91B}" type="datetimeFigureOut">
              <a:rPr lang="es-SV" smtClean="0"/>
              <a:pPr/>
              <a:t>22/10/2012</a:t>
            </a:fld>
            <a:endParaRPr lang="es-SV"/>
          </a:p>
        </p:txBody>
      </p:sp>
      <p:sp>
        <p:nvSpPr>
          <p:cNvPr id="8" name="7 Marcador de pie de página"/>
          <p:cNvSpPr>
            <a:spLocks noGrp="1"/>
          </p:cNvSpPr>
          <p:nvPr>
            <p:ph type="ftr" sz="quarter" idx="11"/>
          </p:nvPr>
        </p:nvSpPr>
        <p:spPr/>
        <p:txBody>
          <a:bodyPr/>
          <a:lstStyle>
            <a:extLst/>
          </a:lstStyle>
          <a:p>
            <a:endParaRPr lang="es-SV"/>
          </a:p>
        </p:txBody>
      </p:sp>
      <p:sp>
        <p:nvSpPr>
          <p:cNvPr id="11" name="10 Marcador de número de diapositiva"/>
          <p:cNvSpPr>
            <a:spLocks noGrp="1"/>
          </p:cNvSpPr>
          <p:nvPr>
            <p:ph type="sldNum" sz="quarter" idx="12"/>
          </p:nvPr>
        </p:nvSpPr>
        <p:spPr/>
        <p:txBody>
          <a:bodyPr/>
          <a:lstStyle>
            <a:extLst/>
          </a:lstStyle>
          <a:p>
            <a:fld id="{D25794D3-5F5D-49B8-B867-E20069D5E2FC}" type="slidenum">
              <a:rPr lang="es-SV" smtClean="0"/>
              <a:pPr/>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F92360C-5742-4646-92FC-777D20A6D91B}" type="datetimeFigureOut">
              <a:rPr lang="es-SV" smtClean="0"/>
              <a:pPr/>
              <a:t>22/10/2012</a:t>
            </a:fld>
            <a:endParaRPr lang="es-SV"/>
          </a:p>
        </p:txBody>
      </p:sp>
      <p:sp>
        <p:nvSpPr>
          <p:cNvPr id="5" name="4 Marcador de pie de página"/>
          <p:cNvSpPr>
            <a:spLocks noGrp="1"/>
          </p:cNvSpPr>
          <p:nvPr>
            <p:ph type="ftr" sz="quarter" idx="11"/>
          </p:nvPr>
        </p:nvSpPr>
        <p:spPr/>
        <p:txBody>
          <a:bodyPr/>
          <a:lstStyle>
            <a:extLst/>
          </a:lstStyle>
          <a:p>
            <a:endParaRPr lang="es-SV"/>
          </a:p>
        </p:txBody>
      </p:sp>
      <p:sp>
        <p:nvSpPr>
          <p:cNvPr id="6" name="5 Marcador de número de diapositiva"/>
          <p:cNvSpPr>
            <a:spLocks noGrp="1"/>
          </p:cNvSpPr>
          <p:nvPr>
            <p:ph type="sldNum" sz="quarter" idx="12"/>
          </p:nvPr>
        </p:nvSpPr>
        <p:spPr/>
        <p:txBody>
          <a:bodyPr/>
          <a:lstStyle>
            <a:extLst/>
          </a:lstStyle>
          <a:p>
            <a:fld id="{D25794D3-5F5D-49B8-B867-E20069D5E2FC}"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F92360C-5742-4646-92FC-777D20A6D91B}" type="datetimeFigureOut">
              <a:rPr lang="es-SV" smtClean="0"/>
              <a:pPr/>
              <a:t>22/10/2012</a:t>
            </a:fld>
            <a:endParaRPr lang="es-SV"/>
          </a:p>
        </p:txBody>
      </p:sp>
      <p:sp>
        <p:nvSpPr>
          <p:cNvPr id="5" name="4 Marcador de pie de página"/>
          <p:cNvSpPr>
            <a:spLocks noGrp="1"/>
          </p:cNvSpPr>
          <p:nvPr>
            <p:ph type="ftr" sz="quarter" idx="11"/>
          </p:nvPr>
        </p:nvSpPr>
        <p:spPr/>
        <p:txBody>
          <a:bodyPr/>
          <a:lstStyle>
            <a:extLst/>
          </a:lstStyle>
          <a:p>
            <a:endParaRPr lang="es-SV"/>
          </a:p>
        </p:txBody>
      </p:sp>
      <p:sp>
        <p:nvSpPr>
          <p:cNvPr id="6" name="5 Marcador de número de diapositiva"/>
          <p:cNvSpPr>
            <a:spLocks noGrp="1"/>
          </p:cNvSpPr>
          <p:nvPr>
            <p:ph type="sldNum" sz="quarter" idx="12"/>
          </p:nvPr>
        </p:nvSpPr>
        <p:spPr/>
        <p:txBody>
          <a:bodyPr/>
          <a:lstStyle>
            <a:extLst/>
          </a:lstStyle>
          <a:p>
            <a:fld id="{D25794D3-5F5D-49B8-B867-E20069D5E2FC}"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F92360C-5742-4646-92FC-777D20A6D91B}" type="datetimeFigureOut">
              <a:rPr lang="es-SV" smtClean="0"/>
              <a:pPr/>
              <a:t>22/10/2012</a:t>
            </a:fld>
            <a:endParaRPr lang="es-SV"/>
          </a:p>
        </p:txBody>
      </p:sp>
      <p:sp>
        <p:nvSpPr>
          <p:cNvPr id="5" name="4 Marcador de pie de página"/>
          <p:cNvSpPr>
            <a:spLocks noGrp="1"/>
          </p:cNvSpPr>
          <p:nvPr>
            <p:ph type="ftr" sz="quarter" idx="11"/>
          </p:nvPr>
        </p:nvSpPr>
        <p:spPr/>
        <p:txBody>
          <a:bodyPr/>
          <a:lstStyle>
            <a:extLst/>
          </a:lstStyle>
          <a:p>
            <a:endParaRPr lang="es-SV"/>
          </a:p>
        </p:txBody>
      </p:sp>
      <p:sp>
        <p:nvSpPr>
          <p:cNvPr id="6" name="5 Marcador de número de diapositiva"/>
          <p:cNvSpPr>
            <a:spLocks noGrp="1"/>
          </p:cNvSpPr>
          <p:nvPr>
            <p:ph type="sldNum" sz="quarter" idx="12"/>
          </p:nvPr>
        </p:nvSpPr>
        <p:spPr/>
        <p:txBody>
          <a:bodyPr/>
          <a:lstStyle>
            <a:extLst/>
          </a:lstStyle>
          <a:p>
            <a:fld id="{D25794D3-5F5D-49B8-B867-E20069D5E2FC}"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F92360C-5742-4646-92FC-777D20A6D91B}" type="datetimeFigureOut">
              <a:rPr lang="es-SV" smtClean="0"/>
              <a:pPr/>
              <a:t>22/10/2012</a:t>
            </a:fld>
            <a:endParaRPr lang="es-SV"/>
          </a:p>
        </p:txBody>
      </p:sp>
      <p:sp>
        <p:nvSpPr>
          <p:cNvPr id="5" name="4 Marcador de pie de página"/>
          <p:cNvSpPr>
            <a:spLocks noGrp="1"/>
          </p:cNvSpPr>
          <p:nvPr>
            <p:ph type="ftr" sz="quarter" idx="11"/>
          </p:nvPr>
        </p:nvSpPr>
        <p:spPr/>
        <p:txBody>
          <a:bodyPr/>
          <a:lstStyle>
            <a:extLst/>
          </a:lstStyle>
          <a:p>
            <a:endParaRPr lang="es-SV"/>
          </a:p>
        </p:txBody>
      </p:sp>
      <p:sp>
        <p:nvSpPr>
          <p:cNvPr id="6" name="5 Marcador de número de diapositiva"/>
          <p:cNvSpPr>
            <a:spLocks noGrp="1"/>
          </p:cNvSpPr>
          <p:nvPr>
            <p:ph type="sldNum" sz="quarter" idx="12"/>
          </p:nvPr>
        </p:nvSpPr>
        <p:spPr/>
        <p:txBody>
          <a:bodyPr/>
          <a:lstStyle>
            <a:extLst/>
          </a:lstStyle>
          <a:p>
            <a:fld id="{D25794D3-5F5D-49B8-B867-E20069D5E2FC}" type="slidenum">
              <a:rPr lang="es-SV" smtClean="0"/>
              <a:pPr/>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F92360C-5742-4646-92FC-777D20A6D91B}" type="datetimeFigureOut">
              <a:rPr lang="es-SV" smtClean="0"/>
              <a:pPr/>
              <a:t>22/10/2012</a:t>
            </a:fld>
            <a:endParaRPr lang="es-SV"/>
          </a:p>
        </p:txBody>
      </p:sp>
      <p:sp>
        <p:nvSpPr>
          <p:cNvPr id="6" name="5 Marcador de pie de página"/>
          <p:cNvSpPr>
            <a:spLocks noGrp="1"/>
          </p:cNvSpPr>
          <p:nvPr>
            <p:ph type="ftr" sz="quarter" idx="11"/>
          </p:nvPr>
        </p:nvSpPr>
        <p:spPr/>
        <p:txBody>
          <a:bodyPr/>
          <a:lstStyle>
            <a:extLst/>
          </a:lstStyle>
          <a:p>
            <a:endParaRPr lang="es-SV"/>
          </a:p>
        </p:txBody>
      </p:sp>
      <p:sp>
        <p:nvSpPr>
          <p:cNvPr id="7" name="6 Marcador de número de diapositiva"/>
          <p:cNvSpPr>
            <a:spLocks noGrp="1"/>
          </p:cNvSpPr>
          <p:nvPr>
            <p:ph type="sldNum" sz="quarter" idx="12"/>
          </p:nvPr>
        </p:nvSpPr>
        <p:spPr/>
        <p:txBody>
          <a:bodyPr/>
          <a:lstStyle>
            <a:extLst/>
          </a:lstStyle>
          <a:p>
            <a:fld id="{D25794D3-5F5D-49B8-B867-E20069D5E2FC}" type="slidenum">
              <a:rPr lang="es-SV" smtClean="0"/>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F92360C-5742-4646-92FC-777D20A6D91B}" type="datetimeFigureOut">
              <a:rPr lang="es-SV" smtClean="0"/>
              <a:pPr/>
              <a:t>22/10/2012</a:t>
            </a:fld>
            <a:endParaRPr lang="es-SV"/>
          </a:p>
        </p:txBody>
      </p:sp>
      <p:sp>
        <p:nvSpPr>
          <p:cNvPr id="8" name="7 Marcador de pie de página"/>
          <p:cNvSpPr>
            <a:spLocks noGrp="1"/>
          </p:cNvSpPr>
          <p:nvPr>
            <p:ph type="ftr" sz="quarter" idx="11"/>
          </p:nvPr>
        </p:nvSpPr>
        <p:spPr/>
        <p:txBody>
          <a:bodyPr/>
          <a:lstStyle>
            <a:extLst/>
          </a:lstStyle>
          <a:p>
            <a:endParaRPr lang="es-SV"/>
          </a:p>
        </p:txBody>
      </p:sp>
      <p:sp>
        <p:nvSpPr>
          <p:cNvPr id="9" name="8 Marcador de número de diapositiva"/>
          <p:cNvSpPr>
            <a:spLocks noGrp="1"/>
          </p:cNvSpPr>
          <p:nvPr>
            <p:ph type="sldNum" sz="quarter" idx="12"/>
          </p:nvPr>
        </p:nvSpPr>
        <p:spPr/>
        <p:txBody>
          <a:bodyPr/>
          <a:lstStyle>
            <a:extLst/>
          </a:lstStyle>
          <a:p>
            <a:fld id="{D25794D3-5F5D-49B8-B867-E20069D5E2FC}" type="slidenum">
              <a:rPr lang="es-SV" smtClean="0"/>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2F92360C-5742-4646-92FC-777D20A6D91B}" type="datetimeFigureOut">
              <a:rPr lang="es-SV" smtClean="0"/>
              <a:pPr/>
              <a:t>22/10/2012</a:t>
            </a:fld>
            <a:endParaRPr lang="es-SV"/>
          </a:p>
        </p:txBody>
      </p:sp>
      <p:sp>
        <p:nvSpPr>
          <p:cNvPr id="4" name="3 Marcador de pie de página"/>
          <p:cNvSpPr>
            <a:spLocks noGrp="1"/>
          </p:cNvSpPr>
          <p:nvPr>
            <p:ph type="ftr" sz="quarter" idx="11"/>
          </p:nvPr>
        </p:nvSpPr>
        <p:spPr/>
        <p:txBody>
          <a:bodyPr/>
          <a:lstStyle>
            <a:extLst/>
          </a:lstStyle>
          <a:p>
            <a:endParaRPr lang="es-SV"/>
          </a:p>
        </p:txBody>
      </p:sp>
      <p:sp>
        <p:nvSpPr>
          <p:cNvPr id="5" name="4 Marcador de número de diapositiva"/>
          <p:cNvSpPr>
            <a:spLocks noGrp="1"/>
          </p:cNvSpPr>
          <p:nvPr>
            <p:ph type="sldNum" sz="quarter" idx="12"/>
          </p:nvPr>
        </p:nvSpPr>
        <p:spPr/>
        <p:txBody>
          <a:bodyPr/>
          <a:lstStyle>
            <a:extLst/>
          </a:lstStyle>
          <a:p>
            <a:fld id="{D25794D3-5F5D-49B8-B867-E20069D5E2FC}"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2F92360C-5742-4646-92FC-777D20A6D91B}" type="datetimeFigureOut">
              <a:rPr lang="es-SV" smtClean="0"/>
              <a:pPr/>
              <a:t>22/10/2012</a:t>
            </a:fld>
            <a:endParaRPr lang="es-SV"/>
          </a:p>
        </p:txBody>
      </p:sp>
      <p:sp>
        <p:nvSpPr>
          <p:cNvPr id="3" name="2 Marcador de pie de página"/>
          <p:cNvSpPr>
            <a:spLocks noGrp="1"/>
          </p:cNvSpPr>
          <p:nvPr>
            <p:ph type="ftr" sz="quarter" idx="11"/>
          </p:nvPr>
        </p:nvSpPr>
        <p:spPr/>
        <p:txBody>
          <a:bodyPr/>
          <a:lstStyle>
            <a:extLst/>
          </a:lstStyle>
          <a:p>
            <a:endParaRPr lang="es-SV"/>
          </a:p>
        </p:txBody>
      </p:sp>
      <p:sp>
        <p:nvSpPr>
          <p:cNvPr id="4" name="3 Marcador de número de diapositiva"/>
          <p:cNvSpPr>
            <a:spLocks noGrp="1"/>
          </p:cNvSpPr>
          <p:nvPr>
            <p:ph type="sldNum" sz="quarter" idx="12"/>
          </p:nvPr>
        </p:nvSpPr>
        <p:spPr/>
        <p:txBody>
          <a:bodyPr/>
          <a:lstStyle>
            <a:extLst/>
          </a:lstStyle>
          <a:p>
            <a:fld id="{D25794D3-5F5D-49B8-B867-E20069D5E2FC}"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F92360C-5742-4646-92FC-777D20A6D91B}" type="datetimeFigureOut">
              <a:rPr lang="es-SV" smtClean="0"/>
              <a:pPr/>
              <a:t>22/10/2012</a:t>
            </a:fld>
            <a:endParaRPr lang="es-SV"/>
          </a:p>
        </p:txBody>
      </p:sp>
      <p:sp>
        <p:nvSpPr>
          <p:cNvPr id="6" name="5 Marcador de pie de página"/>
          <p:cNvSpPr>
            <a:spLocks noGrp="1"/>
          </p:cNvSpPr>
          <p:nvPr>
            <p:ph type="ftr" sz="quarter" idx="11"/>
          </p:nvPr>
        </p:nvSpPr>
        <p:spPr/>
        <p:txBody>
          <a:bodyPr/>
          <a:lstStyle>
            <a:extLst/>
          </a:lstStyle>
          <a:p>
            <a:endParaRPr lang="es-SV"/>
          </a:p>
        </p:txBody>
      </p:sp>
      <p:sp>
        <p:nvSpPr>
          <p:cNvPr id="7" name="6 Marcador de número de diapositiva"/>
          <p:cNvSpPr>
            <a:spLocks noGrp="1"/>
          </p:cNvSpPr>
          <p:nvPr>
            <p:ph type="sldNum" sz="quarter" idx="12"/>
          </p:nvPr>
        </p:nvSpPr>
        <p:spPr/>
        <p:txBody>
          <a:bodyPr/>
          <a:lstStyle>
            <a:extLst/>
          </a:lstStyle>
          <a:p>
            <a:fld id="{D25794D3-5F5D-49B8-B867-E20069D5E2FC}" type="slidenum">
              <a:rPr lang="es-SV" smtClean="0"/>
              <a:pPr/>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F92360C-5742-4646-92FC-777D20A6D91B}" type="datetimeFigureOut">
              <a:rPr lang="es-SV" smtClean="0"/>
              <a:pPr/>
              <a:t>22/10/2012</a:t>
            </a:fld>
            <a:endParaRPr lang="es-SV"/>
          </a:p>
        </p:txBody>
      </p:sp>
      <p:sp>
        <p:nvSpPr>
          <p:cNvPr id="6" name="5 Marcador de pie de página"/>
          <p:cNvSpPr>
            <a:spLocks noGrp="1"/>
          </p:cNvSpPr>
          <p:nvPr>
            <p:ph type="ftr" sz="quarter" idx="11"/>
          </p:nvPr>
        </p:nvSpPr>
        <p:spPr/>
        <p:txBody>
          <a:bodyPr/>
          <a:lstStyle>
            <a:extLst/>
          </a:lstStyle>
          <a:p>
            <a:endParaRPr lang="es-SV"/>
          </a:p>
        </p:txBody>
      </p:sp>
      <p:sp>
        <p:nvSpPr>
          <p:cNvPr id="7" name="6 Marcador de número de diapositiva"/>
          <p:cNvSpPr>
            <a:spLocks noGrp="1"/>
          </p:cNvSpPr>
          <p:nvPr>
            <p:ph type="sldNum" sz="quarter" idx="12"/>
          </p:nvPr>
        </p:nvSpPr>
        <p:spPr/>
        <p:txBody>
          <a:bodyPr/>
          <a:lstStyle>
            <a:extLst/>
          </a:lstStyle>
          <a:p>
            <a:fld id="{D25794D3-5F5D-49B8-B867-E20069D5E2FC}" type="slidenum">
              <a:rPr lang="es-SV" smtClean="0"/>
              <a:pPr/>
              <a:t>‹Nº›</a:t>
            </a:fld>
            <a:endParaRPr lang="es-SV"/>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F92360C-5742-4646-92FC-777D20A6D91B}" type="datetimeFigureOut">
              <a:rPr lang="es-SV" smtClean="0"/>
              <a:pPr/>
              <a:t>22/10/2012</a:t>
            </a:fld>
            <a:endParaRPr lang="es-SV"/>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SV"/>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25794D3-5F5D-49B8-B867-E20069D5E2FC}" type="slidenum">
              <a:rPr lang="es-SV" smtClean="0"/>
              <a:pPr/>
              <a:t>‹Nº›</a:t>
            </a:fld>
            <a:endParaRPr lang="es-SV"/>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1124744"/>
            <a:ext cx="7498080" cy="1143000"/>
          </a:xfrm>
        </p:spPr>
        <p:txBody>
          <a:bodyPr>
            <a:normAutofit fontScale="90000"/>
          </a:bodyPr>
          <a:lstStyle/>
          <a:p>
            <a:pPr marL="0" indent="0" algn="ctr">
              <a:buNone/>
            </a:pPr>
            <a:r>
              <a:rPr lang="es-SV" dirty="0" smtClean="0">
                <a:solidFill>
                  <a:srgbClr val="7030A0"/>
                </a:solidFill>
              </a:rPr>
              <a:t>Instituto Nacional </a:t>
            </a:r>
            <a:br>
              <a:rPr lang="es-SV" dirty="0" smtClean="0">
                <a:solidFill>
                  <a:srgbClr val="7030A0"/>
                </a:solidFill>
              </a:rPr>
            </a:br>
            <a:r>
              <a:rPr lang="es-SV" dirty="0" smtClean="0">
                <a:solidFill>
                  <a:srgbClr val="7030A0"/>
                </a:solidFill>
              </a:rPr>
              <a:t>de </a:t>
            </a:r>
            <a:br>
              <a:rPr lang="es-SV" dirty="0" smtClean="0">
                <a:solidFill>
                  <a:srgbClr val="7030A0"/>
                </a:solidFill>
              </a:rPr>
            </a:br>
            <a:r>
              <a:rPr lang="es-SV" dirty="0" smtClean="0">
                <a:solidFill>
                  <a:srgbClr val="7030A0"/>
                </a:solidFill>
              </a:rPr>
              <a:t>Soyapango</a:t>
            </a:r>
            <a:endParaRPr lang="es-SV" dirty="0">
              <a:solidFill>
                <a:srgbClr val="7030A0"/>
              </a:solidFill>
            </a:endParaRPr>
          </a:p>
        </p:txBody>
      </p:sp>
      <p:sp>
        <p:nvSpPr>
          <p:cNvPr id="10" name="3 Marcador de contenido"/>
          <p:cNvSpPr>
            <a:spLocks noGrp="1"/>
          </p:cNvSpPr>
          <p:nvPr>
            <p:ph idx="1"/>
          </p:nvPr>
        </p:nvSpPr>
        <p:spPr>
          <a:xfrm>
            <a:off x="1619672" y="2852936"/>
            <a:ext cx="5760640" cy="3205336"/>
          </a:xfrm>
        </p:spPr>
        <p:txBody>
          <a:bodyPr>
            <a:normAutofit/>
          </a:bodyPr>
          <a:lstStyle/>
          <a:p>
            <a:pPr marL="82296" indent="0" algn="ctr">
              <a:buNone/>
            </a:pPr>
            <a:r>
              <a:rPr lang="es-SV" sz="2000" b="1" dirty="0" smtClean="0">
                <a:solidFill>
                  <a:schemeClr val="tx1"/>
                </a:solidFill>
              </a:rPr>
              <a:t>Integrantes: </a:t>
            </a:r>
          </a:p>
          <a:p>
            <a:pPr marL="82296" indent="0" algn="ctr">
              <a:buNone/>
            </a:pPr>
            <a:r>
              <a:rPr lang="es-SV" sz="1800" b="1" dirty="0" smtClean="0">
                <a:solidFill>
                  <a:schemeClr val="tx1"/>
                </a:solidFill>
              </a:rPr>
              <a:t>Flor de María Landaverde Moran#20</a:t>
            </a:r>
          </a:p>
          <a:p>
            <a:pPr marL="82296" indent="0" algn="ctr">
              <a:buNone/>
            </a:pPr>
            <a:r>
              <a:rPr lang="es-SV" sz="1800" b="1" dirty="0" smtClean="0">
                <a:solidFill>
                  <a:schemeClr val="tx1"/>
                </a:solidFill>
              </a:rPr>
              <a:t>Karla Lorena Escalante Palacios#13</a:t>
            </a:r>
          </a:p>
          <a:p>
            <a:pPr marL="82296" indent="0" algn="ctr">
              <a:buNone/>
            </a:pPr>
            <a:r>
              <a:rPr lang="es-SV" sz="1800" b="1" dirty="0" smtClean="0">
                <a:solidFill>
                  <a:schemeClr val="tx1"/>
                </a:solidFill>
              </a:rPr>
              <a:t>Katherine Xiomara Rivera Argueta#36 </a:t>
            </a:r>
          </a:p>
          <a:p>
            <a:pPr marL="82296" indent="0">
              <a:buNone/>
            </a:pPr>
            <a:r>
              <a:rPr lang="es-SV" sz="1800" dirty="0" smtClean="0">
                <a:solidFill>
                  <a:schemeClr val="tx1"/>
                </a:solidFill>
              </a:rPr>
              <a:t>                   </a:t>
            </a:r>
          </a:p>
        </p:txBody>
      </p:sp>
    </p:spTree>
    <p:extLst>
      <p:ext uri="{BB962C8B-B14F-4D97-AF65-F5344CB8AC3E}">
        <p14:creationId xmlns:p14="http://schemas.microsoft.com/office/powerpoint/2010/main" xmlns="" val="156474001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052736"/>
            <a:ext cx="8136904" cy="566936"/>
          </a:xfrm>
        </p:spPr>
        <p:txBody>
          <a:bodyPr>
            <a:noAutofit/>
          </a:bodyPr>
          <a:lstStyle/>
          <a:p>
            <a:r>
              <a:rPr lang="es-SV" sz="2800" dirty="0" smtClean="0">
                <a:solidFill>
                  <a:srgbClr val="7030A0"/>
                </a:solidFill>
              </a:rPr>
              <a:t>¿Por qué es importante el comercio internacional?</a:t>
            </a:r>
            <a:r>
              <a:rPr lang="es-SV" sz="2800" dirty="0" smtClean="0"/>
              <a:t/>
            </a:r>
            <a:br>
              <a:rPr lang="es-SV" sz="2800" dirty="0" smtClean="0"/>
            </a:br>
            <a:endParaRPr lang="es-SV" sz="2800" dirty="0">
              <a:solidFill>
                <a:srgbClr val="7030A0"/>
              </a:solidFill>
              <a:latin typeface="Times New Roman" pitchFamily="18" charset="0"/>
              <a:cs typeface="Times New Roman" pitchFamily="18" charset="0"/>
            </a:endParaRPr>
          </a:p>
        </p:txBody>
      </p:sp>
      <p:sp>
        <p:nvSpPr>
          <p:cNvPr id="4" name="3 Rectángulo"/>
          <p:cNvSpPr/>
          <p:nvPr/>
        </p:nvSpPr>
        <p:spPr>
          <a:xfrm>
            <a:off x="683568" y="1196752"/>
            <a:ext cx="4572000" cy="4832092"/>
          </a:xfrm>
          <a:prstGeom prst="rect">
            <a:avLst/>
          </a:prstGeom>
        </p:spPr>
        <p:txBody>
          <a:bodyPr>
            <a:spAutoFit/>
          </a:bodyPr>
          <a:lstStyle/>
          <a:p>
            <a:r>
              <a:rPr lang="es-SV" sz="2800" dirty="0" smtClean="0"/>
              <a:t>El comercio internacional significa una fuente de aumento en el bienestar del país, esto implica que se incentive aún más el comercio, lo cual significa que se desarrolle la actividad económica más rentable. </a:t>
            </a:r>
            <a:endParaRPr lang="es-SV" sz="2800" dirty="0"/>
          </a:p>
        </p:txBody>
      </p:sp>
      <p:sp>
        <p:nvSpPr>
          <p:cNvPr id="31746" name="AutoShape 2" descr="data:image/jpeg;base64,/9j/4AAQSkZJRgABAQAAAQABAAD/2wCEAAkGBhMSEBMTExQWFRQUGBoaGBUYGBUZFRoYGxwdFxgXFxoXHScgGxojGhoZHy8gIycqLCwvGh8xNTAqNSYsLSkBCQoKDgwOGg8PGiwkHyQtLCwsLDQvLSwsLyotMiwsLC8sLCwpLCwtLCwsLywsLCwsLCwsNCwpLCwvKSksLCwsLP/AABEIAMQBAQMBIgACEQEDEQH/xAAcAAEAAgIDAQAAAAAAAAAAAAAABQYEBwECAwj/xABKEAABAwIEAwQFBwoEBAcBAAABAgMRAAQFEiExBkFREyJhcQcygZGhFCNCUlOx0QgWM2JygpLB4fAVY6LCF9LT4jRDVHOjsvEk/8QAGwEAAgIDAQAAAAAAAAAAAAAAAAUDBAECBgf/xAA0EQABAwIDBQYGAgIDAAAAAAABAAIDBBESITEFE0FR8BQyYXGBsSKRocHR4QbxM0IVUmL/2gAMAwEAAhEDEQA/AN40pShCUpShCUpShCUrAvMZQ2SPWUOQ5eZqIucacVsco6Df31YZTvfmoHzsarG48lOqiB5kD76xXMYaH058pNVhayTJJJ6nU1xVltG3iVXNUeAU+viJHJKj7hXkriTo371f0qFpUopo+SjNRJzUz+ch+z/1f9tPzkP2f+r/ALahqVns8fL3WO0Sc/ZTg4kHNB94/CuyeI080K9kGoGlY7NHyWe0Sc1Yvzgb6K9w/GuyMeaPMjzB/lVbpWvZI/FZ7S9WhOMMn6fwUPvFeqL9s7LT7xVSritTRt4ErYVTuIV1SoHbWuapaVEbEjy0rIbxJ1Oy1e3X75qM0Z4FSCrHEK2UqtIx10cwfMfhFZDfEZ+kgHyMffURpZApBUsKnaVGtY+0d8yfMfhNZjN2hXqqB9uvuqF0bm6hSte12hXtSlK0W6UpShCUpShCUpShCUpShCUpShCVDY3iZSezQYP0iN9eXh1qZqtY6xldn62vlGlWaZrS/NV6gkMyUdXNKU1SxKUpQhKUr0Zt1LMJST5fzoJtqsgX0XnSvd2wcTEoOu3P7qJw9w/QV7iPvrXG3ms4Xcl4UrLGEPfUPvT+Nd04I99UDzI/lWN6zmFtu38isGlSg4dc5lHvP4V2HDivrp9xrTfx81tuX8lE0qZ/Ns/aD+H+tPzbP2g/h/rWO0R8/dZ3EnJQ1KmfzbP2g/h/rXQ8OK+uPcaO0R80biTkomlSS+H3BsUn2mfiKw7izW366SJ8o94qRsjHaFaOjc3ULxriuaVuo1kM4g4nZZ8jqPcakGOIj9NIPinT4H8ah6VG6JjtQpGyvboVa7XEm3PVOvQ6H+tZVUqpKxxtSDC5Un/UPbz9tU5KQjNitx1IOTlY6V5svpWMyTINelUSLK5e6UpShCUpUbiWMBvup1X8B5+PhW7GF5sFq5waLlSDjoSJUQB1JgVGXHECB6oKvgP79lQb9wpZlRJP97DlXthiGyv5wwI0nQE+Jq6KZrBd+apmoc42bkvdeMPLMJ08EiT/ADNeIwt5WuQ+ZIn4mrMylIEJgDwiPhXpUXacPcaApOz4u84lVxPD7nMpHtP4V6p4cVzWB7Cf51PUrU1Ui2FNGoT82/8AM/0/91cHhs/af6f61OUrHaZOfss9nj5KBb4dVmGZQy9Rv5a1NMsJQkJSIAr0pWj5XP7y3ZE1miUrqlYOxBjeu1RKRKUpQhKUpQhKVE8U8StWFo7dPTkbA7o9ZSiYSkeJJHlvyrQeP8TY7dp7cOOMtPd5tlpWQpaPeSsqTBymIClqBUdhBrBcBqsgE6L6SpXzLw56YsSw91Ld0pVw0NFNux2kdUuwVEg/WJGhGnL6PwrFWrllt9lYW24JSoGR0I8wZBHIgisrCy68L5EtqGXMSIA8eR8I3r3pWQbG6wRcWVdb4ecO5SPeTWS3w2PpLJ8gB981M10W6E7kDzIFWDUyHQqEU8Y4KHueHgAShR0GxjX2iKi0WLh2Qr3EffVuBrmstqntFjmtXUzCcslUVYe4N0K9xP3V4VdCarGMPpW6SnaACepE6/cPZVqGcyGxCrzQhguCvTA7vK5l5L09vI/yqyVV8Gtyp1JGydSfuq0VWq7Y8lYpr4M0pSlVFZWBi2I9mmB66tvAdarJNZWJv53VHoYHkNKxabwRhjfFK5pC93glKUqdQIK7NlUgJJk6aEjeutEqgyNxQVkK5MtZUhI5dd/bXeq2jH3QPonxIM/Aiu35wu9Ee5X/ADUrNLImIqWKxUqsP8SLSCpRQlI1JOiQOpJOlU3F/TpbtKytrU8uYhlAIJ5d5Wh6d2a1dTub3iAtmzh3dBK2zWl8b4juMaun2GHXLfDmD2a1IgOPrBMwqNE/qztBI7wAxb70qYjctPJZsX0hTagl1S8mWUnvwUBJjeJ1ipLgG2SjDbYJHrIzH9pRzE+81UlcGj4TdM6OAyv+MED3UU96OUsS9ZXD9vcAaLDhIWZmF7EztvHgau3ou9IhvWXGrspTd2ysjh2Dg2S7EAAkgggcxOgUAMDFrwIbM8xtoZ8I5z084rWvotuO0xh9aZKS0uZObTO2PW0kTAB3iK0piZJMB0Uu0o2RMDmCxX0O5jzQ2JPkPxivBziNP0UKPmQPumoKlOxSxhc4al5U2zxHr3kQOoM/A1mjGWfr/BX4VV6UOpYzpkhtS8eKgPTNfNvDDWM0tOXjYc5Iy7QqY5KPuNXRTCSIgR0j++WlUX0g8NqvbJSGx882oLa1y94aETylJIE6TG1dOEvSuwtvsr9Yt7tuUuBYKUKj6QOwMRIMazGlJdoU7mkFuYTWinDgb6qq+mPCGQCtKAFgiVBInpClyANIhJKjpokCSLN6GMUfThbYmEpccCBGhSTJ8++V+6qh6UuJWr1xLFort1RuhOfuyCQFn1RoCQgAaak8pn0W8ZsuNIsVJDTzQhIBGV2JKlJ/XmSRz1InWJtnAaPUVc4/6rbSOJDGqAT4GP5GuTxIeSB/F/SoalNuzx8kt38nNZ7+Nuq2OUeH4msFayTJJJ6kkn41xSpWsa3QKNz3O1K5SojYkeVdvlCvrK95rpSs2C1uV2U6TuSfMk0ZZKlBKRJNdas+FYd2aZPrq38PAVFLKImqWKMyFethYhpMDUnUnqfwrJpSlBJcblNAABYJSlKwsqlE0rs8iFKHQke4xXWnwSVKUpQsJSlKEJVf4u4zZw9rMvvOKHcaBhSvE/VT+sfZJ0rtxhxSmxYzxndWcrTQmVrPlrA5+wbmoDhbhJYcN5entLtzWDBS0OQTyzDqNthzJX1ta2nb4pjQ0Lqp3hzUSnhi8xQ9tfuqZZOqLdGkDWCQrRJ8SCo84gV1wZ7M4WcJt2ktNmHLx0FUnX1DMq02157JGtSnpRx7sLQNAwq4OQxEhsfpCJ3kEJ/erN4IIRaobICSkhOUfRUR2mT9ZQSQVHmoq6QObkmke3ePzvoOH7XTxU8cb91HlYZnj5eC4ds8SZaCkvt3SxqptbaW8w5htSCIMad6d502qg4dx4u2LjLLS0tILiggiVNzqQsfVSskbjQ9QK3HVV4t4NDx+U23zd43qlSYAWU7JWD3ZI0k+RkVFDM29nj7KaeF4AdGTl6/K61pxBx49cEhJKUGdNNjPIc9dT1SFAJNePCvG7th2xbQhbjuWVuZjABJ2BEzJ59KyuOuIvlZYQWw24wlYeTEQ7OVYA6dwEaneOWtUyHTxp3TxvDQ9rbdW1SGpONxDjdX3/jXffZ2/wDA5/1Kf8a777O3/gc/6lUXsD3v1a5FsZjwn+/bTEQ1btAeXrcj3BVPdx8lef8AjXffZ2/8Dn/UrKtvThcADOw0rrlK06eEkxWu0sEgHqYqa4Z4MfvnClvutpPfdVOQeAjdUfR+7eopO0RND33ANvrmEGOLktjYP6XXLlXZNWSlPEd0ByUb7rJSMqQOf410tbFd/irnynsnWbQCQlpIbLygB2ZUZU4lMGcx3QO6AamrXCGMIsXltiVIQVKWqM61D1ASBoJIAA2nmSZ9uArDs7BpROZb/wA84qNVKc72viAQPZVCWqe8WJyUHwi5aFIP2dswwvuNMtBJzQlCER0MQCCTtznxrSvFbLYdL9s4ClKx30E6LiRClEEqEAwhASkQAdK2ZxKfld8zYxmaQkvviSMwEpaRoR9I5iD4HlWueNsNNu8VIaLKVDKUgoCFDUxDSyY02P1aijyK3iyK3FwTxD8tsmniRn9VwCNFp0Og2nRUdFCp6tH+jPjdqwLzNwVdmtQIKQFJSoAhROUyQRlGk7CtyYbizNwjOw4hxPMpIMHeFDcHwOtP4ZQ9ozzVWWMsceSzKUpU6hSlKUIWXhLYU8gHz9oEirVVMbcKSCDBGxqy4biiXRGyxuP5jwqhVscTi4K9SvAGHis6lKVQV1KUpQhVjGmMryuiu979/jNYNWPHLTO3mG6NfZz/AB9lVym9O/EwJXOzC8pSlKnUCVjYjiCGGlvOHKhtJUo+A6dSdgKyaoXFy/l1+1h4J7FkB65gxP1GyR5gx+tP0ahnmEMZeeCnghM0gY3iunDFgu8e/wASukgKUB8ma3Dbe4V4kzIJHjzEXCgFK4aaZ0zy9y76CBsDAxq1t6Y8wNktInKpzlIzfNlIPnB08KxuG8fDQMElNukNIJM9rd3CpW4Z3ywrnOUE/SgXDjzhw3lmpCBLqDnb2EqGhTJ6gkecVpZi6ctnUpcQUllSlZFAg9oQIKgryT7KvQgSxYeI6/SXVDjDPj4G34/fot+2mIoOVAUCZUkajUoA7Q+xXdPjWY26FAEHQgEeR2rRzHF5QhwBRzC27FBJUSVuKzOuTyVKla76JqdtPSOEr3GUKSOYORtpRj9506e6q7qR40VllbGdSrrxPwNb3pCl5kODQOIgKI1gKB0InXr41r3EfRjdMqSQkXDaVDVsw5lkTKVc/InapAelYpQvYrgZdCUyEpMHaZcUudtE+Irqx6TrlwgNMqX3tYBOkmNpggBBPI9/aavUctbTm0Xy18dFWqOxy5uNjzCjMO4EeubU3DSVHM4EttqypK29lOLJMActOh8K5/wHsluJfQW+6WknVaS/CVQ2pI7yoUk5YmVECYq4cM8TLtrNply0fKm0kSkskESSCZWCDrtFepxObW6QWyp66eQ8AMwaZU2G8udawkq1b+gkz5V0se0NpskJwE3OmE2/X98SlssVNuxhdmoPh30XrcCVXY7JAM9mk/Oq20WRohPl3tTMaVsNLzFq2ltOVCECEpGggR/MiSeuprX2IXWKunR1pAkEQVSIKTuE7Epn2moV3hy/WIU83Gx1UTBQG1TKdZSkT461Uqaavqn45QT7DySzATqVZ+N+LszT7CIhbawCdJKFZXElJGhCSFAjeCehq1cFXKV4daKSZAaQn2oGRX+pJrWaeAsypeuFr8hBmAJkk8gOXSr36NU5LRbP2D7iB1ymFgnxIVyqpVUEtNGHSC1yh7QG5LC4OSXcQxS4I07QMpIgyESk6eSUHUc996p/pHswhRIaIkzn+Ttt6zrLja9Z/WTzq5+jFZVa3Lqkx2ty6sbbEJ2J5TI1qj8a2wevUMNslLi1AZg2gFU6T82rKqPETpuKqt762b31Ub1EKT3kqlCD3TMd0d0mNwNxy25UscQdZWFtLU2ofSSSD8OXhVg4osiLxHaodQgqSmXFJVCdNAG/UEcpNeeO8OBpLz3qJCwlpA5iYzEkncAmN+em1Sb0AgKTeNFgeKuHCnplIhu+TI+3QNf30Dfnqn3VtKxv23mw40tLiDspJBHiNOfhXy/c2i2yAtJSSAYO8HaRy8jUnwxxY/Yu52VaGM7Z9RYHUdROhG1X4qojJ2YUUlO1wuxfStKr/CPGbOINZm+64mM7RPeSeoP0k9D7wKsFMmuDhcKiQWmxSuUqIMgwRsa4pWVqrNhWJdqmD6438fEVn1Trd8oUFDcH/wDR7qtzTgUkKGxEilVRFgNxoUzglxix1C70pSqysJVZxfD+zVI9RW3gen4VZq832AtJSoSDU0MpjdfgopY94LKnUrJvrBTSoOo5K5H+tY1N2uDhcJWQQbFeVy6UoUoJKilJISIBUQJCQSQJO2pitd+i/EGnUPLLgVdvLU48DoqJhOUc0CfYVR0rB9K/Hvr2LB8HlgkebQ/3ecda1/gVvcJCri2XlW1uEk54Ou0QpOmx3jak20iJW4AbW9012fIKZ29eF9Dk117TfqOXOqBw16QlXCYKUqcE52JhSxE5rcq0JEGWz5giIqXXjqHGi42ta20SC4gE3NurUfONESpGmsgnTUKEqHNuhc02K61tQx4u0qfcxRtKcxUMs5c2sBW0K07vmag8ctrC6UU3DYU60O8O+l5KeShkhS25O4zAE9ZqLxO+WYcRkU6UkqaSZt71rmWt/nQBIGqk6jvDU0DGsSBSjIpRQnVlUw6yR6zKuZSOWugAgwIqaGEk5G3XXQsoJ6gNGYuOuv0bqQ4iwjDWspbU6UqBIyrQdxKQZEwYIChI01iq9gmGpeuG0KzBtalCdicomJ2nafOsNtKnXQJlTit+qlHf3mtn8QYW3bIsEoEJbfCNI1K0nvHqSRM0ximbDURRPzxH6dZLnaioaXABtrrpacJ2rezQUeq+98Dp7hUq22EgBIAA2AED3Cu1K9JZEyPJgAVW90pSlSLCUpShCV14YulNv4ik6p7NDyRP6hSqfMpFdqhr66+T3K3ftbO4aE7Zkp7UTz1gifKk+2o8dKTyIP2WbXyU3wc6WcEaJAGjivYVqIPqqG3Wqdwbh5uL564EFLAMSgLBWoFCZS0EhYjMZGXYcqkMZxZTWFWTDQUVutpAic0q70JgEkyrSCNh7bVw7gQw/DsizC1krcIcDYBI27RRGUJSAJHia4rS55rBNgTzWteNLJTbubs8qQoRlt0soPP1sylEyY19lbKucMSsIkAJR39dTmiJ8wCdT1rVnFt8lazHYnbVLjrzntdcEEeXWtwt+qPIUl2vK6LdkeP2UFUMm+q1/jfCZV2jgTmdeMJKtEoSNJjecsCeuoAqkYhhpbUsA5koVkK4hOaJKR5a1vR9mZIHeiATy8aqfEHDiXAhJKuzaklKBurkkHYaT468qkodo7zJ3XWijhqCw2dota4bibtu4l1lam1p2Un7jyI8Doa31wJx23iDUGEXCB843yI2zondJ6bpJg8idD4rh6mXMqgEkjNkBzZQdgT1rjCcVctnkPNHK42ZB3G0EEdCCQfOulgnLMxor8kbZW3C+o6VBcHcVt39sHU91Y7rjf1VfzSRqD7NwanabtIcLhLCCDYpVg4eelCk/VOnkf6zVfqU4dX84odUz7iPxqGobeMqaA2eFYaUpShNEpSlCF0eZCgUqEg8q1b6WOIRhjEIVLz4IaGmZP1nFeU6dTHQ1svFMTbt2HH3VZW2klSj0AE6Dmeg518h8a8VuYjeu3K9Aow2j6jYJyI841J5kk86kZI5mTVG+Nr9VHYfZKuHcmbvrkgqkyr1tT4661tjh3CsqUOKQnOpIS7EesOZ5HXY9DVL9HdgHH3e6JQErTm9YEK0hQ+PWtqIQBMCJ1PnXM7Xqyw7oa8euswl9U8l2HgtYekTBkM3DKmElK3ZOVE6rBEFIGoUSeXhz3i04s6l0dopTF02cvbagqjZL4+ltGbWfpA71ZeKEFeN2SQCYLOgnbtSpR9gkz0FX7iHhC2vB86iF8nUwHB015jwMirNPPhgj3mdxrxT3Z8D5IcTTmtPDiWUrCgEqJBWhP6Fa0/+YjJ+ieOhzI7pjaKgru4K1qWd1HeACfExpPU8zJq0cQ+jS7tiShPbtj6SB3v3kakeyR41X8LtZcOdJKWkqWtOo0TpB0kd4pB050yYY7YmokEtwx4spvDLZLRw9Md+4ebcWZHqBzK2mAdjqrUD2xpd+MFBTtk2eb2eJ+zSTPx/uaquGqzXmFpOoDKSARzlw8+hAM1NXr3bYtpqm2ajYaLVv8D8KqU8Jn2pAOXxH5qhUi84A4Dr6qapSlerKJKUpQhKUpQhRt7jraF9mmXHfs0RP7xOiR51C4rw7cOrL6ltKUkHKwRmQNPVE6E+PWrJw7glu8bpTrLbihcEAqSCY7Nsxrykn31LOcK2YH/hWf4B/IGvP9q7UlkldFezWk5W1tzzTempmYbuF7+NvsqsrBbUXLC7VLjRbQT2mRQ74yhBUH05ZgKMhOpOsECcXini697BrO4ht1U/NoaGYAesorK1ADY6R7INd+JMGtEyRbJTEyQLtA0g6QyUnx6VXMJtGyxiBA9VCcplUjUkiSEmJA3HKlbCbYiTbLh1zUssMbjhwi+ed/C+lhy+q7tcNPi9tUXPe7RSCcxUoZR3igqiCYkQCfZW3QKpN+6l3E8OcQFfONpVJ7Madnmy6DNIBB1JGum9XekO23kyMHh9z+FzVS4kjySvC5YCh3pIEmBz92te9KSMeWG4VRUTiPh9S0FLaEJW4QVrVvlHKdVbwI6A1rq5YyqIBzJkgLggKjmJret9Z5wQEplW5PTptWuuNcJ3dW9AT3W2wgkE+Bzc9yY2Arr9nVolFj17q3SzFpwFQ3B3FS7C5S6mSgwHEfWROsaxmG4P4mvoy1ukuIS4g5kLSFJUNiCJB91fK5EVtf0McU+tZOK2lbM+9xA/+8ftV01LLY4CrNTHcYgtrVIYD+m/dNR9S3DrJzqVyAj2kg/y+NXZzaMqpCLvCn6UpSZNkpSsLGsVRbW71w56jKFLVG5CRMDxOw86ELTX5RHGX6PDmz0deIiOfZt/7yD+pWk7VnMoDTXkTHxrJxzGXLu5duHTLjqipUbCdgPACAPACsrh62CnUhWXU7LJCVeEp1BP4Ux2bT7+cA6DMrR5sFnYVfrw68zuNqhSCCmRJBjUHb1hWxOF+KUXqVlKShSFQUkycp9VXt191dGmglISNgIE66dJNVC9ScPv0XKf0LpIWOgJlY/3Dy8KqfyL+PiRr6pmbjn5cefp8lVkjEg8VOvN5+IbYCTlbkxyhLhE+8e+tk1r3DFA8QEjUG30P7orYVcoP8UY/wDIXT7HFqYdckql+kxxKLZZGVK1jLPdSpQ5gkkZhE6a1dK1/wClUOdjpnyc+6rIf3m1wOei0keNSwC8gTCpNonHwVNcaSteGEKKczQAXEQtC1AQSnUhcCNfjracCwhTXaOOqC3nlZlqHq89BoOp5VU7JRNnaOmMttdFJMEwlRQ5JMbTPMfGtg13mwoY3YpCPiaSL+BXK1PeB5gJSlK6hVEpSlCEpSlCFl8KMZUvmfXfUfKEoT/tn21MPGBvHtj4xVbwniG2YQ4l15CFdqruk97WIMDWKyL7jmza0U6QSJHzbmvlKYryutY91TIQD3j7p9C9rWNuRoqvxfdlRgOkkbpRftJ31BKFJ+A68+UHw+kfIsQWSQSI1IVyVGo3JJiasWLOKvmi4wHnGwfWNpblHTRTpTOvSSOe4qm4RmcX8j2S48C4dAcqJJEDQQAToeQojaSy2ml/msPeBJi1yNvUWUhgWDG/bK3nXD2QDbY0ypSlICQAeQEaCPPWpXDuJ37B0MXZLjJ9R3UqA01k6kDmnccuU+vBDzZZXkgEuKUUTqkGAnxiAKl8XwtNw0ptUa+qYnKrkof31FdVJsWCtomgj4rXv4pK8Bxwu0VladCkhSSClQBBGoIOoI8IrvVJ9HeKrHa2b3rs6pmZyzCh5AwR4Kq7V5HV0zqaZ0TuCWSMwOwrgionErRQBKciBsNJ16kaT5TUvXhdMhQ1BMbATRSzGN45KIi60xxNYJaeyhxTizqsmNCdue/P3Vh4Piard9p9HrNqCgNpjdJ8CJHtrYvEuFvLQUNIQjPOZSt46J0J15n8dNaXdsW1qQoglOhggiekiu5ppg9oIOabU0u8ZY6r6hwm7TcttONd5LqQpPkddekc+kGrpYWgbQE89yeprT35OePoW09aK/StHtG5+yVAWB5L1P8A7lbpplNOZAAtooQwkpSlKrKwlac/KM4mLdszZIOr57RwaT2aD3AR0UvWf8vzrcdfOXpz4Yv1X7t2plSrUJQltxMKCEJTJzhOqRnzmVCO9vQhaqSJ8avvA9mpKStKwUHRSDMg7g7f3NUizTKwNZO0b+7nW2cMbIaTJBMDvBOUkciQdQetdTsaFrYjLxJt11wHioJDnZZVYmK4cl9lbavpDQ9DyPsNZdKdOaHAtOhWiqfo1W5/igS76zbKm400CYAGm8DnW4K1vgiUpxxOwLjB/eVr8YT8K2RXlG1IRDUGMcF1OzP8HquFqgTWtOP72ULhs9M47BSTptmaWlYH7QO21bGvFEJMTPgUhXszaVqHj1tw6rTcbbusWp8Y7Zk6DwqtTNBeLqascRGbKP4TaS7aXzCpJyodQBmJlBIJCUzPrJ5eZq28OYp29uhf0h3VftD8RB9tUfgXE+wv2TMJcPZq22X3RPgFZVeyrHePf4deuJUSph0yTlX3F9ZJIPOYJPu16nZdWKaqLXn4XD6pBIzHCHD/AFy+6tFKA0ruEuSlKUISlKUIUfjeKptmVOGMx0SPrKjQGOVYuD8Mhttd7ey48EFeVQBCABmGmxVp5D41jv2/ynFWGlAFDCe0I6nf78g99WDjq77OwfI3UAj+IgH/AEzXmn8n2lJLVNoozYXF/XLr+1HI43DBxUtwor5PgDHfCVLStYJJTJWpSholxBVy2OorV9k7Py+7WSoNtFptSyVHtHO6MpUtcwnP9I6Edav/AKQH/keG29sVSptlCPpBJUlKQYh1JBkE7E7nWqHhbnyixZsGG1qKni7cuSoJTrkSOh7iQrWddgTtWaQ1rnnS/wBE5lcGAA8Ap+w4PSqztnWYbuUoStKxoF5u9lcjcEGJ3+6smwxkLWWnElp9PrNK+9J2UPKrWlIAAGw0HlUPxHwu1do17rqR3HRunnr1E8vdVDY/8klopCJM2ON7cvJIWT5/FooSytIxhKh9Jgk+zuT91XWq3wrwh8kUta3O1cUMoVBACd4EknU/cKslK9t1kdZWOmj0KjmcHOySlKUmUKicWtpBzLMq0AGhA8DOnnWqOIbZpLhSw2vKmczhzEKPOJ5Drz+/c1wzIkJSVdVAVR+M7M5D2lwG2xuhKZKlb5ZzCf2dvdp1Gyqi4wk9eQ+6lp34H+fn0VC+inHfkmL2qyTlWvslx9Vzua+AUUq/dr62r4eVE6ExOh2Phz0r7J4Pxr5XYW1xzdaSVftxCx7FAiukTlTFKUoQlcEToa5pQhap439Adtcku2ahaundvL//ADqOuwGrZOmokaerMmtS4l/iWEudjcoOX6OfvIUBzbWDr5TpIkCvrCsbEMNafbLTzaXG1boWApJ9hqSOV8RxMNisEXXzVh/HjCwO0lpXtUn3gfyqwW90hxOZCkqHVJBHwqw8Ufk72rsqsnFW6vs15nGj7Sc6TtrKttq1NxF6PcSwwlxxtQQNO3aUVN8tynVInTvAU4h2zI3KQX+h/C0MY4KwY5iAtbqzuoKuzWpJSNylaYMa7gEwOZNWzDfSLYPR88G1H6LgKI81Hu8+tagHFTqlMF2HAy4lzYBRykHKSNOXSrh/j2FXk9s2G1k6lScqievaN8tI1Irm9tzMlqN62NxBAzGo9FYhrZKUYQ24V8xbF2+xkKlChooMruGiDsSGtx7RWrsTubdSyWlWoVlOrSbmzXy2zkt+w+FTdnwPbmV2l46iZ1bcSRHSUQYHia8L70dXDujl5nA2zJUT0+sfvpPFV0zDYvI8wR9vupZdrRyaix660WuXBCiOhPMH4jQ+Yq3owe5xRlVwXkLcRKQ3kCVEgDQqAEkiIJnpIrMHomX/AOoT/Afxqz8K8I/Is0PKXn3TASjTYgamdxvz22rer2pCI7wv+IaZH11CWSVQDSGOUXw3i4dR2akdk60AlTcFMAaAgHYeHL3VM1EY5bFrFWHR6r7akHf1kgn/AJPjUvXpGxK411G2U66H0WAcQB5pSlKcoSlKUIUTw6JxW7J5NIyk9O7t4TWdxlmJtAllT+V9LhbTpIQDoVEEJEmJI61iYSvLizg079uD46KAgfE1b68W288wbVe+17G6rSPLJQ4KrY5hN5iLqVXBQwzKSpkLK1kDUpKgAJ8tJ15CrJbWyG0hCEpQkbJSAAPYK9aUjqKuSewdoOHBRyzvlN3lKUpVRQpSlReKcS21vo66kK+qO8v+Ea1uxjnnC0XKyATkFKV0ddCQVKISkbkkADzJrXuKelUmRbtR+s5v/Ckx8airLA8UxZaSht11Kjosgpt0xoSFGECNdtd96cU+xZpM5PhHzKtMpXnvZKzY96SmWwU247VeozGQ2OXgVezTxql2tlfYo/labW8v6qAA2gHaTolA03URPWtxcKfk7MNwu/dLyubTeZDQPQr0Wr2Za2zhuFM27YbYbQ02NkISEp8TA5+NdJS0UVMLMGfPirscLGaLVPo/9AjbBD2IFD7n0WBJZSeqyf0h20jKNfW0jb6EAAACANABsB0Fc0q6pkpSlCEpSlCEpSlCEoRSlCFTuJPRLht7mK2EtOKn51mG1SdSogd1RnmoGtW8R/k53LYUqzeS+NSG1js3I5AKkpUfE5RX0HShC+NcT4avrFWZ5h9gpMdoUqSmdu64O6fYaysP4/vGoHadoBycGb46K+NfX6kgiCJFVTGPRVhdyrM5aNhWvebKmiSdSSGikKM81A1FJDHKLPaCtXMa7ULRlt6WRPzlvA6pXJ9xH86m7T0jWSwJWpsnktB+9Mj41bMU/JzsVhRZefZUZyglDiAdxoQFEDb1uW9VXEvybbpIli6ZdPRaVte6M+s9YpbJsamfoCPI/m6gNLGfBY3FN/bvstrbeQpTLza4SoFUZglRKRrAzA7cqkqpt96FcWaUofJu0Cdcza2yCP1QVBR8onwqIu+GcTtASti6aSkSVBLgQBuSVJ7o2neug2LKNmRuizcCb+Sy2HCLArZNK1Yniy7Ajtle0JJ95Fe7HG12ndYV4KSn36AH410Q21AdQfp+VndlbMpWufz+uf8AL/hP40/P65/y/wCE/jW//MU/j8kbsq5oCU4pbqO7jTiRpoSnvfcT8Kt9alcusTddZcTbuhxvN2ZQws+uIOhSQdKnbTBeI3IysviRPeS0jT98DXXbevPdu0Lq+sM8JABA15/IqCWnc83CvtYt3ibLUdq62idsykpJ8gTrVStvRJjt0VdsS2Nvnn+6Z0MJbKtI3099Tth+TS4QkvXqUnTMltoqHiEqUpPjBKfZypazYP8A3f8AIdeywKPmV43nHdk2D88FkckAqPsO3xqu33pXGoZYO2inFc/2U8tvpVtbDfyf8Lb/AEgef/bcKR/8QT/Yq4YHwbZWYAt7ZpuPpBMrO+61So7nc86vRbGpmd67vM/iylbSxjXNfOtrhuOYkfm2nkoJBkDsGgDt3lRmHPc/dVlwP8m99RSbq5Q2nmhoFa/LMqAD4wfbW/qU0jiZGLMAHkrAaG5AKncPeiTDLPKUW6XVp17R75xUjZUHug/spFXACNBXNKkWyUpShCUpShCUpShCUpShCUpShCUpShCUpShCUpShCUpShCUpShC4ivA4e0TJbRJ/VT+FKUIT/Dmvs0fwp/Cu7VqhM5UpTO8AD7qUoQvWlKUISlKUISlKUISlKUISlKUISlKUISlKUISlKUIX/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SV"/>
          </a:p>
        </p:txBody>
      </p:sp>
      <p:sp>
        <p:nvSpPr>
          <p:cNvPr id="31748" name="AutoShape 4" descr="data:image/jpeg;base64,/9j/4AAQSkZJRgABAQAAAQABAAD/2wCEAAkGBhQSEBUUExQWFBUVFxQVFhUUFRcUFRQWFBUVFBYUFRQXHCYeGBkjGRQUHy8gIycpLCwsFh4xNTAqNSYrLCkBCQoKDgwOGg8PGiwkHyUtLCwsLCkpLCwsLCwqLCwsLCwsLCwsLCwsLSwsKSwsLCwsLCwsLCwsLCwsKSwsLCwsLP/AABEIAK4BIgMBIgACEQEDEQH/xAAcAAABBQEBAQAAAAAAAAAAAAAEAgMFBgcBAAj/xABEEAABAwEEBwYDBQYFAwUAAAABAAIDEQQSITEFBkFRYXGRBxMigaHBsdHhFCMyUvBCYnKCkqIkc7LC8RUzQzRTY4Pi/8QAGwEAAgMBAQEAAAAAAAAAAAAAAwUCBAYBAAf/xAA2EQACAQMCBAMFBgYDAAAAAAABAgADBBESIQUTMVFBYXEigZGx8AYjMqHB8RQkM2LR4UJScv/aAAwDAQACEQMRAD8Aojsih2ohIcMVpwMRBnE6wJ9jU2xqfaFPECxjjQnmFNMKJjaokSszR+JyJDqpqKHgUQyDDIhDIlZmjSW1iIZAlthUYEtG2PKfjm3pDY082zmlaFcIkOZiPxurv8080JuBpOdOvyT32WubsOAKEROioT0imSAbUtto4JcNmaN58vqiWQt3H0Qmh0Ywdja5J9jUQ1gGw9R8k8xgOw5b/ogNL9ODNSqp10Q3HqPkk0HHr9FDEPnEZJTL3oiRoGGOHJMPaN/p9VNRK9RoO6VDySoiSOozHr8kJJGdlDyIVhVi+pUMafMmy81SnREZg9ElGxK4bPWLfacELPJVdlYU25hUgMQgbMSx2KeKGc1KExpRdIhFMYnamGvpknZHHahHPUgJYWdktzhtTT7Xe/EU3IUPKVMLLCiPG1EHB1Pgm5bTvwPoUNfSm4inofZEC4lkCOC0cSvJIsw49V5dxJbRiqTWpSzmliHavKJEnE7G1OsC9FHVFMiFFPErO8VHFUI+zswyTcJACJiP6KHiUneERsTxaaYJuB+OXmfkn2tJz88NigRKjPiNiPeeicA3DrinWt4BOiPgFAiVzUnLNGc/16J4w1RDWUAFAnGt4DooGeDQeOCieczGm79H1T8YFchhifLFeHIfrzUCJPWI01qJhjxH65rgkG4HyKIs76gmg3Zb/PdVDZTDUqgz1nKVT0Tc+R+CU3kOn1T0TeAyOzgeKrsIwpuIxcQ72YqRaOA6fVekjrsHT6qGIfVnxkXI2o5YfL36IaRik3NzFBkdm7HfwKGeOA6fVGUSlVeR1Mccsa8jmhZYaEhSbxwHT6puXYbox4bRhv3URwIvqMO8je6XQ2tdu3EVyzxz/wCEY4fut6fVJYcch02bdu5EIgwwkc+Ph0+qSyKu32KPeKEigw4fVMu5Dp9VIQgeR8sNNiGkapgHClBjw2oG0MHL4fNdEKryMmCCeFJWhu9BSMRQJcRoJIULK9FTBBOGKIqy7TjL3LgdxKRMaFNuk3I2mXAMw1rzRcQYJ4ry7pntMkKBOgVTTIkXFEuBZWdsTrXjYnYoy4pxllrkMUTBDs6nepaZRqVMR6GzADfTp9UtjKmqJZGA3n7Y/JctNqjhbeeaDIUxJO4DyQ8SiWLHA3MfssOKObDw/Wao1r09JKSGm63HBlRUY4nbl5JuyF1ahx8iQVE0zDmybTljiaCyzhJntMcbgHupWmQJoDv3KtRSyuzkeRuLipBwe9oDnOIGIBNcckFlMotRCn2jJlmkmOJNDdBoX4XRuyNceSC0ppcYNica72gEbqG8MAm7JYpS0sYKNJxOQPAnbyRVm0Y2PGQNLnYNDj4ab8AeCHiQ1U1OevlBIdHWiRhf3+OFGtIpyJbgMkHaftMRo6R3iG8Ow4HYp7Q2i3Mc5zhdrhTMHGu/Ym9M2IukbhmABxNThVcxPC59vTtj0lZJeTUvcT/EfmprV2CVzvxvDADXGoqRQZ1xxUpZtW2D8WJpkMKHntUxZtHtjFGCgzPE7yoECSN0GBCzsbEXZwa9fgUljKKE0lb3SuDIi4CtK1u3icOiEVzJU62jeWBoS7tVUAx8TzddIADStSCaHHPBGTaak/ZNBQAEht7bjhhXZ5KHKPhDi8A6yZmYGmpNMRmd5oFE6T0iyPAPF4HFobfrwqCAMt6BktMr3Alziag02EjEG6MCfJK0/ZB35IFLwa48znUb1MJgwTVg28FbrGDW9GeBafiD80YzSURafGBShocCNhGO3LLcoh1kTbrKjAQJKNJ0OaRUOFN9RTqksLXfhc08iD8FX3WRNGyqU4Kanxlnli27x9D8Ey6FV8PkAoHuA4OKW77QxwJL+ANXA7ctuC8BJcr+6SskSEtLMcP1VSFmeXxhzm3SdnuOCbmiwRAIJX0tiQxbjT9FD2qDDDp8lJWmJR84wRMS/TeRMwQsjVKWhteZ9dhHPBRsyIIzpNI6TPFDkIyZtUG5FEYodo62U0C6kNyXl7VJSbhiRsUKagapGBn09ypCKarxyKEDDrh9UUyEfofVchiUfJrhZY5e6dJiMC4AlgO0Fw9go1HSnuxxKOipVJFME+kmu4GGfTzO3imrRotsjbshJbWtAA3ljUnoQjoXB4DmkEHEEGoIO0FONbivdd4uNVkORsY1YLAyNoawUAwyFfM7VDaas47+u0gEinOnUUKs0bVAWqfvJK7BgOVTiuLkmdt6rFyxibJAj2RpNnYimtQXg6tQkx6wWktIBPh5VpySJ6yPrTgAEtkdcEfZ7FShJoRsQSAJULgHMb0YCCWuBxxqc921SYb+v0U2YRertGFdu5LBQusGzjPSLaB+h9U86nHomSlX865YqBEMjgDGILBaS1xMlRepQZhtNmeZTDLQ0PvBmRN3GgFRQ1A8z5pT3d4QAKHac8OKcdYKZmo3jZuJG0KRCjrJq7n8MAtBL3Enb6DcmzAjPs5xwyNFzujQnYM1IYgSzEzlihDAXk0q1zW4VNfZAmOualZ3jumtBqczwrs9UEWLqrneTZ8YAg3cpt8KNuJBaFPEiKkB7hIdAj7i93S9iT5sTY7VdaGXRz5naiLdZS8BzCQ5hNBlju4ZJuOwkuplzUg8EOAwoepI/QXDiDapg5EHLagVwNBXnt2oaWLP5fVHuamHsRBOJU8ZD2mIcen1UbaIRvPQfNTU8aq2uGmfssIcAC95utByyqSeWHVEdgil26CNbQNWcIvUzlojF3M4H8o2+fBRtoaDlntwphvzUXoDWl0ru6loS78LgKYiuBA344qUmNDVRoVVrLqWPTQe3fQ8jpSg3tR1qbuyOI+SDRztL1PpEtyXk4HheUIbMskDVJxt9MFG2Q49fQKSgiO4qwBEFc4jmkJLtnldWlI5DUZjwGhCxglboyKrTeFQQa1GFKY1rsoscttlY61PZEfAZHBhGIDL2B5AfBI+LDJUiNeBuPvBjsczT+zyNwsEZca1c8t4NvUA6hx81ZnNQuh7GyOCNkWLA0XSMQ4HG9XbWtfNHXSmFEaKar5TJXtXm13YeJM9CoKey9287q4Hnj8+in2Rpu1WEOBO2mzhiPceaKr6TK1KpoOD0Mj4EayB35Thngm9DOF/HCg271NskDgborTCpyPJDqtgyNUkHGI1ZLNSjkXdTbHgChw2DaPIogBVSZXC5MQQuBLmeGtLnYNaCSdwAqT0CwvS3ahbJJy+KTumAkMjaGkXa4X6g3jTf5KvVrrTxmNLHhVW9J0YAHebm3Nee6gqoPUTTrrbZGTObdeHOY6n4XOZTxN4EEedVI22t6m5FRg+4lOvQqUGKONwcRDZTjTCu7D1T8FsunxVcOdaIYLocilQRAIzKciGm1sOBFQdpHshrRI0gBooBXlihbRamRtL3uDWtxLnEADzKibNrvYpZO7bO28TQVDgCeDiKIfsKdzLK069ZSUQkDsJMhhx4LlEpkhBwREDLwJLeiLnErYz0gpCbIRVps5GOxMRsJNAu5HWciElyfmhLc9q4yAuyXOs7HrK4OArm2mKWY3FwJNACaD0XYYLu3mnSo+O0GWjL0w8J96ac1EWeWAzsVG7SbEXWVrx/wCN4J5PF0+t1X2dqrOuGkI4bM/vA119pa1jj+MnDLOgrWvBSrhWosCfCOuFuy3KFRk5mX6tWVz7Sy7+yb5rubn8QrpaWqh6J0q6zyB7ccKEfmadnoFZ7BrG2dwZdLXEGmNQSMaBUeG1qaLoJ3Jmz4hRqs+sD2QI5OPCeBr5HA+tFGyFS8kLscDkdnD5hRLxinBgKR2imsNF5PNs7aLyHD6pPWb2KMntvdRPkpW40uplWgyqgbM/H4/BNazT3LHINput6uHsCp1amimzdgYnFMVKqqfEiVLS2t089Wl1xhwuMwBHE5u81HWe1lpcQaVaRlga7ChiuLHvUZzljkzXU6aUxpQYEldEaz2izH7qQgfkPiYf5Th0Wv6q6cNrszZXANdVzXBtaAtOyu8EHzWFrS+ye1fdTs/K5jh/MCD/AKQr9hVYVAhOxiLjtrTa3NUAahjf8pojB7J+MIWN6dY5O2EwDCDaxWZ7rNKYKCYNJabtSSMSABm4gECu0rItGdo9thkaTKZGg+KN4bRwriMqg8di13TWscVkiMkrgMPCwEX3kZBo98gsH0pbmz2l8lwRNe+8WMxu1zpWldp2ZpNeuVYYaa77P0ObScVaYK+BI+I7z6Ji0m0ta4A0c1ruQcAac6FFQzh2WzgqronS8U0bTC8OaA0Ur4mgAABwzBwUgy0EHA0TAKGXIMy1SiadQqRjB6GDdpWlzZ9HSluclIRw7yt4/wBIcsEhjL3BrQS5xAAGZJNAB5rXe1TSp/6cI64vlYD/AAta5+fMN6LIIpC0ggkEEEEGhBGIIOwpPef1MTd/Z9NNpq8STPoHs30G+y2FjJA5r3Oc9zH08BLrtABlg0HzUxbWEOrsOSg+zvWz7bZhfI76Ihsmy9+WSnGhrxBVqkjDhQq/RICgr0mR4gKhruKuzZkTeXLykmWFg2V54oLSEYYRTbU8MxkrIcE4i7lnrKN2rO/wTMafetwpW9Rr8zsp6rJoInPeGtFXOIAAzJOAC2zW2Syus921uux3gQAaOLm40aBicCR5rIYNIiG0mWGrLrnGMYPugk0xOBwOaU3gHMzmbzgDn+EKAHIJ69Dnzm/2GIBjA6pIDW0G0gAZ81KugFBRZ/qN2gR2qVsUre7mI8NMWPIBJ4tNATT1Whkq+rhwCpmPubWpbsVrDBP1tBpY6gjesc1s7QbQ21Pjs8ndsicW+EAl7m4OLiQaitQBlgtd03aAyzyvLrl2OQh2Aum6aEV21yXzK51TU5qrd1WACiPPs9Y06jPVqDONhkTfNS9ZPt9jvvAErCWPpgK5hwGwEEeYKTrHrVFo8NdJV7ng3WNzIGZNcAAdqguxiyn7LO8Gl6VrRwLGV9b/AKKudrgP2uMn/wBqlK1ApI/IbM1PnMtAN4wK8Oo1eKNRP4OuB6dJo+rOtsVvic6NrmOjIvMdQkE1IIIzGB3KbbICKhZn2PxtY2aQvZV91oZeF/w1NS3PG9h5rSnkNFch81Yt3LoCesT8Wtkt7lqdIbbY+G8S4pty99oaSQCCRsBSXOVwCLgCOsD0hMGMe/8AK1zv6QT7LAtJaTknkMkji5zt+zcANgG5bhrFJ/hZ/wDKl/0OWClK+JEgqs3X2apjQ743yBPIvRMlJ4z+8PU090GjtCQh07Acq1/pFfZLqIJqLjuJqamNBz2MuDx4vX0qo+WFSEuAJ34D39uqBkK1xMz1IxsNXksLyHLGZJRSY7kBrjefBG4YhrjepsqAGk9D5p2CSuaPhfsOIOBByI3FerU+ahTPWVFblVBUx0md1SVLazXPtBEYDWgNFAAMaVOXNRKydRdDFe00iNrUN3nQFe+zSwytkfKQWxlt3EUvuqCKcqHHiqpq9aLlqidSvjaKbw43TnzWvMnHHr9Ex4fQDtzCekScZump0+UF/EOv+pLRSJ1kijI7QK7eo+SKZMOPX6J2ZhnpzJO0Ocu0jNUnw3GjgAxuXqfNVqqtvaZZrttvAGkkbHebRcP+kdVUVlq4xUb1n0uwINtTI/6j5Sc1O0iYrZEamjjcdxD/AA/Eg+S1oWpYjYZS2RjhmHNPQgrUW25MLBsqREfHLYO6uO2Pr4xWuVh+02UtH4mHvG8boII8wT0CyYhau634E1wGPkspkNSaIV+gDBu8t8ELLTameg6e+TGrWnJ7HJ38VboLWvGNx+bu7eRvoei0nRnbVA4UnhfGccY6SNzwwJByUL2N2ppNpheA4OEb7pAIN0uaagg1/G1XXSOodgmJJs4YTtiJjzFcm+H0UKKVNOpD7pV4jWtGrmncocjGGHb69Ylnavo8/wDmcOBif7Aqamt8Vos3exOD2fia5vqN4PA4qq6Y7L7NLDFHETCYqi/da90jTUm/+GprkfJVG3anaQsBLrO4yRDEmM1qBjWSE508xxRuZVQ+0NvKLxZ2VwMUXKt2b9oJ2n2u9aI2g/gjxA2FzicfIBUyqM0vaZJJXPlFHuoSLt3ZQYHgEEl9VtblprrSjyKK0+wlm7OI72lLNweT0Y4+y+gS7FYP2X2W9pOPcxr3n+Vv1C3ISDj1HyTCzHsmZT7Qe1XUeX6mZJ2y6WLrTHACbscYcRXAveTjTfdDeqzolWrtPnvaTm4CNvSNnuqrRUKxzUM03D6Yp2tNR2H5yY1e1rnsV/uX0vtIocWg4UfdOF4Y0PFAW/SMk8hfK9z3nNzjU/8AHBCryHqOMS0KSBi4AyfHxi2vocDSm1b5qbpcT6OgkeQXXTG4u2uYSzEneAD5rAFfdSdIkWUsOTZHEbvE1pOHkr1h/Vx3ibjtqK9uO4Imj2ixfeBzHNbtA4gbOCdjLqVdWtMRUUGzCm9Vo6xl0sZd4GswN0VwOeHkArBJMKbceP0WgwfGYitRqIAGkRrfbO7sU53sLfN/g/3LEytP7R9IBtlDNsjwM9jPET1ujzWYFIuItmqB2E2vAKWi2JPif9TiltWYSbQKbA4nlSnuopWDVZ4Hebzd6Y+9FXtF1Vlje5bTSYiTVofXlsQRREpQ6056RMg2nQuLoXkOGxOxkgopkiGD09GfNEBldxmVXTLqzyfxH0wQSk9PQhsxp+0A48zWqBhs7nBxaK3RedwFQK+qylZSKjDzMf0iOWD5TtkfSRp3OaehBWtwWgVxWQNOK1CzS3mNdSgc1rv6gD7plwxvxD0iXjNPIQ+smGv48k+JcRxof15qLicUY12A4GnXEe6bGZZ6cr/aWxps0bj+ISUaeBaS4f2tWbK+do0h7uEbLzz0DfmqGs7e/wBYzZcIXTaL7/nD9C6MfPLdZmAXmu5mJ+XmFaxalG9nwP2iShoe4lx/pR+j7OZZGxigvbTsAFSegVuxACZ7wV62qoVboBn4/tDCHOs9oeBgyJ+J2FwuinGlSs+K3GPRrTZDAcA5hY5wFCbzaF1N6xW32R0Ur43CjmOLT5GiDfA6gZHhFwtQOo7/AJSw9mtt7vSMY2SB8Z/mbUf3NC2xz8uQ+Xssw7NtCwPjE7mkyxSuAN40/C0tN3KoqVo3eVA8x8D7lGtFITJijjDpUuMKNwMGEd4vPZfaWE0vAiu6oTBelQy49fgVaMUKm8wzXKYm1Oac4wGHmMT6lQSmdcYy232gONT3rjXL8RvDDkQoZIqhy5M+iW4ApKB2Eu/ZI3/GvO6F/q5g+a13vVlfZPCRNO4g4RtGX5ng/wC1aSZUztBinMlxn2rn0AlM7TdC2cQPtNykznsbeDiA4nMluRN1pxWVFan2qSE2SMbO+x8mPp7rLCqV1jmbR7wgsbYajncyZ1a1f+1ukja67I1l9lcGuIc0FrjswccVDyNoSNxIwywVm7Oq/bm0/JKDyLafGirczKOIOwkdDRBKjQD6y8jk1mQnYAH45/xEBW3RTXQRNDmlt8d4K7Q6lCPKiqQV0bp6C0RRQHvGvjaA2QtvCjW4+FrtoaOitWTKtTLe6AvQzKABkZ38omW2kmjaknCgzPABXmzvc2JjXUvNYAedMvLLyUNoXQbITfJvupWpF26M8AcQSMMUZaLQ6hIxdjQHaf8AlPwSesy12yVSKadB4ys9oNqa+OO6QS172mhyIAq0jfgqOrjrbZbllYML3eXnU2ueHFx606KmrP32ecc+U1HDQq24C9AT855SOgprsw/eBb1xHqFHq3aMssbYmODRUtBJzNeexcs6ReoCD03h7qoETcddo7I0pBjTpcklaIxOI2IivJ4LyhmSzBSlMdROdyF1sIUwZ4kSE1gHiYeBHQ190dqrELklf2iG+QH/AOkxrFBRjDxI6ivsitVT924fvfED5JSFH8Zv9bS27fym31vIDSFk7qVzNxw4g4g9KK96uT1s0f8ADShywJHsqnrRHSev5mt9MPZWLVV1bK3gXD1r7rloAlwyjzgr88y1Vj5fKWRkrabuWXzT0JrsrXcfPco4FOxFNzMyySvdor/DCOMnwYqRRaVrTIPskl4AmgAJAJBLmjAnEKkssw+xOk298xvkGOPuOiQXlM80+mZqOF1QLcA+Bx8d/wBZLdnD6Ww/5b/iwqxaKhMFuLXABpvXS7a3Ntxx27ErUmJgsbCKXiX1NMSbxFK8gFPPs7XijmteNxAd8VdtqRWkPjFF7dg3DjG2NJ93jDo3jHDZv3Y7uayXXw/4+X/6/L7tuC1RuFMFkGtNov2yc/vuaOTPAPghX2yD1k+Bp98xHb9Zc+yucd1O3c9hzpm0jd+6r/G4UOG7b5buKzHstkpJP/Az0cfmtFY/1r8/YKVrvSEBxNcXTe75QsvG71+iVE8Vy2HbwPBB30pj8+R+FPdWCIvAmM67mukLR/H7BRVhspllZG3N7mtHNxAHxV0181UDBJahISXSC8wgYX65OGwclBajgf8AUIK0wcSK7XNa4tHO9RJXpkVMGbWhXVrfWngPkJp2rOg/scJYXd48uq51aDDANbUVoBXqVKukG71+iZvpLnpyihRgTGVXaqxd+pkD2gMD7C/DFjmOGNf2rp2bnFZQ2OoJ3Cp6ge61bXWS7YZuNxvV7an0WZ2UDuZjt+7HVxPslt4BzPdNNwckW5/9f4lm7NIR3sshH4WNaNmLnVPo1VnTbaWmYf8AySf6irp2eNH2eQ7TJj5NFPiVW9bNDPildI4tLZXvLbpqc644cQuVKeKCkSdCqP42oCfAAe6QKnNTf/WM4B5/sKjtF2QSTMY4kBxoSM1cdGauMgkvh7nGhABAAxzyXLWgzsGA2Bli9uERChO5BxLG+UAY9AfohJLRuw+PVNPkQ75FohMqlOR2s5rZ3c2n1p7lUpXLTmMD+QPQhU2iR8RH3o9JqOHbUcec8FaNHyfcM5U6EqrkKd0LJWMjcfiFzh7aauO4hrtcpnzkkzNOBMPckskwzTsxZpzCwvJkS8QuKM5pjyU0pV1cLFIQeYBp2OsB4EH290zqrMKPb+0aO8hh8SjdINrC8fun0FVC6tPpaBxa4elfZLax0XSN3l2mNdsw7fvD9boxSM7auHwKP1PfWAjc8+oagNbhhGf4/wDantTJfDI3i09QR7KKnF4frwg3XNj9d5ZwnWOTLXJQcmsQmCazRl1kkA2AO/pcCfSqqUUJOj3nY2dpP9F34kK9mjgQciKHkcCqjo6VoslriNPCSQd+IaPVo6pZd081MnxB/KNrCoRSKgdGB+O0sGpNRZG8XPI5V+YKsIkVb1TtDTZWNBFW3gRtBvE5ciFOxvVq3xyl9IqvVPPcnuYYyVY1pF9ZpDve89XFa0ZKLH5MSeZVDiH/ABjbgo/GfT9ZcOzWWkswwxY30d9VoLbRyWZ9n8oFpcPzRuHKha72WhB6NZ70vjKvFU/mCfIQ0ScPilNl/VUGJF2+rUWaYFrZF3limbTENvD+Qh/wBWVCyPbGyYfhL3NBGbXMDXe4pyK1jSltZHE50hAbQg121BF0cSqLq4RNZbRZnDIGZjtzmgD2HUpbdIC433xH3DajU6LHG2R+ex+E0HRVv72zxSHNzGk47aeL1qiDONw9VUtSdLNfZxFjejrXddc4kEdaKwGRXaJ1IDFNzR5dVl84Drd47HMMMGg5flc13sVm1k/7Ew/yj/cR7rTbey/E9v5mOHVpWY2X/tTDgw+Qfj7Kher7YPlHfCT90y+f18pb9Rhds7j+aQ/2tA+aTruy9A135Hjo4U+NF7U9/wDhf53/AAaidPNDrPKD+WvmKEeoCtqga2x5SmzFb7V/d/qUjRbCJ4uL2EcqhX571TtEuDrRBso0jmW36U9FanvXOHrhCfP9Ja4l7Tr6Tr3pl0i45yacU0lBVjVtNY3j913wKpzcxzCt1pHgd/C74FVKM+Icx8Um4j+NY7sdkaOW6O7I4fvH44IzQrjVwG4H9dV3TkPivjbgeY+nwTOh3fecwfZARTSucHv85ZZtdHMlyUgpZSU8MXiKC8uheUcyUlF6q4QkmqkJRxGrXIGscSKgA4elFXdCGk7TxPqCFOWh14FtBQ4YqKsliPeClMCqFyM1UPaX7famw7w7WXFjKfmPwUdoHSYhkN7JwoabMago7SMNW8ig7FowSZ7EKsjGvrXrCUtPI0N0lwZaQQCCCDiDXApbpwBVQ1msgY2gyC6JDXgmikkbxQ1uMnHSTEVtFRQEn0VYjsDWyz3vw3X0GJzdVuW40VgjsZ2nPco6WINfJhWrSKFV7imrYzCWzcssF8f8wbQFipKZW+FviDQePyCtcZcRUPHkMFHWCKsbRUgYmnJScUdBQIlCmEQASreVTUfJ9IzNO5uZqqZabJE2A0b94NtTnXpkrmbKS41IUDarKA80CBdICBLNm+j8jtKzY7S+CRr24OBrjt3g8KK/aB1h+0VF1zSBUk0LTjkCo7Rlia51CBvVgiaGigAA4INtRZNw23aEvq9OpsV37w5hSr4GZQE1pLRWmeCGhq92JV3EVrTyMyuawaPlknc6R5dGHG63YG1yFMBhhVD6S0jHEXmGPu+8jEYAOTai8eZAorTbbN4XA02/NRdm0c17PE0Eg4cMEvqW++x6945o18qNQ2HgIHqJEQ97jkWgf3BW984oTuwOCr2i4KX+YCmLGwip2HAhWbenoQCVLwa6hcxL7dux5inuqU+YQWtxY37uoBaPF4fC4jHiFa5WZquizi86vEqNymrTD2mEDecf0LKWyv7sjuS69RwIIr+Wm2mG5E6yuvQ0YcCRe30/5ombBHQGictDag8lNKQ5RXvOtg1g/aQNmf8Afw0wDS0V8ySfVWgyA7R1VeMNHNP6zR2IXrVNAMNcrzCDJB0ZQ7imbO0uJSPsLscRgrerEAKWOpgOltJ0rG3PIn2CiYY/EDxHxU4+x1qcPfBRU7CDglN1TbVrc5jSgVC6Vj2mbQSQ3Zn5/wDCa0Q2snkfZClhJxKkNFw0eFXRzVuA/nCMoSliSBXQzeiXwEY4Jp8ZT0xYDmLaMNi8khi8oSU//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SV"/>
          </a:p>
        </p:txBody>
      </p:sp>
      <p:pic>
        <p:nvPicPr>
          <p:cNvPr id="31750" name="Picture 6" descr="C:\Users\Florcita Bella\AppData\Local\Microsoft\Windows\Temporary Internet Files\Content.IE5\B5OI5T7O\MC900056610[1].wmf"/>
          <p:cNvPicPr>
            <a:picLocks noChangeAspect="1" noChangeArrowheads="1"/>
          </p:cNvPicPr>
          <p:nvPr/>
        </p:nvPicPr>
        <p:blipFill>
          <a:blip r:embed="rId2" cstate="print"/>
          <a:srcRect/>
          <a:stretch>
            <a:fillRect/>
          </a:stretch>
        </p:blipFill>
        <p:spPr bwMode="auto">
          <a:xfrm>
            <a:off x="6012160" y="2492896"/>
            <a:ext cx="1819656" cy="1559966"/>
          </a:xfrm>
          <a:prstGeom prst="rect">
            <a:avLst/>
          </a:prstGeom>
          <a:noFill/>
        </p:spPr>
      </p:pic>
    </p:spTree>
    <p:extLst>
      <p:ext uri="{BB962C8B-B14F-4D97-AF65-F5344CB8AC3E}">
        <p14:creationId xmlns:p14="http://schemas.microsoft.com/office/powerpoint/2010/main" xmlns="" val="1941820903"/>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539552" y="620688"/>
            <a:ext cx="7406640" cy="1283402"/>
          </a:xfrm>
        </p:spPr>
        <p:txBody>
          <a:bodyPr>
            <a:normAutofit fontScale="90000"/>
          </a:bodyPr>
          <a:lstStyle/>
          <a:p>
            <a:r>
              <a:rPr lang="es-SV" b="0" dirty="0" smtClean="0">
                <a:solidFill>
                  <a:srgbClr val="7030A0"/>
                </a:solidFill>
                <a:effectLst>
                  <a:outerShdw blurRad="38100" dist="38100" dir="2700000" algn="tl">
                    <a:srgbClr val="000000">
                      <a:alpha val="43137"/>
                    </a:srgbClr>
                  </a:outerShdw>
                </a:effectLst>
              </a:rPr>
              <a:t>Frontera de posibilidades de producción </a:t>
            </a:r>
            <a:r>
              <a:rPr lang="es-SV" dirty="0" smtClean="0">
                <a:solidFill>
                  <a:srgbClr val="7030A0"/>
                </a:solidFill>
              </a:rPr>
              <a:t>(FPP)</a:t>
            </a:r>
            <a:endParaRPr lang="es-SV" dirty="0">
              <a:solidFill>
                <a:srgbClr val="7030A0"/>
              </a:solidFill>
              <a:effectLst/>
              <a:latin typeface="Times New Roman" pitchFamily="18" charset="0"/>
              <a:cs typeface="Times New Roman" pitchFamily="18" charset="0"/>
            </a:endParaRPr>
          </a:p>
        </p:txBody>
      </p:sp>
      <p:sp>
        <p:nvSpPr>
          <p:cNvPr id="30721" name="Rectangle 1"/>
          <p:cNvSpPr>
            <a:spLocks noChangeArrowheads="1"/>
          </p:cNvSpPr>
          <p:nvPr/>
        </p:nvSpPr>
        <p:spPr bwMode="auto">
          <a:xfrm>
            <a:off x="611560" y="2348880"/>
            <a:ext cx="7308303"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SV"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s-SV" sz="3200" dirty="0" smtClean="0">
                <a:latin typeface="Arial" pitchFamily="34" charset="0"/>
                <a:ea typeface="Times New Roman" pitchFamily="18" charset="0"/>
                <a:cs typeface="Arial" pitchFamily="34" charset="0"/>
              </a:rPr>
              <a:t>U</a:t>
            </a:r>
            <a:r>
              <a:rPr kumimoji="0" lang="es-SV"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na gráfica que muestra las diferentes cantidades de dos bienes que una economía puede eficientemente producir con unos recursos productivos limitados</a:t>
            </a:r>
            <a:r>
              <a:rPr kumimoji="0" lang="es-SV"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SV"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643013481"/>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395536" y="332656"/>
            <a:ext cx="8183880" cy="1051560"/>
          </a:xfrm>
        </p:spPr>
        <p:txBody>
          <a:bodyPr>
            <a:normAutofit/>
          </a:bodyPr>
          <a:lstStyle/>
          <a:p>
            <a:r>
              <a:rPr lang="es-SV" dirty="0" smtClean="0">
                <a:solidFill>
                  <a:srgbClr val="7030A0"/>
                </a:solidFill>
              </a:rPr>
              <a:t>Análisis de la curva de la FPP</a:t>
            </a:r>
            <a:endParaRPr lang="es-SV" dirty="0">
              <a:solidFill>
                <a:srgbClr val="7030A0"/>
              </a:solidFill>
            </a:endParaRPr>
          </a:p>
        </p:txBody>
      </p:sp>
      <p:sp>
        <p:nvSpPr>
          <p:cNvPr id="29697" name="Rectangle 1"/>
          <p:cNvSpPr>
            <a:spLocks noChangeArrowheads="1"/>
          </p:cNvSpPr>
          <p:nvPr/>
        </p:nvSpPr>
        <p:spPr bwMode="auto">
          <a:xfrm>
            <a:off x="467544" y="1844824"/>
            <a:ext cx="802838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SV" sz="3600" dirty="0" smtClean="0">
                <a:solidFill>
                  <a:srgbClr val="000000"/>
                </a:solidFill>
                <a:latin typeface="Arial" pitchFamily="34" charset="0"/>
                <a:ea typeface="Times New Roman" pitchFamily="18" charset="0"/>
                <a:cs typeface="Arial" pitchFamily="34" charset="0"/>
              </a:rPr>
              <a:t>C</a:t>
            </a:r>
            <a:r>
              <a:rPr kumimoji="0" lang="es-SV"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uando una econom</a:t>
            </a:r>
            <a:r>
              <a:rPr kumimoji="0" lang="es-SV" sz="3600" b="0" i="0" u="none" strike="noStrike" cap="none" normalizeH="0" baseline="0" dirty="0" smtClean="0">
                <a:ln>
                  <a:noFill/>
                </a:ln>
                <a:solidFill>
                  <a:srgbClr val="000000"/>
                </a:solidFill>
                <a:effectLst/>
                <a:latin typeface="Calibri"/>
                <a:ea typeface="Times New Roman" pitchFamily="18" charset="0"/>
                <a:cs typeface="Arial" pitchFamily="34" charset="0"/>
              </a:rPr>
              <a:t>í</a:t>
            </a:r>
            <a:r>
              <a:rPr kumimoji="0" lang="es-SV"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funciona eficientemente. Una econom</a:t>
            </a:r>
            <a:r>
              <a:rPr kumimoji="0" lang="es-SV" sz="3600" b="0" i="0" u="none" strike="noStrike" cap="none" normalizeH="0" baseline="0" dirty="0" smtClean="0">
                <a:ln>
                  <a:noFill/>
                </a:ln>
                <a:solidFill>
                  <a:srgbClr val="000000"/>
                </a:solidFill>
                <a:effectLst/>
                <a:latin typeface="Calibri"/>
                <a:ea typeface="Times New Roman" pitchFamily="18" charset="0"/>
                <a:cs typeface="Arial" pitchFamily="34" charset="0"/>
              </a:rPr>
              <a:t>í</a:t>
            </a:r>
            <a:r>
              <a:rPr kumimoji="0" lang="es-SV"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es eficiente cuando la sociedad no puede aumentar la producci</a:t>
            </a:r>
            <a:r>
              <a:rPr kumimoji="0" lang="es-SV" sz="3600" b="0" i="0" u="none" strike="noStrike" cap="none" normalizeH="0" baseline="0" dirty="0" smtClean="0">
                <a:ln>
                  <a:noFill/>
                </a:ln>
                <a:solidFill>
                  <a:srgbClr val="000000"/>
                </a:solidFill>
                <a:effectLst/>
                <a:latin typeface="Calibri"/>
                <a:ea typeface="Times New Roman" pitchFamily="18" charset="0"/>
                <a:cs typeface="Arial" pitchFamily="34" charset="0"/>
              </a:rPr>
              <a:t>ó</a:t>
            </a:r>
            <a:r>
              <a:rPr kumimoji="0" lang="es-SV"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 de un bien sin reducir la de otro, es decir, se encuentra en su FPP.</a:t>
            </a:r>
            <a:endParaRPr kumimoji="0" lang="es-SV" sz="3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4229928047"/>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980728"/>
            <a:ext cx="8183880" cy="979552"/>
          </a:xfrm>
        </p:spPr>
        <p:txBody>
          <a:bodyPr>
            <a:normAutofit fontScale="90000"/>
          </a:bodyPr>
          <a:lstStyle/>
          <a:p>
            <a:r>
              <a:rPr lang="es-SV" sz="3100" dirty="0" smtClean="0">
                <a:solidFill>
                  <a:srgbClr val="7030A0"/>
                </a:solidFill>
              </a:rPr>
              <a:t>La Curva de transformación puede explicar otra serie de conceptos:</a:t>
            </a:r>
            <a:r>
              <a:rPr lang="es-SV" dirty="0" smtClean="0"/>
              <a:t/>
            </a:r>
            <a:br>
              <a:rPr lang="es-SV" dirty="0" smtClean="0"/>
            </a:br>
            <a:endParaRPr lang="es-SV" dirty="0">
              <a:solidFill>
                <a:srgbClr val="7030A0"/>
              </a:solidFill>
              <a:latin typeface="Times New Roman" pitchFamily="18" charset="0"/>
              <a:cs typeface="Times New Roman" pitchFamily="18" charset="0"/>
            </a:endParaRPr>
          </a:p>
        </p:txBody>
      </p:sp>
      <p:sp>
        <p:nvSpPr>
          <p:cNvPr id="28673" name="Rectangle 1"/>
          <p:cNvSpPr>
            <a:spLocks noChangeArrowheads="1"/>
          </p:cNvSpPr>
          <p:nvPr/>
        </p:nvSpPr>
        <p:spPr bwMode="auto">
          <a:xfrm>
            <a:off x="827584" y="1616170"/>
            <a:ext cx="7020272" cy="46320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s-SV" sz="20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s-SV" sz="25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Coste de oportunidad: para producir un bien, una econom</a:t>
            </a:r>
            <a:r>
              <a:rPr kumimoji="0" lang="es-SV" sz="2500" b="0" i="0" u="none" strike="noStrike" cap="none" normalizeH="0" baseline="0" dirty="0" smtClean="0">
                <a:ln>
                  <a:noFill/>
                </a:ln>
                <a:solidFill>
                  <a:srgbClr val="000000"/>
                </a:solidFill>
                <a:effectLst/>
                <a:latin typeface="Calibri"/>
                <a:ea typeface="Times New Roman" pitchFamily="18" charset="0"/>
                <a:cs typeface="Arial" pitchFamily="34" charset="0"/>
              </a:rPr>
              <a:t>í</a:t>
            </a:r>
            <a:r>
              <a:rPr kumimoji="0" lang="es-SV" sz="25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en pleno empleo, debe renunciar a una determinada cantidad de otro bien que estaba produciendo.</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s-SV" sz="25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fontAlgn="base">
              <a:spcBef>
                <a:spcPct val="0"/>
              </a:spcBef>
              <a:spcAft>
                <a:spcPct val="0"/>
              </a:spcAft>
              <a:buFontTx/>
              <a:buChar char="•"/>
            </a:pPr>
            <a:r>
              <a:rPr lang="es-SV" sz="2500" dirty="0" smtClean="0"/>
              <a:t>Progreso Técnico y Acumulación de capital: el aumento de la capacidad de producción así como el desarrollo económico desplazan a la derecha la FPP, es decir, hacen que aumente el límite máximo de producción alcanzable.</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s-SV"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602473584"/>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755576" y="764704"/>
            <a:ext cx="6102424" cy="5016758"/>
          </a:xfrm>
          <a:prstGeom prst="rect">
            <a:avLst/>
          </a:prstGeom>
        </p:spPr>
        <p:txBody>
          <a:bodyPr wrap="square">
            <a:spAutoFit/>
          </a:bodyPr>
          <a:lstStyle/>
          <a:p>
            <a:r>
              <a:rPr lang="es-SV" sz="3200" dirty="0" smtClean="0"/>
              <a:t>La FPP, traza el límite de las opciones factibles de una economía con los recursos disponibles; con el transcurso del tiempo, sin embargo, los puntos por encima de la FPP pueden estar a nuestro alcance si se incrementa la capacidad productiva de la economía.</a:t>
            </a:r>
            <a:endParaRPr lang="es-SV" sz="3200" dirty="0"/>
          </a:p>
        </p:txBody>
      </p:sp>
    </p:spTree>
    <p:extLst>
      <p:ext uri="{BB962C8B-B14F-4D97-AF65-F5344CB8AC3E}">
        <p14:creationId xmlns:p14="http://schemas.microsoft.com/office/powerpoint/2010/main" xmlns="" val="202465019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611560" y="1329879"/>
            <a:ext cx="792088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lang="es-SV" sz="3200" dirty="0" smtClean="0">
                <a:solidFill>
                  <a:srgbClr val="000000"/>
                </a:solidFill>
                <a:latin typeface="Arial" pitchFamily="34" charset="0"/>
                <a:ea typeface="Times New Roman" pitchFamily="18" charset="0"/>
                <a:cs typeface="Arial" pitchFamily="34" charset="0"/>
              </a:rPr>
              <a:t>L</a:t>
            </a:r>
            <a:r>
              <a:rPr kumimoji="0" lang="es-SV"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curva de FPP puede tener lugar por cualquiera de los siguientes hechos:</a:t>
            </a:r>
            <a:endParaRPr kumimoji="0" lang="es-SV"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SV"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s-SV" sz="32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s-SV"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Mejora técnica.</a:t>
            </a:r>
            <a:endParaRPr kumimoji="0" lang="es-SV"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SV"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s-SV" sz="32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s-SV"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Aumento del volumen del   capital.</a:t>
            </a:r>
            <a:endParaRPr kumimoji="0" lang="es-SV"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SV"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s-SV" sz="32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s-SV"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Aumento de la fuerza de trabajo.</a:t>
            </a:r>
            <a:endParaRPr kumimoji="0" lang="es-SV"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SV"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s-SV" sz="3200"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s-SV"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Descubrimiento de nuevos recursos</a:t>
            </a:r>
            <a:r>
              <a:rPr kumimoji="0" lang="es-SV" sz="3200" b="0" i="0" u="none" strike="noStrike" cap="none" normalizeH="0" dirty="0" smtClean="0">
                <a:ln>
                  <a:noFill/>
                </a:ln>
                <a:solidFill>
                  <a:srgbClr val="000000"/>
                </a:solidFill>
                <a:effectLst/>
                <a:latin typeface="Arial" pitchFamily="34" charset="0"/>
                <a:ea typeface="Times New Roman" pitchFamily="18" charset="0"/>
                <a:cs typeface="Arial" pitchFamily="34" charset="0"/>
              </a:rPr>
              <a:t> naturales.</a:t>
            </a:r>
            <a:endParaRPr kumimoji="0" lang="es-SV"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592995899"/>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95536" y="1556792"/>
            <a:ext cx="788436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SV" sz="3600" b="0" i="0" u="none" strike="noStrike" cap="none" normalizeH="0" baseline="0" dirty="0" smtClean="0">
                <a:ln>
                  <a:noFill/>
                </a:ln>
                <a:solidFill>
                  <a:srgbClr val="222222"/>
                </a:solidFill>
                <a:effectLst/>
                <a:latin typeface="Arial" pitchFamily="34" charset="0"/>
                <a:ea typeface="Calibri" pitchFamily="34" charset="0"/>
                <a:cs typeface="Arial" pitchFamily="34" charset="0"/>
              </a:rPr>
              <a:t>Por tanto, la curva de transformación trata de hacerle frente a la escasez mencionada al principio, distribuyendo correctamente los recursos que respondan de manera adecuada a nuestras necesidades de bienes o servicios.</a:t>
            </a:r>
            <a:endParaRPr kumimoji="0" lang="es-SV" sz="3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4210654862"/>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eg;base64,/9j/4AAQSkZJRgABAQAAAQABAAD/2wCEAAkGBg8QEBAPEA8PEBAQDxAODxAQDw8PEA4PFRAXFBQRFRIXHCYeFxkkGRQUHy8gJycqLSwsFR4xNTAqNSYsOCkBCQoKDgwOGg8PGiwgHyUpLCksNSovLCwqLCwpKSkpLCwsLCwvLC0tKSwsLCwsLCwpKSkpKSksLCwsKSwsKSwsKf/AABEIAL8BCAMBIgACEQEDEQH/xAAcAAEAAQUBAQAAAAAAAAAAAAAAAwECBAUGBwj/xABHEAABAwIDBAcDCQQHCQAAAAABAAIDBBEFEjEhQVFhBgcTcYGRoSIywRQjQlJicpKx0TOCouEWU2SywsPwCBUlQ1Rjk7PS/8QAGwEBAAIDAQEAAAAAAAAAAAAAAAIDAQQFBgf/xAAxEQACAgECAwYEBQUAAAAAAAAAAQIDEQQhBRIxEyJRYXHRQaGx4QYVMpHwFDNSgcH/2gAMAwEAAhEDEQA/APcUREAREQBERAEREARWSTNbqQPzUXy1nE+RQkot9EZCKxkrXbQQe5XoRCKhKxpcQYNPaPLTzQyouXQykWrfXSHSze7aonEnUk95KF6ofxZtzI0akDxCp2zfrN8wtR2admhLsF4m5DgdCCqrSZFc2V7dHHzuPVDDo8GblFrY8ScPeAI4jYVmQ1bH6HbwOwoVSrlHqTIiIVhERAEREAREQBERAEREAREQBERAEREAWNV1OQWHvHTkOKyCVpny53l3Ow7tyF1UOZ7kzG7ztJ1JVzmKjFeSpIvfUxH3abtNiN4WXDigLbuHtjZYb+Y5LFnfu3/ko2MUCxwU1uTS1Dn6mw+qNP5q0NVWhXgLI2WyKAK7KqgK4BZINllksr7JZDGSzKrS1SkK0hDOSItUbmqchWELBYmSQYg5ux3tDjvH6rZxyBwuDcLSuaqQzujNxpvG4rBXOlS3j1N6iip52vFx48QeBUqyaTWNmEREMBERAEREAREQBERAEREAREQGNiEmWNx5ZR47Fq4VnYyfmx99vxKwIisfE3qF3M+ZlMKpNLlHPcrQ7YsYvzG/l3LOScY5ZVo3qVoVrQpGhYRKTLgFcAqBXDnsG88FIqbOS6U4pVz1LMJw57YqiSPt6qqcMwoaa9gQN8jjoPHZe40Nfh9f0flpqp+JVFfQTzspqxlSXOdC5+k7Lk2AIPDS22+zadTVWKw4tiR2vqcQMY4tgijBib3BslvBZPXq9owWoBtd0tM1n3u2adngHIajk28nY2Sy1/RysM1HSTHaZaWnkPe6FpPqStipF+TkOsLH6iBlNSURaK3EJxTQOOkLdhkm0Pugt3bL33LTVfRPF8IjNfDiVRiTYh2lbSVOYiaIbZHQkudlcBcjfs36G3HK8HpXhMTj7MVLKRfQSSxz2/usXrDmgggi4Owg6EcFFlEpPJo8NxCOphiqIXZopo2yxni1wvtG47iOIKncFwPU/XAR1+H3uKCvmji5QPkdlH4mSHxXflDahLKyROCjcFM4KNwUWXJlkE5jdmGn0hxC3kUgcA4bQdoWhcFkYXVZXZDo47OTv5rGSu+rmXMupuURFI0AiIgCIiAIiIAiIgCIiAIiIDAxofNE8HNPrb4rWxOW5r4s0T27y027wLj1C0MD7gKL6m/pnmDRNM/d59yo0KIOuSVM1YNjGEStUjVG1SNU0VMvCwsfn7Ojq5PqUtQ8d4hcfgswLUdNHWw3ED/Yar/0uUkVS6HiXVR1lMwd00NRHI+mnyPvEGl8UrRbMGkgEEWB239kKfrP6yxi7ooKdkkdJC7tPnABJNLawcWgkANBcAL/AEiTuXIDC84BCyqbCcguVtS0sk8/A5auWD6J6BH/AIXh/KjhHkwD4LfrT9DosuH0LeFJB6xg/Fbhax0V0Pn3rbr5YMc+UxHLJTtpHxm1wHNYHi43i52967Go/wBoqk+SlzKaf5YWWETgzsWS21Mma5Zfbpc8lzHW5RZsUl+1BTuH4Mv+FcF/uM30V8dPKaTRoztUZNM9F6gKlxqa/MSXSQxzOJ1c4TOuf4z5r2orxXqPjy19U3+xf57F7UVVbHllg29PLmhkscrHK9yscqTbRE5QyBTOUT1Fl8Te0NR2jA7fo77w1WQtLgk1nuZ9YZh3jX0Pot0pJnLuhyTaCIiyVBERAEREAREQBERAEREAXLVUfZSPj55mfddp8R4LqVqcfjblY63tB9geRabj0Cw+hs6afLPHia6NTtUDFLdRR0JEhkAQVTeK09bUkLBNWVYkXw0vMsnVsnBWF0lpjLRVkQ2mSkqGDvMLgPVamnrXXW7oqjMNqzjBr36ZwR854DKHMHcFmYg/Zlb7zrNaOLjsA8ypulfROowuqlAikdSPe59PK1pcwMcbiNxHuubpY62uFvOrrobU1dVFVzxPipYHiZpkaWmokbtY1rTtLQ6xLtNlhe+zrvUx7HzPNrTy7XB7RRU/ZRRxDSONkf4WhvwUyIuQdg8e64IclfTy29mWlyX4ujldf0kauTlcMt1671m9EZMQpW9hb5TTvMsIJA7QEWfFc6EixHNoXhs3ykO+TmnnE98vY9lJ2mbhltddTSXxjBqRytVTJzyjvuo+HNVV825sMMV+b5HO/wAteuveAuP6teiz8OobTACoqHmecXB7PZlZHca2aNvNxW2rK4rnWS55tnZ0mnbiom0dUtVvbgrm31p4q6KsN1W4nS/o8LJ0JKjeoaaUkKVxVbKOXleCyCbJIx3Bwv3HYV07HggEG4Oi5Gc7FvMNqLHKdHbW8jwSJq6qvPeRtERFM5wREQBERAEREAREQBERAFqekB9mMfbP91bZanpEPYYeElvNpWH0LqP7iNZGVMFjRlTtKgjqyRj1VHmWvfhx4LeBVACmpNE43yjsaaGgK3FJDYBXhoUjSs5yV23SmSgpJO1gLnua0DVznAAeJVl1wnWa15+Tm57P5wEbu02EE87X9VGyfJHmKaqu1mo5wde/pPRDWrg/8jT+Ss/pZQf9XB+MLxnKllp/1cvA6f5bD/Jnt1JjVNMcsU8UjrXyteCbcbLKuvFuj5eKqnMd83bRgW4FwBHda69lzLYqt7RZZo6nTKmSSeSkzbhaaroiVunFROsrskarHDoc46gPBTQYcbrdFgVtkcmbT1MmsEUUeUI8q9xULyq2VLfcgnK2TfcYd+Vp7jYLU1DthW6y2a0cGgeizErse6NtST52B2/Q8iNVMtXhEvtPZyDx+R+C2ikjl2x5ZNBERZKwiIgCIiAIiIAiIgC1+Ox3gcfqlr/I7fS62CjniD2uadHNLT4iyEovlkmcnC9ZDSsGMlpLTq0lp7wbFZLHKo7fVGSCrwVA1ykBUitolBVQVHdVBWSDRNmWBjWFsqoXQv2X2tda+R40d/rcSsrMl0aTWGFmLyjzCpwF8LiyRljx1DhxB3hRmg+yPJeoTRNeMr2tcODhcfyUMFBEw5mRsaeNrkdxOi5stE3LaWx1VxB43W5z/RPov2LvlMrbPsREw6suLF5G422AcyutDlErrrfrgoR5Uc62crZc0i5zlYSqEq0uUyCRW6tJQlRuKi2TSDioJHK97ljSvWCwjIzOa36zg3zK6CRaTC2ZpgdzAXeOg/P0W5kKnHoa895FMOd88ObXD0ut4tFhgvN3McfUD4rerKNLU/r/ANBERZNYIiIAiIgCIiAIiIAiIgOVx+l7ObOPdk29zxsI/I+axY5F0HSIRdg4ySMjy+0xz3BozDd47R4rlKecEAg7CLjuVbxnB1dNJuG/obNrlI1yw2SKdr1g2epkByrdQhyuzLOSDiS3S6jzKt1nJjBfmS6sul0yMF+ZMysuqFyZGC8uVt1aSrS5YySUS4uUbnKjnqF71gkJHrFmkV0kixcrnuysBc618o1IGthvQi2bXCPZaXHVxv4DT4rKlqgBqtZFS1Rs0QS8NrS0eZ2LbYf0beSHVBFtezab3+874DzUtymVlcd2zNwCE5XSn6dg37g3+J/ILbKjRbYNBsVVJHMnPnk5MIiLJAIiIAiIgCIiAIislla1pc4hrWgucSbAAbSSUBc5wAJJAA2knYAOK4jpB1jsZeOkAkdoZXfs2/dH0+/TvXP9LOmL6txiiJZTA2toZvtO5cG+fLmrLh6riLzy1fv7HruHcDWFZqevh7+xPXYhLO/tJpHSO4uOnIDQDkFs8BxO1onH7h/w/otLZFzar51z5+vj5nob9LC2rs8YXwx8Dv45VkMkXL4VjN7Mefa0BOjv5reRzL0lVsbY80TyV1M6Zck0bFsikD1gtlUjZVYVmZnVcyxhKru0QE+ZMyg7RO0QbE2ZUzKEyKhkQExeo3SKJ0iidKgySukUD5FG+VYs9SACSQANSdAhjrsi+oqAASTYAXJ4BcnX1plkzAkBvubiOfIqXEsSMpyi4YPNx4n9Fg2XC1ur7TuQ6fU9Jw7Q9ku0s6v5fc6rAesCogsye9RFpcn51o5O+l3HzXouE41BVM7SF4cNHDRzDwc3ULxBZGH4jLTyCWF5Y8cNHD6rhvHJNNxCde0918ynXcFqvTlV3ZfJ/wA8j3VFo+i/SaOtjvsZKywljvp9pvFpW8XoITjOKlHoeItqnVNwmsNBERTKwiIgCIiAIiIAvPesfpCS4UUZsAA+e28na2Pu0J7wu/lkDWlx2BoLieAAuV4ZW1hmlkmdrI9zzyubgeAsPBcziVzhXyr4/Q9BwHSq252S6R+r6ECIi86e5CIiALa4djRbZshuNA/eO/8AVapUV1N06Zc0Si/TwvjyzR2kdRcA3uDoRtB8VO2ZcXTVz4vdOze07Wnw3Lb0uPxO2OJjPP3fxfqu7Tra7OuzPNajh1tO8e8vL2OhEyv7Va1k1xcEEbiDceakEy3Tm5M7tVXtVg9unbpgZMztVaZlidsrTKUGTKdMonTLEqKtrBd7g3vO09w1K1NVj26IfvOH5D9VRbfXUu8zYp0tt77i9ja1lc2MXce4DV3cFz1ZXulO3Y0aNGg5niVjySOcbuJJO8lUXE1Osldstkek0nD4afvPeX86BERaJ0giIgMvCsUkppWzRn2mnaNz272HkV7Th1eyeKOZhu2RocOI4g8wbjwXha9F6r8RLopqcn9k8SM+6+9x+JpP7y63DLmp9m+j+p5vj+kU6leusdn6P2Z3CIi754oIiIAiIgCIiA1nSaXLR1ThqKeX1YQvFGr3LGKQzU88Q1khkYO8tIHqvDRfQ7DoQdQd4XC4qnzRZ7H8ONdnYvjlFVVURcc9QEQlW3QFbqioXhSUVHPUHLTwySnfkaSB3u0HiVOMHJ4SIzsjWsyeCMlQyuHjpzPJdrhXVbUSWdUythbvZHaSTuLvdHqu4wXolR0ljFCM/wDWv9uQ/vHTwsujTw6yW8tjharjtFe1fefl0/f2POejnQOunIe4upIjtzOuJHD7Mf8A9W8V6EzohThjW3lJAsXl/tPPE7LX7gt6i7NNEalhHlNVr7dTLmlt6HOv6GR7pZB3hp/RWf0Lb/XO/AP1XSor8Gr20/E5+PodCPefK7xa34LSdJug1QRno5nabYHODSebZBv5HzXdooTrU1hllWqsrmpp59d0fPtXTyxSGOZj45Bq2QEO79uo5qrV7tiOFQVDOzniZI3cHC9uYOoPMLiMX6qxtdSTZf8AtTXc3uEg2jxBXFv4dNbwefqer0fHqpd25cr+RwV1UFZeJ4FV0v7eB7Wj/mAZ4j++3YPGywWvB0K5c65QeJLB6Ku2Fq5oNNeRIipdVuoEyqoiIAV1fVnKRWPbudTvv4PYR8VyhK7DqvpS6pml3Rw5L/ae8G3kwrb0Sbvjg5vFWlo7M+H/AE9NREXqj5wEREAREQBERAUK4Lph0DfJI6ppQC55LpYbht3b3sJ2XO8HftXfIqbqYXR5ZG1pdXZpbO0re/yZ4LVUskRLZY5IiN0jHM9Tqoo3FxswF54MaXnyC99c0HYRccFRkYboAO4ALmflUc/q+R6BfiSWN61n1+x4vSdFMQl9yklA+tIBCP4yD6Le0PVZUusZ6iOIb2xNdK7zNgPVenItiHDqY9dzSu49qrNo4j6fc5fDerqghsXRuncNt53Zx+AWb6LpYYWsAa1rWtGwNaA0DuAV6LehXGCxFYOPbfZa82Sb9QiIplQREQBERAEREAREQFCFoMT6DUFRcugEbz9OH5p1+JA2HxBXQIoyhGaxJZLK7Z1vMG0/I83xDqrlbtp6hrxuZM0tP423HoFztZ0TxCH36WRw+tFaYfw3PmF7UqFaM+HUy6beh2KeO6qvaWJev2PAHvymzgWng8Fp8ihkHEL3qeljkFpGMeOD2tcPIrFiwCkabtpadp4iGMH8lqPhW+0vkdKP4kWO9Xv6/Y8ewnAqmrcGwROcDrIQWxN5l+ngLleudG8BZRQCFpzOJzyPtYySHU8hsAA4BbQCyqt/TaOFG63Zx9fxS3Wd1rEfD3CIi3DkhERA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sp>
        <p:nvSpPr>
          <p:cNvPr id="5" name="4 Rectángulo"/>
          <p:cNvSpPr/>
          <p:nvPr/>
        </p:nvSpPr>
        <p:spPr>
          <a:xfrm>
            <a:off x="2313468" y="908720"/>
            <a:ext cx="4754828" cy="2585323"/>
          </a:xfrm>
          <a:prstGeom prst="rect">
            <a:avLst/>
          </a:prstGeom>
          <a:noFill/>
          <a:ln>
            <a:noFill/>
          </a:ln>
        </p:spPr>
        <p:txBody>
          <a:bodyPr wrap="none" lIns="91440" tIns="45720" rIns="91440" bIns="45720">
            <a:spAutoFit/>
          </a:bodyPr>
          <a:lstStyle/>
          <a:p>
            <a:pPr algn="ctr"/>
            <a:r>
              <a:rPr lang="es-ES" sz="5400" b="1"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Gracias por</a:t>
            </a:r>
          </a:p>
          <a:p>
            <a:pPr algn="ctr"/>
            <a:r>
              <a:rPr lang="es-ES" sz="54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Su atención</a:t>
            </a:r>
          </a:p>
          <a:p>
            <a:pPr algn="ctr"/>
            <a:r>
              <a:rPr lang="es-ES" sz="5400" b="1"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Prestada!!!</a:t>
            </a:r>
            <a:endParaRPr lang="es-ES" sz="5400" b="1"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pic>
        <p:nvPicPr>
          <p:cNvPr id="13314" name="Picture 2" descr="https://encrypted-tbn0.gstatic.com/images?q=tbn:ANd9GcRe-a-kirimdME-STb-uZqp40WgIvfY73mpPo38QoB5fBTWbuwB"/>
          <p:cNvPicPr>
            <a:picLocks noChangeAspect="1" noChangeArrowheads="1"/>
          </p:cNvPicPr>
          <p:nvPr/>
        </p:nvPicPr>
        <p:blipFill>
          <a:blip r:embed="rId2" cstate="print"/>
          <a:srcRect/>
          <a:stretch>
            <a:fillRect/>
          </a:stretch>
        </p:blipFill>
        <p:spPr bwMode="auto">
          <a:xfrm>
            <a:off x="3635896" y="3645024"/>
            <a:ext cx="2181225" cy="2095501"/>
          </a:xfrm>
          <a:prstGeom prst="rect">
            <a:avLst/>
          </a:prstGeom>
          <a:noFill/>
        </p:spPr>
      </p:pic>
    </p:spTree>
    <p:extLst>
      <p:ext uri="{BB962C8B-B14F-4D97-AF65-F5344CB8AC3E}">
        <p14:creationId xmlns:p14="http://schemas.microsoft.com/office/powerpoint/2010/main" xmlns="" val="1476989654"/>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267744" y="476672"/>
            <a:ext cx="6336704" cy="3240360"/>
          </a:xfrm>
        </p:spPr>
        <p:txBody>
          <a:bodyPr>
            <a:noAutofit/>
          </a:bodyPr>
          <a:lstStyle/>
          <a:p>
            <a:pPr marL="182880"/>
            <a:r>
              <a:rPr lang="es-SV" sz="3200" b="0" dirty="0" smtClean="0">
                <a:solidFill>
                  <a:srgbClr val="7030A0"/>
                </a:solidFill>
                <a:effectLst/>
                <a:cs typeface="Times New Roman" pitchFamily="18" charset="0"/>
              </a:rPr>
              <a:t>El problema Económico de que producir. Características de la curva de posibilidades de producción o de transformación y su empleo en la Economía</a:t>
            </a:r>
            <a:endParaRPr lang="es-SV" sz="3200" b="0" dirty="0">
              <a:solidFill>
                <a:srgbClr val="7030A0"/>
              </a:solidFill>
              <a:effectLst/>
              <a:cs typeface="Times New Roman" pitchFamily="18" charset="0"/>
            </a:endParaRPr>
          </a:p>
        </p:txBody>
      </p:sp>
      <p:pic>
        <p:nvPicPr>
          <p:cNvPr id="38914" name="Picture 2" descr="https://encrypted-tbn3.gstatic.com/images?q=tbn:ANd9GcQJUKKto-LT40VTDCBA-uunW7pJCNNDD1NCXK7iv5yz6mAgpw0NOQ"/>
          <p:cNvPicPr>
            <a:picLocks noChangeAspect="1" noChangeArrowheads="1"/>
          </p:cNvPicPr>
          <p:nvPr/>
        </p:nvPicPr>
        <p:blipFill>
          <a:blip r:embed="rId2" cstate="print"/>
          <a:srcRect/>
          <a:stretch>
            <a:fillRect/>
          </a:stretch>
        </p:blipFill>
        <p:spPr bwMode="auto">
          <a:xfrm>
            <a:off x="4283968" y="4221088"/>
            <a:ext cx="1905000" cy="14192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5841064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619672" y="660672"/>
            <a:ext cx="3456384" cy="1112144"/>
          </a:xfrm>
        </p:spPr>
        <p:txBody>
          <a:bodyPr/>
          <a:lstStyle/>
          <a:p>
            <a:pPr marL="182880" indent="0">
              <a:buNone/>
            </a:pPr>
            <a:r>
              <a:rPr lang="es-SV" dirty="0" smtClean="0">
                <a:solidFill>
                  <a:srgbClr val="7030A0"/>
                </a:solidFill>
                <a:latin typeface="Times New Roman" pitchFamily="18" charset="0"/>
                <a:cs typeface="Times New Roman" pitchFamily="18" charset="0"/>
              </a:rPr>
              <a:t>Objetivo</a:t>
            </a:r>
            <a:endParaRPr lang="es-SV" dirty="0">
              <a:solidFill>
                <a:srgbClr val="7030A0"/>
              </a:solidFill>
              <a:latin typeface="Times New Roman" pitchFamily="18" charset="0"/>
              <a:cs typeface="Times New Roman" pitchFamily="18" charset="0"/>
            </a:endParaRPr>
          </a:p>
        </p:txBody>
      </p:sp>
      <p:sp>
        <p:nvSpPr>
          <p:cNvPr id="3" name="2 Subtítulo"/>
          <p:cNvSpPr>
            <a:spLocks noGrp="1"/>
          </p:cNvSpPr>
          <p:nvPr>
            <p:ph type="subTitle" idx="1"/>
          </p:nvPr>
        </p:nvSpPr>
        <p:spPr>
          <a:xfrm>
            <a:off x="1331640" y="2132856"/>
            <a:ext cx="4536504" cy="2592288"/>
          </a:xfrm>
        </p:spPr>
        <p:txBody>
          <a:bodyPr>
            <a:noAutofit/>
          </a:bodyPr>
          <a:lstStyle/>
          <a:p>
            <a:r>
              <a:rPr lang="es-SV" sz="2200" dirty="0" smtClean="0">
                <a:solidFill>
                  <a:schemeClr val="tx1"/>
                </a:solidFill>
                <a:latin typeface="+mj-lt"/>
                <a:cs typeface="Times New Roman" pitchFamily="18" charset="0"/>
              </a:rPr>
              <a:t>Su objetivo esencial es comprender y explicar cómo asigna la sociedad sus recursos escasos. Es por eso que cada individuo puede consumir, ahorrar, trabajar, producir, invertir, tomar deudas, pagar impuestos, entre muchas otras actividades, las cuales son estudiadas por la economía</a:t>
            </a:r>
            <a:r>
              <a:rPr lang="es-SV" sz="2400" dirty="0" smtClean="0">
                <a:solidFill>
                  <a:schemeClr val="tx1"/>
                </a:solidFill>
                <a:latin typeface="+mj-lt"/>
              </a:rPr>
              <a:t>.</a:t>
            </a:r>
          </a:p>
          <a:p>
            <a:endParaRPr lang="es-SV" sz="2400" dirty="0">
              <a:solidFill>
                <a:schemeClr val="tx1">
                  <a:lumMod val="95000"/>
                  <a:lumOff val="5000"/>
                </a:schemeClr>
              </a:solidFill>
              <a:latin typeface="Times New Roman" pitchFamily="18" charset="0"/>
              <a:cs typeface="Times New Roman" pitchFamily="18" charset="0"/>
            </a:endParaRPr>
          </a:p>
        </p:txBody>
      </p:sp>
      <p:pic>
        <p:nvPicPr>
          <p:cNvPr id="37890" name="Picture 2" descr="https://encrypted-tbn1.gstatic.com/images?q=tbn:ANd9GcRhnJH3PTHqsHsWaRhanYB2qNs2sogawxRGPPTjUFIBlwAsldNp"/>
          <p:cNvPicPr>
            <a:picLocks noChangeAspect="1" noChangeArrowheads="1"/>
          </p:cNvPicPr>
          <p:nvPr/>
        </p:nvPicPr>
        <p:blipFill>
          <a:blip r:embed="rId2" cstate="print"/>
          <a:srcRect/>
          <a:stretch>
            <a:fillRect/>
          </a:stretch>
        </p:blipFill>
        <p:spPr bwMode="auto">
          <a:xfrm>
            <a:off x="6156176" y="2276872"/>
            <a:ext cx="2009775" cy="2276475"/>
          </a:xfrm>
          <a:prstGeom prst="rect">
            <a:avLst/>
          </a:prstGeom>
          <a:noFill/>
        </p:spPr>
      </p:pic>
    </p:spTree>
    <p:extLst>
      <p:ext uri="{BB962C8B-B14F-4D97-AF65-F5344CB8AC3E}">
        <p14:creationId xmlns:p14="http://schemas.microsoft.com/office/powerpoint/2010/main" xmlns="" val="1199410863"/>
      </p:ext>
    </p:extLst>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775" y="404664"/>
            <a:ext cx="7498080" cy="1296144"/>
          </a:xfrm>
        </p:spPr>
        <p:txBody>
          <a:bodyPr>
            <a:normAutofit fontScale="90000"/>
          </a:bodyPr>
          <a:lstStyle/>
          <a:p>
            <a:r>
              <a:rPr lang="es-SV" sz="3200" b="0" dirty="0" smtClean="0">
                <a:effectLst>
                  <a:outerShdw blurRad="38100" dist="38100" dir="2700000" algn="tl">
                    <a:srgbClr val="000000">
                      <a:alpha val="43137"/>
                    </a:srgbClr>
                  </a:outerShdw>
                </a:effectLst>
              </a:rPr>
              <a:t/>
            </a:r>
            <a:br>
              <a:rPr lang="es-SV" sz="3200" b="0" dirty="0" smtClean="0">
                <a:effectLst>
                  <a:outerShdw blurRad="38100" dist="38100" dir="2700000" algn="tl">
                    <a:srgbClr val="000000">
                      <a:alpha val="43137"/>
                    </a:srgbClr>
                  </a:outerShdw>
                </a:effectLst>
              </a:rPr>
            </a:br>
            <a:r>
              <a:rPr lang="es-ES" sz="3200" b="0" dirty="0" smtClean="0">
                <a:effectLst>
                  <a:outerShdw blurRad="38100" dist="38100" dir="2700000" algn="tl">
                    <a:srgbClr val="000000">
                      <a:alpha val="43137"/>
                    </a:srgbClr>
                  </a:outerShdw>
                </a:effectLst>
              </a:rPr>
              <a:t> </a:t>
            </a:r>
            <a:r>
              <a:rPr lang="es-ES" sz="3200" b="0" dirty="0" smtClean="0">
                <a:solidFill>
                  <a:srgbClr val="7030A0"/>
                </a:solidFill>
                <a:effectLst>
                  <a:outerShdw blurRad="38100" dist="38100" dir="2700000" algn="tl">
                    <a:srgbClr val="000000">
                      <a:alpha val="43137"/>
                    </a:srgbClr>
                  </a:outerShdw>
                </a:effectLst>
              </a:rPr>
              <a:t>El problema Económico de que producir.</a:t>
            </a:r>
            <a:endParaRPr lang="es-SV" sz="3200" b="0"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Marcador de contenido"/>
          <p:cNvSpPr>
            <a:spLocks noGrp="1"/>
          </p:cNvSpPr>
          <p:nvPr>
            <p:ph idx="1"/>
          </p:nvPr>
        </p:nvSpPr>
        <p:spPr>
          <a:xfrm>
            <a:off x="611560" y="1628800"/>
            <a:ext cx="5328592" cy="4104456"/>
          </a:xfrm>
        </p:spPr>
        <p:txBody>
          <a:bodyPr>
            <a:normAutofit fontScale="92500" lnSpcReduction="10000"/>
          </a:bodyPr>
          <a:lstStyle/>
          <a:p>
            <a:pPr>
              <a:buNone/>
            </a:pPr>
            <a:endParaRPr lang="es-SV" dirty="0" smtClean="0"/>
          </a:p>
          <a:p>
            <a:pPr>
              <a:buNone/>
            </a:pPr>
            <a:r>
              <a:rPr lang="es-SV" dirty="0" smtClean="0"/>
              <a:t>  La economía es parte de la vida de todas las personas. Esto ya que cada individuo puede consumir, ahorrar, trabajar, producir, invertir, tomar deudas, pagar impuestos, entre muchas otras actividades, las cuales son estudiadas por la economía.</a:t>
            </a:r>
            <a:endParaRPr lang="es-SV" dirty="0"/>
          </a:p>
        </p:txBody>
      </p:sp>
      <p:sp>
        <p:nvSpPr>
          <p:cNvPr id="4" name="AutoShape 2" descr="data:image/jpeg;base64,/9j/4AAQSkZJRgABAQAAAQABAAD/2wCEAAkGBhQSEBQUEhIVFBUUFxQUFxcUFBcUFhQWFhUXFxUUFBUXHSYfGBojGRUUHy8gJScpLCwsFx49NTAqNSYrLDUBCQoKDgwOGg8PGiojHyQ0LjEyLzEpLCwsKjQsLSkvMC0tNCwsLCwsNC8sLywsMCwpLywqLy8sLCw0LCwsNS8sLP/AABEIAOEA4QMBIgACEQEDEQH/xAAcAAEAAQUBAQAAAAAAAAAAAAAABgEDBAUHAgj/xABEEAACAQIDBQUEBwUHAwUAAAABAgADEQQSIQUGMUFRE2FxgaEHIjKRQlJicpKxwRSCstHwIyQzc6LS4RUWUzRDVHSD/8QAGwEAAgMBAQEAAAAAAAAAAAAAAAUDBAYCAQf/xAA1EQABAwIEAwYGAQMFAAAAAAABAAIDBBEFEiExE0FRYXGRodHwBiIygbHBFCNCkhUzUuHx/9oADAMBAAIRAxEAPwDuMREEJETF2jtFKKF3OmgAAzMzHRURRqzE8BBegFxsFlROWb0+1bEUKhRKNOmR9GoTUcfeykKp7tfGV3c9sZqMFxFNBfmhK+jEi/mJBx2Xsmf+k1JZnA811KJYwmMWqgdDdT/RBHI90vydLCCDYpERBeJERBCREQQkREEJERBCREoTBCreUzSMbW2pUdSyEpSvYEaF++/SRupiX5Ow/eMRz4zHG/KGk9u3gmkOGukbcuAXTIkP3d3jfMKdU5gdAx4jpfqJMIypaplSzMxU6infA7K5IiJaVdIiIISIiCEiIghJzL2j73nD4tVXU0qV16CpVuC/iEFh94zps4z7bNkMuIpYgA5KiCmT0dCTY+Kn/SZBOSGaJphLWOqQ1/Q+/C6gVOlVxVbQF6jm/UkmecVgHouUqKVYcQZc2Ltd8NVFVPiXrL+29tvi6xq1LXNhpFhtbtW+YH8QAAZbfddI9lu2qi1EoVCStZGKE/WQf7bjyE6lOMezAtWxtAW93DJVYn7wyAfNvQzs8ZU5uxYbGowyp03I18T+rJERLCTJERBCREQQkREEJERBCTA225GHqW6W+ZAP5zPlnF0A6Mp+kCJFO0ujc1u5B/C7jIa8E9VB8fjy6qvBVFgP1l3EbNpigHD3Y8pjYvDFGKsLEf1eYzg2mA4hDncQXO3ctU1gs3IbDfvXrZwvVA6zomFN0Un6q/lIPsDZbVKoNvdB94/p4mTwCaTBI3NY552KVYq9peGjkqxETQJOkREEJERBCREQQkwds7Hp4qi1GsuZGHgQeTKeRB5zOieEXXrXFpuN1wfe/wBmlXBK1UOtSgCPeJCutzYAqeJvb4fkJH9kbDauQO0pUlJtmrVUpjvsCbnjyEmvtW3l7WuMOozpSJzi5AD2IFyPpAk6fZ7zILs+hnrIj2tmAt48ie/QRVKGh9hsvolBJUPpg+U693L1Xftz91qWBoBKZzs9mep9c8rdFHIfzm/nKPZXvURXfCP7qFn7NSb5CCfcUnlxFutupnV4xhcHN+VYrEYZYqh3FNydb9UiIkqXpE8s4AuTYd8wa+38OnxV6Y/fBPyE5c9rfqNl4XAbrYRNI++eEH/vA+Csf0lE30wpNu18yrAfMiRCoiJsHC/eFxxWdR4reRNH/wB54XnVt4ow/SX6W9OFbhXTzNvzl0wSjdp8CuBUwnZ48QtrEs0cYj/C6t4MD+UvXkRBG6mBB2SUMrNZvBjOzom3FvdHnxPykM0ohjdI7YKSNhe4NHNa/a2LSreyq2TndswHUW5d1/lNDhigqXqAtTHGxtbWwJ5kd0802YKb6Z9R3ry+dryi5Muq3bre2kw09S6WUSPAB7vLbX7rSxQiNpaCbKf4ZFCjIAFtcZeFu6XZpt2GtTdL5hTqMqn7OhH5zczb08gkia4C3Ys5MzI8tvdIiJOokiIghIiIISIiCElDKxBC+fd+D2WLxdF11OIaurcyKiAgeGo9ZG6dQ3vfXr+U6T7bdiWqUcSo0YGi/wB5bsl/EFh+7OcYqjkYW1VgHU9x5HvBBU96mKJmkOK+j4XUNkgYeo8xoVJMTgmp0MJj6WhNR6dW2lqoqMyMfvIQP3R1nat3N4qeLw61qbDhZxwyMB7wbp/Kcq3I23SODxOGxNJqlJghAGgL2Kn3vokBaZv9nnMfZ+EFBGSmWs9s5J+O3AEcLDwnDq1lPtqTyWRxythaXQv1e0m1uh1se5dR2pvxQpXCE1W6J8Pm/D5XkVx+/mIqaIRSH2Rc/ib9AJHTKRXNiE8vOw7FjX1Mj+dldxONqVDd3Zz9pifzlmW3q2mXgxT41Vc34ZWCnxtlP6SOnpJ6t1omlx97qq5wGrirEpVPuHxX+IS+MOSeVtbNe66C9ibXB7iBMY0mJHIXBObTgb6DiTLVJRVDaprDG64Ivoeq8LwGkrMx/wAZ8vymNLlepma8tz60EnVVYjgSPDSbPBbz4ml8NViOje8PWauJy5jXCzhddte5hu02U52b7RuVenb7SfqJ7x+P/bKyJTuUOisOFuLsehtykDnuji2ptdGKnqDaJcQwaKrZlBLfwez/AMTqhxqWmfdwzfke+1TjbZArMF0CBUHdlUf15TWKpNzyX1JvYehPlMGhtrtD7+jnmTox8TwPjpNkuqJSQXZiSfvNoL+A/WfNsSw6emncZm2ve1tjc8vRb7D66GphHCdqN77jtPqpXupQy4cH67M3lew9BNzLWFw4RFQcFAUeQtLs1lPFwoms6BJZn8SRzupSIiTqJIiIISIiCEiIghIiIIWr3l2CmMwz0HNs1irDijqbqw8CPlecO/7QrJWenigVWk3xXvnza2pn6Qbj3eN53namP7KmW4sdFHVj17gLk9wM5RtbHGrUJJJ1Op+kebf1wFomxKcMAA+pd/6rNSRuiiO/l2hYIAAAUZVHADgP+Z7Bnm0qgmbJWdcS43KqZQz1PM8XCysHs9WrYbObU3Y5jyBW1gfmJ4x6ZajC99T+ctrW90qdVJBt0I4MDyMrQqBTcgOOjrf1UrNngeL0lJCWSkg91wfBVqiN0hGVeKNNnNkUsbE+6Lmw4nTlKWlKahftHq36DgJfwlZFqUyVuuYBluSCD0vqPC8eU/xFSzzcEA67G258dL8lXdTODb3VmUmZteiErOFFgCbeEw5oQbi6rEW0SLzxUe0wMRthENuJ9PSRSzxwtzSGwVqlo56t/DgaXHs96fdbKeGExsPvvTVcpw9NvtGkb/MVAZfwW0qdZgFKi5tbUWv1Daj1lWHEaaZ2RrtfC/imNXgOIUkfFkjNudrG3fYlVm/3Y3hFGqvaAMLZQx4gHvmq2jgGouUYWI/q4mMBLEkTJm5XAEe9UrimfC7Mw2PvRdvoVw6hlNwdQZcnP9x94Mrdi591uF+R5fy+U6BM5UQGF+UrV0tQJ48w35pERK6tJERBCREQQkREEJETxVewJ6An5QQofvftDRyDoD2K+JAaq38K+RkHZJtNp4Suz3q0m1uwHbJYByW0Fu/xmIuAPOk4/wD1T+UxlVLxJC4pa+kqZHZhG7wKxCsraZh2eLaU3v8A5iS1hMGTU7NgVYi4B59LciO8SqBfZV5aaaIXewjvBCx55l2vRKsVPESw7zxV16lJm7Lw1NwS61m6GnkC/ic6+Uzv+nUP/Hifx0P5zsMvzCtMo53tzNYbdx9FpJ4+kn31/Ob/AP6bh/8Ax4r8eH/nNdtenRpdm6isoV1z9oabacsuQ8b9esvUDQ2pjJcPqHPtC9dQ1OU/03bf8T6K9t8f3h/Ga6bLaO1MF2r9r+0rUzHMC1HQ9LX4TH/6js/62I+dD+c+otroAAC8eI9UvOD1pNxE7/F3osdcuuYXBBGhsRfmPCRzF7KZqi0gUtZirkimCACzF8x0c9OpFryS4zH4PIezesW5ZzRC+dmvIptbaAYixBtwtr53ivFZaaaLMH/MNgCtR8L0+I0tVl4RDHblzSLb2sTbny5+Y1LCxmXsrAVqtVVoqS2racFVdSxPQTDJm32Bts0G1NhqMw5A8QbcVMzcGTiNzmwX0XEON/Hf/HaHOtoDsVMMbiy9sxLFQFuegmNLmGx2GdSXdw19OzNNlI82DA+U9mph+T1fw0/983grKfk8eIXw44XWj6on/wCJ9Fbo1SrAjkZ17YmO7Wgj8yLHxE5IWo/Wq/hT/dJx7Pdqq61KSljksbsAOPEaE6i4+YlGvkhlYC1wJHaFfw6nqYZDnjcAeoNvwplEREqeJERBCREQQkRLWJxK01LOwUDmYAX0C8JAFyrsw9sPag/eMv4iF/WavaG9WQXWi1vrOcgPgNT+U1OJ3sauhQIguVN+0I4MDwK93WSyUc74nFreR5hV2V9O2Roc7n0Kbwn+3I6AD5Cawzxt/Ek1y4DLmHA/8aES3hsRmHeOMwFbE+OZ2YW1Wzo5GPhaWG4svVR7THrVT7jcBSa4YjgeaKfpd45TNpUwWsdAdPPlNJidpMUWiwt2RYW53JvrIYRa7rpbjlVwoMgbfNz6f9qm0MYatRnItmN5apYRHsCSDe5F7Z15hTyb+hrLmH2fVqf4dJ3+6pP5TFxdFkOVxY8Lc79LdZLd18x5rExuLXBxF/2pY1EPTz01si2Ww+EdAJiyuyy1PC9m3xOcxHQa2B79ZSVZbX0X02mc50YLhbs6aKk0m9H+EB1emP8AWJvJpt419xO+rSHd8YklJ/ut71ab9QUU32H9/r/fM0dput8aobHYgqQR2jWINwdeRmooUGdgqKzseCqCxPgBxmoduU2h0ibfoPwvES7icG9M2qIyHo6lT8jLU5Uu+oSIiCElLSsQQqGdA9je0wmIqBiFW2pJsBox181E53V1IAnUdxt0QtIsxtpd27/qjwhxeGQQLlZvHq9lPAWHUu0A/fcF0xt56N7Bi3gLD5taXKW3qTc7eNj+RnLtokBzlOkwDUI4EjzlQYtLm1AXzsVrr7LuCVARcG47p6nOd097WVhTqG9+fX/mdERwQCOB1jymqW1DbjdX4pRILheoiJaUqoxkDx+9StVNRhmVCRSU8B9sjqfSSzeKsVwtYjiKbeot+s481S8a4fA193OSXFJ3Mysb3rO2ttmpXa7E25DkJiUHIM2O7+yxXqBSbDrMjePYow7WDXjlr2McIwkRY9zDIdlewVU10NNtSBdTzBmBhnIceNjPOz8XkcMJ7U5qxI4Fr/rMr8UUjDBxrai3geXjY+K0/wAL1bxPwb6G/lz8LjwWzMtYjDq/xqGtwJ0YeDDWXZQz5mHEbL6G9jXjK4XCxkwCropqAHkKrAehnuhhUQ3VAD1+JvxHWXYnpkceahjo6eM5mMAPcElJWUkatJLOOwSV6TUqoOVrEFdGRhwZb8fA8ZelJ2x5YczUKGtuHUSoCClenroKnYPw0vnBA1sdCZnbE3KWlZ6zln5Cm7IFP31sxPhbzkmRCeAJ8BeUlx9fM5ttlIZpHCxctFtzdYVlJp1aoccFq1TVRu67e8h77kSFpsp2pVHAN6RyuOa3018xadOc6SNVcSKVfFXtlrYZgR9sMMp8b2l6gqXSuyPN+1SwSvYMo196+Sg8QYjNNUiIghZGx6YbFUwet/kCf0nR02qwp9mNBz75zTBVctVHH0T6cD6SbLVvFtbmDgR0Xzj4sjeJ2P5EfvX9LabL2ea9TKDx6y/vBu8cMRcg36TW4LHNTYMpsRL+09sPXN3MpDIGEEfMsiMuW3Na/MQQRxGs67upjDUwqMe8fIzkDmdh3YwBo4WkjCzZbsOhbUjyvbyjfCA7iE8rK9RA3K2sRE0aZKxj8KKlJ6Z4OrL8xa84risK1KoyOLMpII7xO4yO70boJiveU5KoFs1rhhyDj9Zeo6kQus7YpdXUpnbdu4XNMLjGQ3U2M9Y3aDVDdjeetpbFq0GZXUe6bEqcw4X4jhprYyxgsBUrNkpIzta9l5Dhck2AF4/4rLZ/NZvhPvk8kR9Jt9mUcoueJ9Jv9ibqU8KBVxjpmGoS91B7/rkdALeM0e2NrUziD2AOU9dLk8co5CZT4jM1XT2gF2t1J9+fotT8PshpJ7zmznaAe+vL1WXKGWqVe8uXnzM6br6EkQYni9VIiIISYuJxgQEsdPn5AczMmajaR/t8IOuJoA/jv+knp4xLIGHmugtbtHfStQqlFBpFTZhf3u8EjQHu1mz2PvLSqWzk2+llAzjxUn1Fx4cJDt7T/fsR/mv/ABGaeaB9FCRltsr4pWPjBGhIXTNpbxUEvkLHpewMge0tpmo7H63yAHACa+IQ0rISS3dTRU7Y+1IiUvLKsKs8kyhabLd7YNXGVlpUlzE/IDmzHko6/LWegX0ChllbG27itz7Ot2f2zFAH4KdnqeF9B5nT59J1befcZat6mHAWodWXgrkaXH1W9D6zSYb2f18Gv9hkqi9zYlHJ8yPAWae13xr0WyOtVCBe1Rcw8Pfs3yYzl8jWgxzsIHX36r5piuJfy5SHtIaNvVRjGYCrRNqtN0PD3lIHkeB8jPOFwtSqctNGcn6ovJDtLEV8WBnce8y5UvZRc6ZF52FyWPIHwmFsPaDU6vZq11Z1tbhcMNR46RRljL9L5Vn/AJC6w2Um3V3ENNlq4m2YarTGoU8i55kdBJvAia2GBkLcrAnDGBgsEiIky7SIiCFybet2XFV1JOrk+TAEelpZ2ehotTrMT2bgrmS90cHQEixVufeDzki9omwWLDEILgALUA5W4P4W0PgJEcDtNqdwLFW+JGF0cD6w/XjNJA8SwgD7rKVMZhnJPeFl0tkVsTjuzGIuGBcGoSQyjmLfEdeHcZP9lbkYeiczL2r8c1TUA/ZTgPU985um1DSqipQ9zKcyqTnCkixAJ4g3Pz850/djeZMXSuLLUX40vqp6jqp5H9ZSrRLG2wPy+9/dlfoDDI4lw+b3t7utNvBugRephxfmafMfc6ju+UjFLFcm0I0IOlj0N+c6FtTeihQBzPmI5LY/M8B85z7bW22xtdRSojNwUILuw+0eY7zYCZao+H3VAL4hl79B9vdu5aaPHmU5DJDm7tT78+9ZQeVmTX3XxNNA2QNpcimcxU9CNL+V5r+2INiCCOR0I8QZkJqSWA2eLe/BaeKeOUXYVfvEomMHMA+MyKeJpH4kP7rfzkAZfmpCSOSxzNNtH/1OD/8As0f4pKFbDc+2HhlMi29WKp0a+GqrnNNKyObgZvd1I42PdLtHHlmabjfqhji45bHwUQ3rP99xH+Y/8RmpkpxuM2ZVqPUY40s7FjpRAuTfTXhMGtisAPgoYhvv1UH8KzRka7pvFKQ0NynRaSBMytj0+hQVfEs59Zi1K5PHT0E5U2fqvBlLTd7E3MxeLt2NBip+m3uU/wATcfK86Xu37GaVOzYx+2b/AMaXWmPE/E/oO6Sshc9LarFIINCbnoN/feuYbtbq1cbWCIVRb+9UqGygd312+yPO079utunQwFHs6IuTYvUb46h6senQDQTQ4/2fMmuEcWHCnU4DuVrfmPOa0bWxGENqqVaXeDdD4BsyHyIkYnfTE8WPTqNffksJXYvPO48Rtm9mviulFrDWc83t27RrVVGrJSvoDbOxtpfkunH5Sxtbfao9LICLNxYLla31bAkdNZFWYk68+Uq1tdxhkj25pPNPxBlZstnjtpgm6E5mWzm2UAHTs6Y5IBp1My9ytkNXxStb3KRDseVx8K+JOvgDM3Yu4NSsA9W9FTbTi58j8Pn8pP8AZmzKeHpinSXKo8yTzZjzM6pKB7nh8my6hpjfM5ZcRE0KYpERBCREQQqMtxIltf2d0qhLUW7Jjf3eKX7hxX8u6S6JIyR0Zu0qOSJkgs4XXE9pbKq4d8lZbEDjyYfWVucxaeZTmQsDqLi4NjxBty9J1vfDZ61cJUuNaYLg2uRlFzbxE5NTYi/Qcegvwjulm4zdVnqyDgO0Un2TuBXrENXbsl6GzVCO5eC+fyk92RsKjhly0kAvxY6s33mOp/KRXd/fawVKl2AsL/SH+7wOveZM8LjEqLmRgw7uXcRyPdKFYZwbSbdmyY0H8Yi8e/bv77lfmPisBTqC1RFf7wB+RmREXEAixTUEjULQYjcug3w50+61x8mvMCruF9Wt+JL+oIkuiU30FO/dg/H4VltZO3Zx/P5UKO41XlVT5MJq9v8AsxrYikFFakpDBtQ5B0IPLvnSYkbMMp2OzAeZU4xKoBuD5BcYHsOxH/yaP4X/AJTKw/sKf6eMUfdok+pcTrsS1wGdF2cXqj/d5Bc6wXsSwq/4lWtU7gVpj0BPrJPsvcbBYexpYanmH0mHaN+J7kTfRJBG0bBVZKyeT6nlUtKxE7VVJC9994GpOKINgyg6cWLEi3hoNJMXrAcSB4kCc29olO+OptyWjn88zKvqb+UW4i4iHQ96rVJ+RRvGuM5ygDXkLfKTjcPdcBf2ishzH/DDDgPr2PM8rzXezvZPaV2rMLrSsFv9dhx8lv8AiE6TKmG0lwJX/b1UNLFpnKRER6r6REQQkREEJERBCREQQreIoh0ZTwYFT5i05RuZUy41FIuHzU2BFwQQeI5jSdUxtfJSd/qqzfIEzmO4OGzY1D9RXc/ht+bCMqMf0pCdrfopTXH+rEBvf9hSXbXs9pvd8Meyf6p1pny4p5ad0iprYnBVAHDU25HirAdDwYdx9J1qQf2nYuyUafMsznwVco9W9J7SVMjnCJ2oPVeVtJE1plb8pHRSHdrbf7TRzkWZTla3AmwNx5GbeRvcDDZMChP02d/K9h6LJJKU4aJHBu10wpi4xNLt7JERIVOkREEJERBCREQQkREEKGbxUScQyGys+Vqbm/wgWZB5gnzkR25XOim2YXViDcNlJsfU+c6ZvDsf9opWGjr7yHv6E9D/AC6Tlm2CS5zDKwuGFrWN9RblYzLV8JjlJto7W/698knnjLJD0K6RuNghTwVO2pqXqN4k2t5AAeUkEifs82kr4c07++jEkfZbgR53/oyWTQUjmuhaW9EzhILBZIiJZUqREQQkREEJERBCREQQtHvnicmBrdWAQfvkL+RMgm6u1P2d2cAEsAmt+F7m2o6Cbf2kbRJdKIOgAcjqTe1/AfmZG8Cvu3tcDpza+i+ZtNBRQjgWd/csviNQ7j3Zu3RdX2XtDtqea1jcgjvH/BE5lvztDtcbUANxTApDxGrf6iR5Touz8I1DCWGtQIznneoQWP8AqNpx1HPE6km5J4knjK9DG0yucNhoFbr5HiFjXbnUrpVLelKNFKdJCRTVVuxyjQAXAFyfSXNlb4mpUCsB7zKugsRmNha5N9eMgjYoMq3Y3AtrwCjRRfnz9JJtx9iF6grsPcS+S/024Zh1A116+EsTUsEcTnO3/apU9VVSzta06d2llPhERM+tUkREEJERBCREQQkREEKhM0m192cNimDN8Y+lTYAkdG4gzxvjVZaIYLmQN/aLci6kEC9uWa3pIRR2k6N8V9Bw1HW2vSJq6ubE/hvZce+xUKipDHZHNuFYptU2fjbHjTOvIVKZ4HzHyI7p1fCYpaiK6G6sAQe4zlG8WKNRkLjK6ixBB0Bsy6km/G/TWb/2d7aOdsOxuCC6dxHxDwN7+IPWVsPqg2Uxj6Tt2FR00wD8vIqfRETRJmkREEJERBCREQQkREELl/tBpFcaSeDIpXy90+o9Z73C2AatUVnB7Kmbrfg9TlbqF4k9bd86Hjtl0qwAq01qAG4zAGx7pfpUgoCqAANAALADoAOEYGtPBEYGvVLBQDjmUnTey9TTbQ3PwtZiz0rMdSyEoSepy6E983USi17mG7TZMHsa8WcLrSYPczCUzcUQxHOoS/oxI9JugtpWJ657n6uN0MjawWaAEiInC7SIiCEiIghIiIISIiCF4q0gykMAQQQQdQQeIMhO0Nx6qOWwzIynglS4Ze4NwI8becnMSvPTRzizwopImyfUuX4zdfHVSM9IHKMoOenoOQJvcgSSbo7mnDOatVgahBUKvwqDx1PE6dJLIkEOHxROzi5PauGU7GG6RES+rCREQQkREEJERBCREQQkREEJERBCREQQkREEJERBCREQQkREEJERBCREQQkREEJERBCREQQkREEL/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sp>
        <p:nvSpPr>
          <p:cNvPr id="5" name="AutoShape 4" descr="data:image/jpeg;base64,/9j/4AAQSkZJRgABAQAAAQABAAD/2wCEAAkGBhQSEBQUEhIVFBUUFxQUFxcUFBcUFhQWFhUXFxUUFBUXHSYfGBojGRUUHy8gJScpLCwsFx49NTAqNSYrLDUBCQoKDgwOGg8PGiojHyQ0LjEyLzEpLCwsKjQsLSkvMC0tNCwsLCwsNC8sLywsMCwpLywqLy8sLCw0LCwsNS8sLP/AABEIAOEA4QMBIgACEQEDEQH/xAAcAAEAAQUBAQAAAAAAAAAAAAAABgEDBAUHAgj/xABEEAACAQIDBQUEBwUHAwUAAAABAgADEQQSIQUGMUFRE2FxgaEHIjKRQlJicpKxwRSCstHwIyQzc6LS4RUWUzRDVHSD/8QAGwEAAgMBAQEAAAAAAAAAAAAAAAUDBAYCAQf/xAA1EQABAwIEAwYGAQMFAAAAAAABAAIDBBEFEiExE0FRYXGRodHwBiIygbHBFCNCkhUzUuHx/9oADAMBAAIRAxEAPwDuMREEJETF2jtFKKF3OmgAAzMzHRURRqzE8BBegFxsFlROWb0+1bEUKhRKNOmR9GoTUcfeykKp7tfGV3c9sZqMFxFNBfmhK+jEi/mJBx2Xsmf+k1JZnA811KJYwmMWqgdDdT/RBHI90vydLCCDYpERBeJERBCREQQkREEJERBCREoTBCreUzSMbW2pUdSyEpSvYEaF++/SRupiX5Ow/eMRz4zHG/KGk9u3gmkOGukbcuAXTIkP3d3jfMKdU5gdAx4jpfqJMIypaplSzMxU6infA7K5IiJaVdIiIISIiCEiIghJzL2j73nD4tVXU0qV16CpVuC/iEFh94zps4z7bNkMuIpYgA5KiCmT0dCTY+Kn/SZBOSGaJphLWOqQ1/Q+/C6gVOlVxVbQF6jm/UkmecVgHouUqKVYcQZc2Ltd8NVFVPiXrL+29tvi6xq1LXNhpFhtbtW+YH8QAAZbfddI9lu2qi1EoVCStZGKE/WQf7bjyE6lOMezAtWxtAW93DJVYn7wyAfNvQzs8ZU5uxYbGowyp03I18T+rJERLCTJERBCREQQkREEJERBCTA225GHqW6W+ZAP5zPlnF0A6Mp+kCJFO0ujc1u5B/C7jIa8E9VB8fjy6qvBVFgP1l3EbNpigHD3Y8pjYvDFGKsLEf1eYzg2mA4hDncQXO3ctU1gs3IbDfvXrZwvVA6zomFN0Un6q/lIPsDZbVKoNvdB94/p4mTwCaTBI3NY552KVYq9peGjkqxETQJOkREEJERBCREQQkwds7Hp4qi1GsuZGHgQeTKeRB5zOieEXXrXFpuN1wfe/wBmlXBK1UOtSgCPeJCutzYAqeJvb4fkJH9kbDauQO0pUlJtmrVUpjvsCbnjyEmvtW3l7WuMOozpSJzi5AD2IFyPpAk6fZ7zILs+hnrIj2tmAt48ie/QRVKGh9hsvolBJUPpg+U693L1Xftz91qWBoBKZzs9mep9c8rdFHIfzm/nKPZXvURXfCP7qFn7NSb5CCfcUnlxFutupnV4xhcHN+VYrEYZYqh3FNydb9UiIkqXpE8s4AuTYd8wa+38OnxV6Y/fBPyE5c9rfqNl4XAbrYRNI++eEH/vA+Csf0lE30wpNu18yrAfMiRCoiJsHC/eFxxWdR4reRNH/wB54XnVt4ow/SX6W9OFbhXTzNvzl0wSjdp8CuBUwnZ48QtrEs0cYj/C6t4MD+UvXkRBG6mBB2SUMrNZvBjOzom3FvdHnxPykM0ohjdI7YKSNhe4NHNa/a2LSreyq2TndswHUW5d1/lNDhigqXqAtTHGxtbWwJ5kd0802YKb6Z9R3ry+dryi5Muq3bre2kw09S6WUSPAB7vLbX7rSxQiNpaCbKf4ZFCjIAFtcZeFu6XZpt2GtTdL5hTqMqn7OhH5zczb08gkia4C3Ys5MzI8tvdIiJOokiIghIiIISIiCElDKxBC+fd+D2WLxdF11OIaurcyKiAgeGo9ZG6dQ3vfXr+U6T7bdiWqUcSo0YGi/wB5bsl/EFh+7OcYqjkYW1VgHU9x5HvBBU96mKJmkOK+j4XUNkgYeo8xoVJMTgmp0MJj6WhNR6dW2lqoqMyMfvIQP3R1nat3N4qeLw61qbDhZxwyMB7wbp/Kcq3I23SODxOGxNJqlJghAGgL2Kn3vokBaZv9nnMfZ+EFBGSmWs9s5J+O3AEcLDwnDq1lPtqTyWRxythaXQv1e0m1uh1se5dR2pvxQpXCE1W6J8Pm/D5XkVx+/mIqaIRSH2Rc/ib9AJHTKRXNiE8vOw7FjX1Mj+dldxONqVDd3Zz9pifzlmW3q2mXgxT41Vc34ZWCnxtlP6SOnpJ6t1omlx97qq5wGrirEpVPuHxX+IS+MOSeVtbNe66C9ibXB7iBMY0mJHIXBObTgb6DiTLVJRVDaprDG64Ivoeq8LwGkrMx/wAZ8vymNLlepma8tz60EnVVYjgSPDSbPBbz4ml8NViOje8PWauJy5jXCzhddte5hu02U52b7RuVenb7SfqJ7x+P/bKyJTuUOisOFuLsehtykDnuji2ptdGKnqDaJcQwaKrZlBLfwez/AMTqhxqWmfdwzfke+1TjbZArMF0CBUHdlUf15TWKpNzyX1JvYehPlMGhtrtD7+jnmTox8TwPjpNkuqJSQXZiSfvNoL+A/WfNsSw6emncZm2ve1tjc8vRb7D66GphHCdqN77jtPqpXupQy4cH67M3lew9BNzLWFw4RFQcFAUeQtLs1lPFwoms6BJZn8SRzupSIiTqJIiIISIiCEiIghIiIIWr3l2CmMwz0HNs1irDijqbqw8CPlecO/7QrJWenigVWk3xXvnza2pn6Qbj3eN53namP7KmW4sdFHVj17gLk9wM5RtbHGrUJJJ1Op+kebf1wFomxKcMAA+pd/6rNSRuiiO/l2hYIAAAUZVHADgP+Z7Bnm0qgmbJWdcS43KqZQz1PM8XCysHs9WrYbObU3Y5jyBW1gfmJ4x6ZajC99T+ctrW90qdVJBt0I4MDyMrQqBTcgOOjrf1UrNngeL0lJCWSkg91wfBVqiN0hGVeKNNnNkUsbE+6Lmw4nTlKWlKahftHq36DgJfwlZFqUyVuuYBluSCD0vqPC8eU/xFSzzcEA67G258dL8lXdTODb3VmUmZteiErOFFgCbeEw5oQbi6rEW0SLzxUe0wMRthENuJ9PSRSzxwtzSGwVqlo56t/DgaXHs96fdbKeGExsPvvTVcpw9NvtGkb/MVAZfwW0qdZgFKi5tbUWv1Daj1lWHEaaZ2RrtfC/imNXgOIUkfFkjNudrG3fYlVm/3Y3hFGqvaAMLZQx4gHvmq2jgGouUYWI/q4mMBLEkTJm5XAEe9UrimfC7Mw2PvRdvoVw6hlNwdQZcnP9x94Mrdi591uF+R5fy+U6BM5UQGF+UrV0tQJ48w35pERK6tJERBCREQQkREEJETxVewJ6An5QQofvftDRyDoD2K+JAaq38K+RkHZJtNp4Suz3q0m1uwHbJYByW0Fu/xmIuAPOk4/wD1T+UxlVLxJC4pa+kqZHZhG7wKxCsraZh2eLaU3v8A5iS1hMGTU7NgVYi4B59LciO8SqBfZV5aaaIXewjvBCx55l2vRKsVPESw7zxV16lJm7Lw1NwS61m6GnkC/ic6+Uzv+nUP/Hifx0P5zsMvzCtMo53tzNYbdx9FpJ4+kn31/Ob/AP6bh/8Ax4r8eH/nNdtenRpdm6isoV1z9oabacsuQ8b9esvUDQ2pjJcPqHPtC9dQ1OU/03bf8T6K9t8f3h/Ga6bLaO1MF2r9r+0rUzHMC1HQ9LX4TH/6js/62I+dD+c+otroAAC8eI9UvOD1pNxE7/F3osdcuuYXBBGhsRfmPCRzF7KZqi0gUtZirkimCACzF8x0c9OpFryS4zH4PIezesW5ZzRC+dmvIptbaAYixBtwtr53ivFZaaaLMH/MNgCtR8L0+I0tVl4RDHblzSLb2sTbny5+Y1LCxmXsrAVqtVVoqS2racFVdSxPQTDJm32Bts0G1NhqMw5A8QbcVMzcGTiNzmwX0XEON/Hf/HaHOtoDsVMMbiy9sxLFQFuegmNLmGx2GdSXdw19OzNNlI82DA+U9mph+T1fw0/983grKfk8eIXw44XWj6on/wCJ9Fbo1SrAjkZ17YmO7Wgj8yLHxE5IWo/Wq/hT/dJx7Pdqq61KSljksbsAOPEaE6i4+YlGvkhlYC1wJHaFfw6nqYZDnjcAeoNvwplEREqeJERBCREQQkRLWJxK01LOwUDmYAX0C8JAFyrsw9sPag/eMv4iF/WavaG9WQXWi1vrOcgPgNT+U1OJ3sauhQIguVN+0I4MDwK93WSyUc74nFreR5hV2V9O2Roc7n0Kbwn+3I6AD5Cawzxt/Ek1y4DLmHA/8aES3hsRmHeOMwFbE+OZ2YW1Wzo5GPhaWG4svVR7THrVT7jcBSa4YjgeaKfpd45TNpUwWsdAdPPlNJidpMUWiwt2RYW53JvrIYRa7rpbjlVwoMgbfNz6f9qm0MYatRnItmN5apYRHsCSDe5F7Z15hTyb+hrLmH2fVqf4dJ3+6pP5TFxdFkOVxY8Lc79LdZLd18x5rExuLXBxF/2pY1EPTz01si2Ww+EdAJiyuyy1PC9m3xOcxHQa2B79ZSVZbX0X02mc50YLhbs6aKk0m9H+EB1emP8AWJvJpt419xO+rSHd8YklJ/ut71ab9QUU32H9/r/fM0dput8aobHYgqQR2jWINwdeRmooUGdgqKzseCqCxPgBxmoduU2h0ibfoPwvES7icG9M2qIyHo6lT8jLU5Uu+oSIiCElLSsQQqGdA9je0wmIqBiFW2pJsBox181E53V1IAnUdxt0QtIsxtpd27/qjwhxeGQQLlZvHq9lPAWHUu0A/fcF0xt56N7Bi3gLD5taXKW3qTc7eNj+RnLtokBzlOkwDUI4EjzlQYtLm1AXzsVrr7LuCVARcG47p6nOd097WVhTqG9+fX/mdERwQCOB1jymqW1DbjdX4pRILheoiJaUqoxkDx+9StVNRhmVCRSU8B9sjqfSSzeKsVwtYjiKbeot+s481S8a4fA193OSXFJ3Mysb3rO2ttmpXa7E25DkJiUHIM2O7+yxXqBSbDrMjePYow7WDXjlr2McIwkRY9zDIdlewVU10NNtSBdTzBmBhnIceNjPOz8XkcMJ7U5qxI4Fr/rMr8UUjDBxrai3geXjY+K0/wAL1bxPwb6G/lz8LjwWzMtYjDq/xqGtwJ0YeDDWXZQz5mHEbL6G9jXjK4XCxkwCropqAHkKrAehnuhhUQ3VAD1+JvxHWXYnpkceahjo6eM5mMAPcElJWUkatJLOOwSV6TUqoOVrEFdGRhwZb8fA8ZelJ2x5YczUKGtuHUSoCClenroKnYPw0vnBA1sdCZnbE3KWlZ6zln5Cm7IFP31sxPhbzkmRCeAJ8BeUlx9fM5ttlIZpHCxctFtzdYVlJp1aoccFq1TVRu67e8h77kSFpsp2pVHAN6RyuOa3018xadOc6SNVcSKVfFXtlrYZgR9sMMp8b2l6gqXSuyPN+1SwSvYMo196+Sg8QYjNNUiIghZGx6YbFUwet/kCf0nR02qwp9mNBz75zTBVctVHH0T6cD6SbLVvFtbmDgR0Xzj4sjeJ2P5EfvX9LabL2ea9TKDx6y/vBu8cMRcg36TW4LHNTYMpsRL+09sPXN3MpDIGEEfMsiMuW3Na/MQQRxGs67upjDUwqMe8fIzkDmdh3YwBo4WkjCzZbsOhbUjyvbyjfCA7iE8rK9RA3K2sRE0aZKxj8KKlJ6Z4OrL8xa84risK1KoyOLMpII7xO4yO70boJiveU5KoFs1rhhyDj9Zeo6kQus7YpdXUpnbdu4XNMLjGQ3U2M9Y3aDVDdjeetpbFq0GZXUe6bEqcw4X4jhprYyxgsBUrNkpIzta9l5Dhck2AF4/4rLZ/NZvhPvk8kR9Jt9mUcoueJ9Jv9ibqU8KBVxjpmGoS91B7/rkdALeM0e2NrUziD2AOU9dLk8co5CZT4jM1XT2gF2t1J9+fotT8PshpJ7zmznaAe+vL1WXKGWqVe8uXnzM6br6EkQYni9VIiIISYuJxgQEsdPn5AczMmajaR/t8IOuJoA/jv+knp4xLIGHmugtbtHfStQqlFBpFTZhf3u8EjQHu1mz2PvLSqWzk2+llAzjxUn1Fx4cJDt7T/fsR/mv/ABGaeaB9FCRltsr4pWPjBGhIXTNpbxUEvkLHpewMge0tpmo7H63yAHACa+IQ0rISS3dTRU7Y+1IiUvLKsKs8kyhabLd7YNXGVlpUlzE/IDmzHko6/LWegX0ChllbG27itz7Ot2f2zFAH4KdnqeF9B5nT59J1befcZat6mHAWodWXgrkaXH1W9D6zSYb2f18Gv9hkqi9zYlHJ8yPAWae13xr0WyOtVCBe1Rcw8Pfs3yYzl8jWgxzsIHX36r5piuJfy5SHtIaNvVRjGYCrRNqtN0PD3lIHkeB8jPOFwtSqctNGcn6ovJDtLEV8WBnce8y5UvZRc6ZF52FyWPIHwmFsPaDU6vZq11Z1tbhcMNR46RRljL9L5Vn/AJC6w2Um3V3ENNlq4m2YarTGoU8i55kdBJvAia2GBkLcrAnDGBgsEiIky7SIiCFybet2XFV1JOrk+TAEelpZ2ehotTrMT2bgrmS90cHQEixVufeDzki9omwWLDEILgALUA5W4P4W0PgJEcDtNqdwLFW+JGF0cD6w/XjNJA8SwgD7rKVMZhnJPeFl0tkVsTjuzGIuGBcGoSQyjmLfEdeHcZP9lbkYeiczL2r8c1TUA/ZTgPU985um1DSqipQ9zKcyqTnCkixAJ4g3Pz850/djeZMXSuLLUX40vqp6jqp5H9ZSrRLG2wPy+9/dlfoDDI4lw+b3t7utNvBugRephxfmafMfc6ju+UjFLFcm0I0IOlj0N+c6FtTeihQBzPmI5LY/M8B85z7bW22xtdRSojNwUILuw+0eY7zYCZao+H3VAL4hl79B9vdu5aaPHmU5DJDm7tT78+9ZQeVmTX3XxNNA2QNpcimcxU9CNL+V5r+2INiCCOR0I8QZkJqSWA2eLe/BaeKeOUXYVfvEomMHMA+MyKeJpH4kP7rfzkAZfmpCSOSxzNNtH/1OD/8As0f4pKFbDc+2HhlMi29WKp0a+GqrnNNKyObgZvd1I42PdLtHHlmabjfqhji45bHwUQ3rP99xH+Y/8RmpkpxuM2ZVqPUY40s7FjpRAuTfTXhMGtisAPgoYhvv1UH8KzRka7pvFKQ0NynRaSBMytj0+hQVfEs59Zi1K5PHT0E5U2fqvBlLTd7E3MxeLt2NBip+m3uU/wATcfK86Xu37GaVOzYx+2b/AMaXWmPE/E/oO6Sshc9LarFIINCbnoN/feuYbtbq1cbWCIVRb+9UqGygd312+yPO079utunQwFHs6IuTYvUb46h6senQDQTQ4/2fMmuEcWHCnU4DuVrfmPOa0bWxGENqqVaXeDdD4BsyHyIkYnfTE8WPTqNffksJXYvPO48Rtm9mviulFrDWc83t27RrVVGrJSvoDbOxtpfkunH5Sxtbfao9LICLNxYLla31bAkdNZFWYk68+Uq1tdxhkj25pPNPxBlZstnjtpgm6E5mWzm2UAHTs6Y5IBp1My9ytkNXxStb3KRDseVx8K+JOvgDM3Yu4NSsA9W9FTbTi58j8Pn8pP8AZmzKeHpinSXKo8yTzZjzM6pKB7nh8my6hpjfM5ZcRE0KYpERBCREQQqMtxIltf2d0qhLUW7Jjf3eKX7hxX8u6S6JIyR0Zu0qOSJkgs4XXE9pbKq4d8lZbEDjyYfWVucxaeZTmQsDqLi4NjxBty9J1vfDZ61cJUuNaYLg2uRlFzbxE5NTYi/Qcegvwjulm4zdVnqyDgO0Un2TuBXrENXbsl6GzVCO5eC+fyk92RsKjhly0kAvxY6s33mOp/KRXd/fawVKl2AsL/SH+7wOveZM8LjEqLmRgw7uXcRyPdKFYZwbSbdmyY0H8Yi8e/bv77lfmPisBTqC1RFf7wB+RmREXEAixTUEjULQYjcug3w50+61x8mvMCruF9Wt+JL+oIkuiU30FO/dg/H4VltZO3Zx/P5UKO41XlVT5MJq9v8AsxrYikFFakpDBtQ5B0IPLvnSYkbMMp2OzAeZU4xKoBuD5BcYHsOxH/yaP4X/AJTKw/sKf6eMUfdok+pcTrsS1wGdF2cXqj/d5Bc6wXsSwq/4lWtU7gVpj0BPrJPsvcbBYexpYanmH0mHaN+J7kTfRJBG0bBVZKyeT6nlUtKxE7VVJC9994GpOKINgyg6cWLEi3hoNJMXrAcSB4kCc29olO+OptyWjn88zKvqb+UW4i4iHQ96rVJ+RRvGuM5ygDXkLfKTjcPdcBf2ishzH/DDDgPr2PM8rzXezvZPaV2rMLrSsFv9dhx8lv8AiE6TKmG0lwJX/b1UNLFpnKRER6r6REQQkREEJERBCREQQreIoh0ZTwYFT5i05RuZUy41FIuHzU2BFwQQeI5jSdUxtfJSd/qqzfIEzmO4OGzY1D9RXc/ht+bCMqMf0pCdrfopTXH+rEBvf9hSXbXs9pvd8Meyf6p1pny4p5ad0iprYnBVAHDU25HirAdDwYdx9J1qQf2nYuyUafMsznwVco9W9J7SVMjnCJ2oPVeVtJE1plb8pHRSHdrbf7TRzkWZTla3AmwNx5GbeRvcDDZMChP02d/K9h6LJJKU4aJHBu10wpi4xNLt7JERIVOkREEJERBCREQQkREEKGbxUScQyGys+Vqbm/wgWZB5gnzkR25XOim2YXViDcNlJsfU+c6ZvDsf9opWGjr7yHv6E9D/AC6Tlm2CS5zDKwuGFrWN9RblYzLV8JjlJto7W/698knnjLJD0K6RuNghTwVO2pqXqN4k2t5AAeUkEifs82kr4c07++jEkfZbgR53/oyWTQUjmuhaW9EzhILBZIiJZUqREQQkREEJERBCREQQtHvnicmBrdWAQfvkL+RMgm6u1P2d2cAEsAmt+F7m2o6Cbf2kbRJdKIOgAcjqTe1/AfmZG8Cvu3tcDpza+i+ZtNBRQjgWd/csviNQ7j3Zu3RdX2XtDtqea1jcgjvH/BE5lvztDtcbUANxTApDxGrf6iR5Touz8I1DCWGtQIznneoQWP8AqNpx1HPE6km5J4knjK9DG0yucNhoFbr5HiFjXbnUrpVLelKNFKdJCRTVVuxyjQAXAFyfSXNlb4mpUCsB7zKugsRmNha5N9eMgjYoMq3Y3AtrwCjRRfnz9JJtx9iF6grsPcS+S/024Zh1A116+EsTUsEcTnO3/apU9VVSzta06d2llPhERM+tUkREEJERBCREQQkREEKhM0m192cNimDN8Y+lTYAkdG4gzxvjVZaIYLmQN/aLci6kEC9uWa3pIRR2k6N8V9Bw1HW2vSJq6ubE/hvZce+xUKipDHZHNuFYptU2fjbHjTOvIVKZ4HzHyI7p1fCYpaiK6G6sAQe4zlG8WKNRkLjK6ixBB0Bsy6km/G/TWb/2d7aOdsOxuCC6dxHxDwN7+IPWVsPqg2Uxj6Tt2FR00wD8vIqfRETRJmkREEJERBCREQQkREELl/tBpFcaSeDIpXy90+o9Z73C2AatUVnB7Kmbrfg9TlbqF4k9bd86Hjtl0qwAq01qAG4zAGx7pfpUgoCqAANAALADoAOEYGtPBEYGvVLBQDjmUnTey9TTbQ3PwtZiz0rMdSyEoSepy6E983USi17mG7TZMHsa8WcLrSYPczCUzcUQxHOoS/oxI9JugtpWJ657n6uN0MjawWaAEiInC7SIiCEiIghIiIISIiCF4q0gykMAQQQQdQQeIMhO0Nx6qOWwzIynglS4Ze4NwI8becnMSvPTRzizwopImyfUuX4zdfHVSM9IHKMoOenoOQJvcgSSbo7mnDOatVgahBUKvwqDx1PE6dJLIkEOHxROzi5PauGU7GG6RES+rCREQQkREEJERBCREQQkREEJERBCREQQkREEJERBCREQQkREEJERBCREQQkREEJERBCREQQkREEL/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sp>
        <p:nvSpPr>
          <p:cNvPr id="36866" name="AutoShape 2" descr="data:image/jpeg;base64,/9j/4AAQSkZJRgABAQAAAQABAAD/2wCEAAkGBhQQERUUEBQVFRUWFxQUFhUUFRQVFRQUFRUXFxQUFxgXHCcfFxkkGRYUIC8gJCcpLCwtFR8xNTAqNScrLCkBCQoKDgwOGg8PGiwkHyQsLCwsKSwsLCksKSwsLCwqKiwpLCwsLCw0LCwpKSkuLCksLCwsLCwsLC8sLCwvLCkvKf/AABEIAL0BCwMBIgACEQEDEQH/xAAcAAEAAgMBAQEAAAAAAAAAAAAABgcDBAUBAgj/xABGEAACAQIDBQUEBgYKAAcAAAABAgMAEQQSIQUGMUFhEyIyUXEHI0KBFFJicpGhM0OCkrHBU2Nzg6KjsrPC4RUXNFTR8PH/xAAaAQEAAwEBAQAAAAAAAAAAAAAAAwQFAgEG/8QAMBEAAgIBAgMGBQQDAQAAAAAAAAECAxEEEiExQQUTUWHR8CJxgZGxFDLB4SNCoTP/2gAMAwEAAhEDEQA/ALwpSlAKUrHPOEUsxACgkk6AAakmgMlYcRjFjUsxAA1NRHG7Xkn77M8UJ8Ecd1lkB8Jdh3kzaEItmsdWBOUcrE4OJdZMMkgscxb3zjlr2ly3Pgx+deqMmMpHQxvtfwaNkj7WRvsxsB8i1gR86wwe1MyNaPBzMPPNCP4yVyMVuxhsRHeMGMMMytEzZdeeRjb93IeoqHY3YJwUiiVXmDXyMsjWYDU6u4sRzU6+o1rpVeLf/PQ83+CLeTfGXi2Cm/ZfDsf92thd+cOtu3EkF9PfIyLfyz+D86rzZcYYXXAtb6y4lFP+7TbJXL2ZjxMRcFbLilfNcWK5GlbNpyCmndeY3+RcaOCLg3B4EV7UH3X3hmhwqRzwysyXUMVSO6A9wsJWQ5rWvpXVj30T9ZDMov4lVJB/lOx/Ko1nqjp46MkdK0NmbchxN+xkViPEvB1+8h7y/MVv16eClKUApSlAKUpQClKUApSlAKUpQClKUApSlAKUpQClKUApSlAKjO/W0lSJImv750DAC/uldTMTb4cun7QqTE1Vm/u2mlmlbDqGXCROrkmwzuUZ0AscxCqL/etx0rmWXwR3Dbn4ng7WMBdC3iNhIBYXJVg9rjXWx061r42URsWjXNFIQ4K8VuLN3D4gbA2uLa8ay7P2kmJVZIjdX7w6X1KnqOH/AERWOTBjvGNspN73GaPMQcrgEixuNRqDzHnbKxzNjKGde9IjMXcxm6R8+4oOjsRYkjyJ1PDZ3lwythZMw8KmUdGjUuCD1AZfRzWvg0aRFLnMWAJUd5s3Xkhv5kW/Kvjbs57HsVu8k14VFyxPa3V2BJuQqF9TbVT5GvG8LJ0llkOgURqwyFACAH+lyvbNIqBigI4ZsxHkLVNWkTCjLBozAr2jnvyNyzycweQ0AHAWqJ4qPChmR8P2Lve9l7KXU3uBKAWN7HRjw51l2Tj3itDIfpEY8Iy2lC+RjbvW6AOPIiqdOtrseJfC/Mu36KytblxXl0JXPIFRLoCxtcye8I+sQB3TbzGlq8jwoa9lUcD2mZWve9snZgfnb51qYfbUMfBjETxDJlPob5fwrcjx6SaCdmt8MUTMfllzfwq7uXPJRwzFjVsUKEiVW93JfvKSdNfq+a8CAfWppu3vXDi40tInaFFZowwzKWUEgjjUXTZDyghUeJWBVppiplynQrHGPDcXFzl9DXztTd6KSwyDugBTbVQBYWPEfI1j63XQqmtvHxNHS6V2JqXDwLIpVYYbaWNwf6KXtkH6vE3b5LKO+v7WapJsj2iQSkJiAcNIdAJbZGPkko7p9DY9K7p1tVvJi7RW1ccZXiiV0rwG/CvauFMUpSgFKUoBSlKAUpSgFKUoBSlKAUpSgFKUoBSlKA4e+e3Dg8HJKou9gsY85HIVB6ZiCegNQrYOy+zhhiLXeaVDITxYKTNIx6krr96ux7VyTBh1HBsVCD+Dn+VcLY2LYPBMcjC0pSICzgXyuoa/efKEOoAJNu7pc3/jl58Pf3OVFytil04+/sfW0vZ5iMLI0uzGBR9Ww5Ki2tyEz91luTZTYrfQ8ANNdt4iM5cRhZFI/q5gOd/gcH5Nzq1tn4lZY1dDdWAZT5gi4NbJWkJtRO5JN8SocRtGZ5ERQ8SESMZJUfIXQKVU50QsuXPe31Qb6WqSbibvXP0qYs8j37Mv8MRAAYLwTNxtyDAcjfW3hti9p9idY4YxddLGWUEsTpqRHkH94fOpJuXIzYZWY5jeQAnmolcJ690KPlUc97ab5PodxnDDjFcV1OrjNlxTLllRXU8VZQwPyNRLa3spw7g/Ry0J+qO/Ff8As3uF/Zy1OKUlVCXNHsLpweYsqObZm0dm6rmeIfUzTR26xn3kY+4zVubM9o6yD3y5OXaKxkiv5EgXQ9CNKs8i9Rvb24OHxRLgGGX+lisGPRwRaQdGB+VUbdG8fAy9XrIS/wDWP1RqJjBIoKsCp4FSCD6EVjIqGbT3axmzGLpcx3uZYFJQ/wBtBckfeW/7Nb+yd9kkyriAIy3hlU5oH9H+A9G/GsG7S2QZoR2tZg8o780N65ON2WGBBAIPEEAgjqDXctWN1vVWLaZPXa4kb2di8TgSPosl4xxw8pZoreSNq0R9Lr9mppsDf6DEkRyAwTn9VJ8R/q38Lj018wK4eIwvSuVtDZKyKVdQw6jnyPQ9a09Pr7K+D4o4u0dN6zHgy2KVVuxd5sTgCFfNicOOTG+IiH2WP6Vfst3up4VYWx9vQ4tM8EgccCODKeasp1U9DrW/Tqa7VmLMG/S2UPEl9ToUpSrBWFKUoBSlKAUpSgFKUoBSlKAUpSgFKUoCGe1OAthEKi5WeEj1Zsn/ADqCLC3bocO2ZQTIbhwyyN4lUxg91jZiCCLj0FW1vLsv6Th3jvYkXVuOV1OZG+TBT8qpku0EpuCpJIK/UcEh0+TfiLHnU9FcbVKuXz/gr3WzolG2HvqTjdvfCPB4dYcWWidLgBkfv63913e+NdANRzFdOXe+eUWwmFex4SYk9gnqE1kP7oqNbJ2oSyE8FJ48rqVH5kV87U3jeSQQYcZ5WuFUG3DVib8FA1JPD8Aef0uzOZcEP1jnjEeLNvBYf6IZ8RiZUeV+0lcqMo0XwqCToFUDjyqZbo4Iw4OBG4iNM33ioLf4ia4mwtw9Vkxr9q3EJqIlPEaHVz1bTyUVNAKik1JrbyRLXGUU93NilKUOxSlKA8ZQdDrUK3m9mkU+Z8NaGRtWsLxyH7acD6izdam1KjnXGaxIkrtlW8xZRcWMxWzZBE625CFyTFJ5/R5OR55Dr0PGphsfb0WLXuGzDxI2jr6jmOo0roe1TaMMOBftUSR5O5EjC9345jzAUAtfpVQ4CaWOGGd3YXW4mHjjIJUh7eJLr4uXMHiMTVaSKfD379+BuUW99HLWPPp78/v4luOtYXhvXA2FvkHIixdkc2ySD9HJfhrwB/I8qkzJ5VkzrcSxxi8M5OJwl+FcqXAsj9rAximFu+vxAfC68HXofkRUmZL1qTQV5CxweUWYzU1tmso6W7ftADssGNAhmOisD7qY/YJ8LfYOvlfjUzBqpsfgVkUrIoZTxBFbGw97JdnkJOWmw3JzdpYR9rnKg8/EPtDhvaXtFS+GzmZGr7Ncfjq4rwLRpWDBY5JkV4mDKwBDKQQQeBBHEVnrXTzxRitYFKUr0ClKUApSlAKUpQClKUApSlAeEVWPtJ2NkkWRRpLdT/bRoWQ/tIjKfupVn1Hd/MB2uDcg2aPLMhIuA0ZzC/TSx6E037Gprp7Z44d5FwfX2irthYk3876WPMHiDUnn2PFBCMTEtpIpYpSx1bIGySLfy7N5Px51Xmz9sSBgy4WTUBrI8bDvWPMjzqTttPGzwOq4fsogDJJnYM7pH3zGqrwzZct78DVjU6mmcWoyT8ipptNdXNOUWi48M11HpWWtXZeIWSJGQ3UgEHzBFwfwIraqrB5imXpLDYpSldHIpSlAK8Y2Fe1DfaNt0xxDDRG0k4OYg2McA0ka/Im4QdWvyqO2xVxcmSVVuyahHqVjv9tw4zEPKDeNbxw+XZqe9IOrsOPkq+dbW6cHbbPUH4JJk/zCw/JhXD2wlhYCwAsLcAFtYfhUg9mjZsNiE+rNm/fjT+amvnbJuyqU/PPv7n1kq1p3CK+Xv7Ef2hgzhSQAXhN7x6ZkvqTH/HLwPKxqSbsb3dkFSZ+0gbSObW6csr31tyudRwNZ9ubNzLUNeMwSEgXVvGnASdRfRZLcDwPA+Y4hJWrjz/Pvx+53ZUsZXL8fL0+3ncjAEXBuDrcVidKgu7+830UC5MmFbQaHPCb66HWwNwU4jlU9VwyhkIZWAIINwQeBBqpbXt4oqNOD/k0Z4a0Z8JcV15FvWq61Ci1XY0cPZuNm2dJnw92iJvJh76G5uXivor+Y4N0OtWfsLeCLGR54WB5EcCrDirA6qRzB1FQOaG9cpopcNL2+EbLIPEpv2cyj4XA5+TDUdRpWtpNc63tnyKmr0Mb1vr4S8PEuSlR7dPfGPHoRbJMlhJE3iQ/zU8mGhqQ19FGSkso+alFweGKUpXRyKUpQClKUApSlAeV7XwXtXqyA86A+q09qYftI2XkwKn0Isa3L1jn8JrmazFnUXhn502FtDsJXgmIDxsUK3HFO6beY0v8AOrI2FjQbA6g8fQ8aqnEYVcXipmKgh5ZmuRe95Xt87Zda7G5uOMT9lfwkrz72U2DC/IrlPqTWLNbZOUea5mtjdFJlv7hyEYbsSdYHeD9mM2jPzjKH51JqhW7GKy4yVeU0ccw++nupP8Iiqa1qaeWYGZasSFeFq9rWxJIqylkiPtsQBRMSDXInxBvWucbape7yc5O7j8ckEbySHKiKWYnkFFyfwqoZsU+IeTESghprEKf1cQ/RR9LA3P2mNSDfPav0jJhQe5YSzWPFA3u4z99gT91D51x8Qa+c7Uu492j6TsfT8e9f0IrtgCtv2YTe9xSeaxSD5F1P8q19tCvn2cyW2gw+vA4/deM//NU6FuqkvL+zU1/DD8ye4mK4qIba2YDepziEri4yC4NUYy2s6pllYK5ilaBzpmDaMmlpBwuL8JAOB58DytKd2d4xhSO8WwkhuDY3hYnvachfxLy4+d+PtzZ/GuVgcaUYggsD+kTm4A8a/wBYBb7wFuIFaiXex8/z76EF0VDg/wBv4fvn7zd2UMAVNwdQRwIPA1ryR1D9094hBlidg2He3ZSA6Jm4KfJSfwOnpOHW9ZlkNrKyzF4Zz5ErXkivW/LFWq6VGi3CRwMbgHDrLCxjmTwSD81YfEh5r/Op7udvuuLvFMOyxKAZ0vow5SRn4kPny4Gx4xqWOuPtTZ2chkJjkQ3jkTRkPmDzB5g6Hga0NJrJUvD5EWr0cdUsrhL8+/fldFKgu5G/pmb6NjbJiAO6Rok6j40vz815VOga+mrsjZHdE+VtqlXLbJClKVIRilKUArylKHhinW4rltIVNdesE+FDcq9iwaUW0bHXhWTau0AkEknEKjN+6pP8q5u0MP2WvKo5vrtZo8Cyf05WJdeKt+kt/dh6WpbGzuv9yK83UwhERk4nKCtubkd0D1cgVK9+d1xg48LiYwAsapBMRpcD9HIf2iyk/wBYPKtvczY4LxIQO6RO/AC9z2Y+bhm/ux51KvaFFn2ZiOeVM/7jBv8AjWVVXvjKT6l+yzbNJdCNbGx3vMLIDwk7M/cmUj/WsZ+VWeDVObEe0Udvhnw4/wA9BVxJwFSaFva0RatfEfVY54swrJStApkT2rIYjr8q4OM20sYZ3vlUFjbUkDkPNibADzIqa7d2T20Zy+LlVZdgZZsp8EJDP1lteNP2Qc56tH5GprNTCml2S6HdVLtsUF1PrCxtq8thJIc7gcFNgFjHRVAUehPOvMRW7MtaGIblXwlljsk5y5s+608Iwiox5Ij+1q0ty5Mm0oPtdrH+9G5H5qK3dqcK4uxp8mOwzcAJ4h+82T/lV3ScYtEevWYFxTrXNxMNdmePUitCaOs15TwynTMie1sLcE1Bdpw2Y2uNeI4g8jerPxuHqE7bwFietXtNZhl6yKnE7GK2KfoUOMUZoZ0VpxbSGUgB5gB8DMDnHInN9auxuft83+iznvr+jYnV1HwE82X8xY12vY9iFm2aYZAD2cksZB1FmOcCx5WkqKb5bptgpgIyRETmwz3uY3XUQk9NSt+IBXkL6Op06lHevfmYNFuW6Zc1y9CeOlassdam6+3xjIbtYSp3ZU8m8x9k8R/1XVkSsScHB4ZahPBzGStTEWHGunPHYVGtsY3LXKWXgv0/FxMO0sEso4lWU5kddGRxwZT51MtxN9WlvhsXYToLhh4Z04dqn8xy/A1X0eNudP8A71oG7cgwZ2dDmSWK1onHMSOQp8iAWuDa1aegndGeIJtFftOmmVe6ckpfkvoGlV4u9+KjQdq2EiNre8mbUgakDKBx8iax/wDmLKp44WUeUc4Rz90OLE9Mw9a+k+LHL8HyXDxLHpXL3e28mMhEic+IIIYEGzKwPAg6EV1KJ5DWBSlK9PD5pS1AK8Bo7VwHaxsvOxt68qp/H4/tcQVnbLHhFYtc+FjZ3/IIB6kVd9qiO1fZhgcVivpM0OZ9LjMwRsvhLIDZiP8A9vXlmZQcDut7Xkw7r7PWbCrNG4LTASZhcqARZUF9bKoC+oJ51pbbx00cU0GIUlZIpI1fldkKjXnxqeQYVUUKoAAFgALAAcgK8xWDSVSrqGB5EV7FKMdvQ8csvJTO7uIU4cOxABlwr3Og1xETcfxq6MNIGUEeVQdfYvs/tGYpIwLFuzaV+zBJJNlBHnU2wOBSCNY4lCogCqo4ADQAVXppdbfgTW2KaM9KUqyVxUA3g3WmwzvNhQZYnZpJYNM4ZjdnhbmSeKMdeRHAz+hFQ3UxtjtkS1WyqluiVNBjkmXNGbi5BBBDKw4qynVWHka0MY9T3efcdcQTNh27HEW8YF0kA4LKgtnHXxDkeVV1ju0ik7LEIY5de6TdZAPiif41/AjmBXzep0MqeK4o+r0Gvhb8MuDOVtKbQioviJMjK/1Wjf8AccN/KpJtFeP51Ftpa5gPIj8jUmjWCzrOMGfofFpreufiI62tmP2uFgf68MLfNo1JrySOqmor22Mx6Z8EcbFx3FRfa+CJBNTLEQWrgbXIQXYgL5k8/L16VFW3nga1U47eJ8+yDFGObExHmIpR8wyN/pX8asLbmzUxcLRSDusPmDxDA8mBAIPIgVCtydhSjEGcoY4+zZBn7rOS6MrZOIUZT4rHvcOdT16+v0kXKlKSPldbJK9uDKYxCzbPxRbjLFYSKNBiIGOkgHUg/dYEcxexdn7QTERLLEbqwuD/ACPkRWvvju+cTGHiAM0Vyl9A6m2eEnkGAFjyYKahG6O2xhJQrH3E50zadlLe2o+G50I5MOtZGu0jg8L6enoaNNyvhu/2XP19SfYod0+lV3trEgd5zoTlUDxO31VH8SdANTyvZUqXB9Kq3BbNOLxuIkkusOHcx8bE2NwqnkW1YnqPs2g7O0ivm93JcyS3W/pq/h/c+QwuGuM0wDD+j/VLbgGNvet+P3V412tlRPi2KhjHEti7CwyqScqgcMzWNs1wArE30B423cSbiOMWuAFAstlLAKqjXLqRryGY1J9wwFwKG+YtJKzkaXIIVR52yKunU19dGEYR2xWD5udk7JbpvLOhDEuHHuIdeBc8WIOt5Wu78hxsDXv/AIj2ndk6gq5DK1zwF+6eWnOvuCAFGC6SIzMp43je1xbmt7gjqOhrm45wwIKZfvMCreYBtoehHPnQ4NqLENhjfDEQkG+UA9i3mGjHh+8lrcw3Cp1u7vGuLXUZZFtnQkGxIuLEaMCNQRoR8wK5www6EHO4NjpI2VSPq94m/Hhp0r6wO0OxxEciMCFIDZSCDG7BWGnGxZX/AGW86hnBLiiSLzwZbtK+IZMyg+dfdcHopSlAKUpQClKUApSlAKUpQClKUArmbd3dhxsZjnQMOIPBlYcGVhqrDkRXTpXjSfBnqbTyikN7d0ZsCCXvLDynA7yjksyjh98aeYHOAY1Nbfw8uNfqySMMLEXB5Gqs319kGbNLs4hW1Y4dtI2PPsz+rPTwnpxrOnpNkt0PsbVHaO6Oy37nZ9n2I7TZWEPlEEP92Sh/010MbMkalnYKoFyzEAAdSdBUV9n30yPArhkwrrIsk3fxAMcSBpCw08Uh1Oii32hUx2buWuYSYxziZQcwzgCKM/1cQ0W3mczdajt0nfMqd8qzhw/SMZ/6SPLH/wC4nVlUjzjj0aT1OVeprv7H3JhgbtJLzTf0sliRfiEHhjHRQOt6kIFq9q1To6quSK9monPqc7FQ5eFacjV25EuK4+MhINq0YNciszVZxaq4362IEfOB7qZsr+Uc50V+iyaAnkwU/EasRq5u08Cs0bJILo6lWHQ+R5HmDyIFL6FbBxZLRdKmamiO7jbwmZDh5j76IWueMkfBX9eR6jrTa2CbDGVlGaOVu0ZQVVlewDFcxCsDlBsSCDexN7CI7Sglwc4kTWaAjMeAmjbwv6OoIPkyt5CrFXEx47Ch4zdXXMPMHmD5EG4I6V8v3lmjtc49eDXn75G5Oqq7Gf2vin78OpXez51mxaoFYG0xGbJyhYKO4zDi/wDCt3cbaH0eWfBS6HtGkiJOhz27uvmALdVIqLY4vBLmj0kilDJbnYMWXrcKDbnlIqXTYaHakSzQkJKoHUpzKPbUxk6hhe34g/S6e121qbMXWUqi1wjyJYZQTrcEcxoynp5enOsEmCYsCQrD1aMtyGgVrdbH8K5GB2jLEAuKU6aCQm3paTVX+euo4V14GDjuyMPVV1+efX/upyoYHwryMe0ygKBYRqSCDyW/C2oJYjz1vXzNhQzKigZnYR93UAnKSoI45YkdieZHUVnxWNhiBzyPIw1yR2FiPrZScvqSPWtjcJxiMUZHXKVjTsk+COKQsTb7bNF3ifqgcrmOx4R1BZZY8C2UDoKyUpUR2KUpQClKUApSlAKUpQClKUApSlAKUpQClKUAtSlKAUpSgFYp4AwrLSgI7jMMVNaOIOnWpRi8NnHWo5jMPlJqzCeTloh29uzc6CVQS8QYlRxkhOskfVhbOvVbc6ju5W2PomJOHZrwznNE3wiQi4t0cW+YHnU8xElj1/nVZb1bJ7KTKuiPeSAjihBvJEPuMQy/ZbpWd2lplJb8cOvr9DT0Fuc0v5r5/wBm7vrsgfSVjByGYuY34ATL2fZXPL49fJjXO2LhSXsr/RcUhsytdY3b1H6NzpqLq3G1+MqjgG29n2JC4mI8eGWdBofuOD/i6Vx8PjExHuccpixMXc7Xgw+y5t87kFW0PU+9nT/xbHzXAr65N2bn1OumPxSXE0LNyuoDXHI+7KsfmvCjTIdThCx6wheVxcyMo86+4MDiYl92wdORzFRb0s6H8vlX3FicUCLRi/nmQf7UZNaBRE2GeVbzBYYF17NbEG31rWVrfVXQ/E1ritTD7alwhGLQNlzkvHe5+jKAig6eNbNJ1LsOdbO1FYDPij2hBHZ4ZbjtJP1aNcljrbxWHPLzGefBlIlWQ5nt32HAuxLOR0zs1ulqzO0b+6gkubf/AA0uzqVbY0+WC19n45Z41kQ3VgCCPI1sVXnsp2tlEuCc6x+8hvzhY6qPuNp6MtWHU1U1ZBSRXurdU3B9BSlKkIhSlKAUpSgFKUoBSlKAUpSgFKUoBSlKAUpSgFKUoBSlKAVpbQwIcEjjW7SvU8Ar/a+DKa1GdubP+lQtGLCQWkiY6ATL4R6MLqejVae1dlCRTYa1X+0cG0TWYEeRq5Fq2LizlNxeUVzu1vJ9DxKym4jkskyniutgx6q1wehNW1tbd3D44BpFs4FllQhXA8r/ABDobiqq3z2Zkl7QDuT3zDkJwO+P2x3vUNUp9mW8vbQGGRveQWXXi0R8B9R4T6Dzr5q9T0s9y6c/l0f8G69upipeP56+pvybjYmH9BOjC/xh4n+bRkg/uituDZWLA95NGNLatNN+AJQfjTa++sUBKKTLJ9SMZiD9o+Ffmah+1t58RMbPJ2IbwxQ3aVulx3j+yKPtC2S+Hh+fsRQ7Pi+L9ESaefDYM555c81iAWylwDxEcaCyDloL+ZNR7ae97PcwxAD68xsAPPIP5kVk2HuDisQbrEIVOpebvynrlvofvMPSp/sX2UYeIh57zONfeEMAei2Cj5D51HHTWXS3T4+b9Cx39OnWIv6L1Ij7L9nT4rG/SZHYxxBgrBciMzgZsoAF1AAF9bkjyq56xwYdYxlQBR5Csla9VarjtRj3Wu2bkKUpUpCKUpQClKUApSlAKUpQClKUApSlAKUpQClKUApSlAKUpQClKUArk7b2KsyHTXka61K9TaeUCpdtbmSTxSRNoSLo31ZEN0PpfQ9CaqnYcLHFMp7VXClHiizGR2zWaOy62BXUmw4a1+rGgU8RWvBseGN2dIkVnN2YKAWPmx51xeu+J6bnX5rmVZu97Np5gO0thovqJlMh+8/hX0UMftCrA2HuRhcJ+ijGY+J27zN95j3m+ZNd+lRV6eEOSOrdTZbzZ4q20Gg8q9rwGvanKwpSlA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SV"/>
          </a:p>
        </p:txBody>
      </p:sp>
      <p:sp>
        <p:nvSpPr>
          <p:cNvPr id="36868" name="AutoShape 4" descr="data:image/jpeg;base64,/9j/4AAQSkZJRgABAQAAAQABAAD/2wCEAAkGBhQQERUUEBQVFRUWFxQUFhUUFRQVFRQUFRUXFxQUFxgXHCcfFxkkGRYUIC8gJCcpLCwtFR8xNTAqNScrLCkBCQoKDgwOGg8PGiwkHyQsLCwsKSwsLCksKSwsLCwqKiwpLCwsLCw0LCwpKSkuLCksLCwsLCwsLC8sLCwvLCkvKf/AABEIAL0BCwMBIgACEQEDEQH/xAAcAAEAAgMBAQEAAAAAAAAAAAAABgcDBAUBAgj/xABGEAACAQIDBQUEBgYKAAcAAAABAgMAEQQSIQUGMUFhEyIyUXEHI0KBFFJicpGhM0OCkrHBU2Nzg6KjsrPC4RUXNFTR8PH/xAAaAQEAAwEBAQAAAAAAAAAAAAAAAwQFAgEG/8QAMBEAAgIBAgMGBQQDAQAAAAAAAAECAxEEEiExQQUTUWHR8CJxgZGxFDLB4SNCoTP/2gAMAwEAAhEDEQA/ALwpSlAKUrHPOEUsxACgkk6AAakmgMlYcRjFjUsxAA1NRHG7Xkn77M8UJ8Ecd1lkB8Jdh3kzaEItmsdWBOUcrE4OJdZMMkgscxb3zjlr2ly3Pgx+deqMmMpHQxvtfwaNkj7WRvsxsB8i1gR86wwe1MyNaPBzMPPNCP4yVyMVuxhsRHeMGMMMytEzZdeeRjb93IeoqHY3YJwUiiVXmDXyMsjWYDU6u4sRzU6+o1rpVeLf/PQ83+CLeTfGXi2Cm/ZfDsf92thd+cOtu3EkF9PfIyLfyz+D86rzZcYYXXAtb6y4lFP+7TbJXL2ZjxMRcFbLilfNcWK5GlbNpyCmndeY3+RcaOCLg3B4EV7UH3X3hmhwqRzwysyXUMVSO6A9wsJWQ5rWvpXVj30T9ZDMov4lVJB/lOx/Ko1nqjp46MkdK0NmbchxN+xkViPEvB1+8h7y/MVv16eClKUApSlAKUpQClKUApSlAKUpQClKUApSlAKUpQClKUApSlAKjO/W0lSJImv750DAC/uldTMTb4cun7QqTE1Vm/u2mlmlbDqGXCROrkmwzuUZ0AscxCqL/etx0rmWXwR3Dbn4ng7WMBdC3iNhIBYXJVg9rjXWx061r42URsWjXNFIQ4K8VuLN3D4gbA2uLa8ay7P2kmJVZIjdX7w6X1KnqOH/AERWOTBjvGNspN73GaPMQcrgEixuNRqDzHnbKxzNjKGde9IjMXcxm6R8+4oOjsRYkjyJ1PDZ3lwythZMw8KmUdGjUuCD1AZfRzWvg0aRFLnMWAJUd5s3Xkhv5kW/Kvjbs57HsVu8k14VFyxPa3V2BJuQqF9TbVT5GvG8LJ0llkOgURqwyFACAH+lyvbNIqBigI4ZsxHkLVNWkTCjLBozAr2jnvyNyzycweQ0AHAWqJ4qPChmR8P2Lve9l7KXU3uBKAWN7HRjw51l2Tj3itDIfpEY8Iy2lC+RjbvW6AOPIiqdOtrseJfC/Mu36KytblxXl0JXPIFRLoCxtcye8I+sQB3TbzGlq8jwoa9lUcD2mZWve9snZgfnb51qYfbUMfBjETxDJlPob5fwrcjx6SaCdmt8MUTMfllzfwq7uXPJRwzFjVsUKEiVW93JfvKSdNfq+a8CAfWppu3vXDi40tInaFFZowwzKWUEgjjUXTZDyghUeJWBVppiplynQrHGPDcXFzl9DXztTd6KSwyDugBTbVQBYWPEfI1j63XQqmtvHxNHS6V2JqXDwLIpVYYbaWNwf6KXtkH6vE3b5LKO+v7WapJsj2iQSkJiAcNIdAJbZGPkko7p9DY9K7p1tVvJi7RW1ccZXiiV0rwG/CvauFMUpSgFKUoBSlKAUpSgFKUoBSlKAUpSgFKUoBSlKA4e+e3Dg8HJKou9gsY85HIVB6ZiCegNQrYOy+zhhiLXeaVDITxYKTNIx6krr96ux7VyTBh1HBsVCD+Dn+VcLY2LYPBMcjC0pSICzgXyuoa/efKEOoAJNu7pc3/jl58Pf3OVFytil04+/sfW0vZ5iMLI0uzGBR9Ww5Ki2tyEz91luTZTYrfQ8ANNdt4iM5cRhZFI/q5gOd/gcH5Nzq1tn4lZY1dDdWAZT5gi4NbJWkJtRO5JN8SocRtGZ5ERQ8SESMZJUfIXQKVU50QsuXPe31Qb6WqSbibvXP0qYs8j37Mv8MRAAYLwTNxtyDAcjfW3hti9p9idY4YxddLGWUEsTpqRHkH94fOpJuXIzYZWY5jeQAnmolcJ690KPlUc97ab5PodxnDDjFcV1OrjNlxTLllRXU8VZQwPyNRLa3spw7g/Ry0J+qO/Ff8As3uF/Zy1OKUlVCXNHsLpweYsqObZm0dm6rmeIfUzTR26xn3kY+4zVubM9o6yD3y5OXaKxkiv5EgXQ9CNKs8i9Rvb24OHxRLgGGX+lisGPRwRaQdGB+VUbdG8fAy9XrIS/wDWP1RqJjBIoKsCp4FSCD6EVjIqGbT3axmzGLpcx3uZYFJQ/wBtBckfeW/7Nb+yd9kkyriAIy3hlU5oH9H+A9G/GsG7S2QZoR2tZg8o780N65ON2WGBBAIPEEAgjqDXctWN1vVWLaZPXa4kb2di8TgSPosl4xxw8pZoreSNq0R9Lr9mppsDf6DEkRyAwTn9VJ8R/q38Lj018wK4eIwvSuVtDZKyKVdQw6jnyPQ9a09Pr7K+D4o4u0dN6zHgy2KVVuxd5sTgCFfNicOOTG+IiH2WP6Vfst3up4VYWx9vQ4tM8EgccCODKeasp1U9DrW/Tqa7VmLMG/S2UPEl9ToUpSrBWFKUoBSlKAUpSgFKUoBSlKAUpSgFKUoCGe1OAthEKi5WeEj1Zsn/ADqCLC3bocO2ZQTIbhwyyN4lUxg91jZiCCLj0FW1vLsv6Th3jvYkXVuOV1OZG+TBT8qpku0EpuCpJIK/UcEh0+TfiLHnU9FcbVKuXz/gr3WzolG2HvqTjdvfCPB4dYcWWidLgBkfv63913e+NdANRzFdOXe+eUWwmFex4SYk9gnqE1kP7oqNbJ2oSyE8FJ48rqVH5kV87U3jeSQQYcZ5WuFUG3DVib8FA1JPD8Aef0uzOZcEP1jnjEeLNvBYf6IZ8RiZUeV+0lcqMo0XwqCToFUDjyqZbo4Iw4OBG4iNM33ioLf4ia4mwtw9Vkxr9q3EJqIlPEaHVz1bTyUVNAKik1JrbyRLXGUU93NilKUOxSlKA8ZQdDrUK3m9mkU+Z8NaGRtWsLxyH7acD6izdam1KjnXGaxIkrtlW8xZRcWMxWzZBE625CFyTFJ5/R5OR55Dr0PGphsfb0WLXuGzDxI2jr6jmOo0roe1TaMMOBftUSR5O5EjC9345jzAUAtfpVQ4CaWOGGd3YXW4mHjjIJUh7eJLr4uXMHiMTVaSKfD379+BuUW99HLWPPp78/v4luOtYXhvXA2FvkHIixdkc2ySD9HJfhrwB/I8qkzJ5VkzrcSxxi8M5OJwl+FcqXAsj9rAximFu+vxAfC68HXofkRUmZL1qTQV5CxweUWYzU1tmso6W7ftADssGNAhmOisD7qY/YJ8LfYOvlfjUzBqpsfgVkUrIoZTxBFbGw97JdnkJOWmw3JzdpYR9rnKg8/EPtDhvaXtFS+GzmZGr7Ncfjq4rwLRpWDBY5JkV4mDKwBDKQQQeBBHEVnrXTzxRitYFKUr0ClKUApSlAKUpQClKUApSlAeEVWPtJ2NkkWRRpLdT/bRoWQ/tIjKfupVn1Hd/MB2uDcg2aPLMhIuA0ZzC/TSx6E037Gprp7Z44d5FwfX2irthYk3876WPMHiDUnn2PFBCMTEtpIpYpSx1bIGySLfy7N5Px51Xmz9sSBgy4WTUBrI8bDvWPMjzqTttPGzwOq4fsogDJJnYM7pH3zGqrwzZct78DVjU6mmcWoyT8ipptNdXNOUWi48M11HpWWtXZeIWSJGQ3UgEHzBFwfwIraqrB5imXpLDYpSldHIpSlAK8Y2Fe1DfaNt0xxDDRG0k4OYg2McA0ka/Im4QdWvyqO2xVxcmSVVuyahHqVjv9tw4zEPKDeNbxw+XZqe9IOrsOPkq+dbW6cHbbPUH4JJk/zCw/JhXD2wlhYCwAsLcAFtYfhUg9mjZsNiE+rNm/fjT+amvnbJuyqU/PPv7n1kq1p3CK+Xv7Ef2hgzhSQAXhN7x6ZkvqTH/HLwPKxqSbsb3dkFSZ+0gbSObW6csr31tyudRwNZ9ubNzLUNeMwSEgXVvGnASdRfRZLcDwPA+Y4hJWrjz/Pvx+53ZUsZXL8fL0+3ncjAEXBuDrcVidKgu7+830UC5MmFbQaHPCb66HWwNwU4jlU9VwyhkIZWAIINwQeBBqpbXt4oqNOD/k0Z4a0Z8JcV15FvWq61Ci1XY0cPZuNm2dJnw92iJvJh76G5uXivor+Y4N0OtWfsLeCLGR54WB5EcCrDirA6qRzB1FQOaG9cpopcNL2+EbLIPEpv2cyj4XA5+TDUdRpWtpNc63tnyKmr0Mb1vr4S8PEuSlR7dPfGPHoRbJMlhJE3iQ/zU8mGhqQ19FGSkso+alFweGKUpXRyKUpQClKUApSlAeV7XwXtXqyA86A+q09qYftI2XkwKn0Isa3L1jn8JrmazFnUXhn502FtDsJXgmIDxsUK3HFO6beY0v8AOrI2FjQbA6g8fQ8aqnEYVcXipmKgh5ZmuRe95Xt87Zda7G5uOMT9lfwkrz72U2DC/IrlPqTWLNbZOUea5mtjdFJlv7hyEYbsSdYHeD9mM2jPzjKH51JqhW7GKy4yVeU0ccw++nupP8Iiqa1qaeWYGZasSFeFq9rWxJIqylkiPtsQBRMSDXInxBvWucbape7yc5O7j8ckEbySHKiKWYnkFFyfwqoZsU+IeTESghprEKf1cQ/RR9LA3P2mNSDfPav0jJhQe5YSzWPFA3u4z99gT91D51x8Qa+c7Uu492j6TsfT8e9f0IrtgCtv2YTe9xSeaxSD5F1P8q19tCvn2cyW2gw+vA4/deM//NU6FuqkvL+zU1/DD8ye4mK4qIba2YDepziEri4yC4NUYy2s6pllYK5ilaBzpmDaMmlpBwuL8JAOB58DytKd2d4xhSO8WwkhuDY3hYnvachfxLy4+d+PtzZ/GuVgcaUYggsD+kTm4A8a/wBYBb7wFuIFaiXex8/z76EF0VDg/wBv4fvn7zd2UMAVNwdQRwIPA1ryR1D9094hBlidg2He3ZSA6Jm4KfJSfwOnpOHW9ZlkNrKyzF4Zz5ErXkivW/LFWq6VGi3CRwMbgHDrLCxjmTwSD81YfEh5r/Op7udvuuLvFMOyxKAZ0vow5SRn4kPny4Gx4xqWOuPtTZ2chkJjkQ3jkTRkPmDzB5g6Hga0NJrJUvD5EWr0cdUsrhL8+/fldFKgu5G/pmb6NjbJiAO6Rok6j40vz815VOga+mrsjZHdE+VtqlXLbJClKVIRilKUArylKHhinW4rltIVNdesE+FDcq9iwaUW0bHXhWTau0AkEknEKjN+6pP8q5u0MP2WvKo5vrtZo8Cyf05WJdeKt+kt/dh6WpbGzuv9yK83UwhERk4nKCtubkd0D1cgVK9+d1xg48LiYwAsapBMRpcD9HIf2iyk/wBYPKtvczY4LxIQO6RO/AC9z2Y+bhm/ux51KvaFFn2ZiOeVM/7jBv8AjWVVXvjKT6l+yzbNJdCNbGx3vMLIDwk7M/cmUj/WsZ+VWeDVObEe0Udvhnw4/wA9BVxJwFSaFva0RatfEfVY54swrJStApkT2rIYjr8q4OM20sYZ3vlUFjbUkDkPNibADzIqa7d2T20Zy+LlVZdgZZsp8EJDP1lteNP2Qc56tH5GprNTCml2S6HdVLtsUF1PrCxtq8thJIc7gcFNgFjHRVAUehPOvMRW7MtaGIblXwlljsk5y5s+608Iwiox5Ij+1q0ty5Mm0oPtdrH+9G5H5qK3dqcK4uxp8mOwzcAJ4h+82T/lV3ScYtEevWYFxTrXNxMNdmePUitCaOs15TwynTMie1sLcE1Bdpw2Y2uNeI4g8jerPxuHqE7bwFietXtNZhl6yKnE7GK2KfoUOMUZoZ0VpxbSGUgB5gB8DMDnHInN9auxuft83+iznvr+jYnV1HwE82X8xY12vY9iFm2aYZAD2cksZB1FmOcCx5WkqKb5bptgpgIyRETmwz3uY3XUQk9NSt+IBXkL6Op06lHevfmYNFuW6Zc1y9CeOlassdam6+3xjIbtYSp3ZU8m8x9k8R/1XVkSsScHB4ZahPBzGStTEWHGunPHYVGtsY3LXKWXgv0/FxMO0sEso4lWU5kddGRxwZT51MtxN9WlvhsXYToLhh4Z04dqn8xy/A1X0eNudP8A71oG7cgwZ2dDmSWK1onHMSOQp8iAWuDa1aegndGeIJtFftOmmVe6ckpfkvoGlV4u9+KjQdq2EiNre8mbUgakDKBx8iax/wDmLKp44WUeUc4Rz90OLE9Mw9a+k+LHL8HyXDxLHpXL3e28mMhEic+IIIYEGzKwPAg6EV1KJ5DWBSlK9PD5pS1AK8Bo7VwHaxsvOxt68qp/H4/tcQVnbLHhFYtc+FjZ3/IIB6kVd9qiO1fZhgcVivpM0OZ9LjMwRsvhLIDZiP8A9vXlmZQcDut7Xkw7r7PWbCrNG4LTASZhcqARZUF9bKoC+oJ51pbbx00cU0GIUlZIpI1fldkKjXnxqeQYVUUKoAAFgALAAcgK8xWDSVSrqGB5EV7FKMdvQ8csvJTO7uIU4cOxABlwr3Og1xETcfxq6MNIGUEeVQdfYvs/tGYpIwLFuzaV+zBJJNlBHnU2wOBSCNY4lCogCqo4ADQAVXppdbfgTW2KaM9KUqyVxUA3g3WmwzvNhQZYnZpJYNM4ZjdnhbmSeKMdeRHAz+hFQ3UxtjtkS1WyqluiVNBjkmXNGbi5BBBDKw4qynVWHka0MY9T3efcdcQTNh27HEW8YF0kA4LKgtnHXxDkeVV1ju0ik7LEIY5de6TdZAPiif41/AjmBXzep0MqeK4o+r0Gvhb8MuDOVtKbQioviJMjK/1Wjf8AccN/KpJtFeP51Ftpa5gPIj8jUmjWCzrOMGfofFpreufiI62tmP2uFgf68MLfNo1JrySOqmor22Mx6Z8EcbFx3FRfa+CJBNTLEQWrgbXIQXYgL5k8/L16VFW3nga1U47eJ8+yDFGObExHmIpR8wyN/pX8asLbmzUxcLRSDusPmDxDA8mBAIPIgVCtydhSjEGcoY4+zZBn7rOS6MrZOIUZT4rHvcOdT16+v0kXKlKSPldbJK9uDKYxCzbPxRbjLFYSKNBiIGOkgHUg/dYEcxexdn7QTERLLEbqwuD/ACPkRWvvju+cTGHiAM0Vyl9A6m2eEnkGAFjyYKahG6O2xhJQrH3E50zadlLe2o+G50I5MOtZGu0jg8L6enoaNNyvhu/2XP19SfYod0+lV3trEgd5zoTlUDxO31VH8SdANTyvZUqXB9Kq3BbNOLxuIkkusOHcx8bE2NwqnkW1YnqPs2g7O0ivm93JcyS3W/pq/h/c+QwuGuM0wDD+j/VLbgGNvet+P3V412tlRPi2KhjHEti7CwyqScqgcMzWNs1wArE30B423cSbiOMWuAFAstlLAKqjXLqRryGY1J9wwFwKG+YtJKzkaXIIVR52yKunU19dGEYR2xWD5udk7JbpvLOhDEuHHuIdeBc8WIOt5Wu78hxsDXv/AIj2ndk6gq5DK1zwF+6eWnOvuCAFGC6SIzMp43je1xbmt7gjqOhrm45wwIKZfvMCreYBtoehHPnQ4NqLENhjfDEQkG+UA9i3mGjHh+8lrcw3Cp1u7vGuLXUZZFtnQkGxIuLEaMCNQRoR8wK5www6EHO4NjpI2VSPq94m/Hhp0r6wO0OxxEciMCFIDZSCDG7BWGnGxZX/AGW86hnBLiiSLzwZbtK+IZMyg+dfdcHopSlAKUpQClKUApSlAKUpQClKUArmbd3dhxsZjnQMOIPBlYcGVhqrDkRXTpXjSfBnqbTyikN7d0ZsCCXvLDynA7yjksyjh98aeYHOAY1Nbfw8uNfqySMMLEXB5Gqs319kGbNLs4hW1Y4dtI2PPsz+rPTwnpxrOnpNkt0PsbVHaO6Oy37nZ9n2I7TZWEPlEEP92Sh/010MbMkalnYKoFyzEAAdSdBUV9n30yPArhkwrrIsk3fxAMcSBpCw08Uh1Oii32hUx2buWuYSYxziZQcwzgCKM/1cQ0W3mczdajt0nfMqd8qzhw/SMZ/6SPLH/wC4nVlUjzjj0aT1OVeprv7H3JhgbtJLzTf0sliRfiEHhjHRQOt6kIFq9q1To6quSK9monPqc7FQ5eFacjV25EuK4+MhINq0YNciszVZxaq4362IEfOB7qZsr+Uc50V+iyaAnkwU/EasRq5u08Cs0bJILo6lWHQ+R5HmDyIFL6FbBxZLRdKmamiO7jbwmZDh5j76IWueMkfBX9eR6jrTa2CbDGVlGaOVu0ZQVVlewDFcxCsDlBsSCDexN7CI7Sglwc4kTWaAjMeAmjbwv6OoIPkyt5CrFXEx47Ch4zdXXMPMHmD5EG4I6V8v3lmjtc49eDXn75G5Oqq7Gf2vin78OpXez51mxaoFYG0xGbJyhYKO4zDi/wDCt3cbaH0eWfBS6HtGkiJOhz27uvmALdVIqLY4vBLmj0kilDJbnYMWXrcKDbnlIqXTYaHakSzQkJKoHUpzKPbUxk6hhe34g/S6e121qbMXWUqi1wjyJYZQTrcEcxoynp5enOsEmCYsCQrD1aMtyGgVrdbH8K5GB2jLEAuKU6aCQm3paTVX+euo4V14GDjuyMPVV1+efX/upyoYHwryMe0ygKBYRqSCDyW/C2oJYjz1vXzNhQzKigZnYR93UAnKSoI45YkdieZHUVnxWNhiBzyPIw1yR2FiPrZScvqSPWtjcJxiMUZHXKVjTsk+COKQsTb7bNF3ifqgcrmOx4R1BZZY8C2UDoKyUpUR2KUpQClKUApSlAKUpQClKUApSlAKUpQClKUAtSlKAUpSgFYp4AwrLSgI7jMMVNaOIOnWpRi8NnHWo5jMPlJqzCeTloh29uzc6CVQS8QYlRxkhOskfVhbOvVbc6ju5W2PomJOHZrwznNE3wiQi4t0cW+YHnU8xElj1/nVZb1bJ7KTKuiPeSAjihBvJEPuMQy/ZbpWd2lplJb8cOvr9DT0Fuc0v5r5/wBm7vrsgfSVjByGYuY34ATL2fZXPL49fJjXO2LhSXsr/RcUhsytdY3b1H6NzpqLq3G1+MqjgG29n2JC4mI8eGWdBofuOD/i6Vx8PjExHuccpixMXc7Xgw+y5t87kFW0PU+9nT/xbHzXAr65N2bn1OumPxSXE0LNyuoDXHI+7KsfmvCjTIdThCx6wheVxcyMo86+4MDiYl92wdORzFRb0s6H8vlX3FicUCLRi/nmQf7UZNaBRE2GeVbzBYYF17NbEG31rWVrfVXQ/E1ritTD7alwhGLQNlzkvHe5+jKAig6eNbNJ1LsOdbO1FYDPij2hBHZ4ZbjtJP1aNcljrbxWHPLzGefBlIlWQ5nt32HAuxLOR0zs1ulqzO0b+6gkubf/AA0uzqVbY0+WC19n45Z41kQ3VgCCPI1sVXnsp2tlEuCc6x+8hvzhY6qPuNp6MtWHU1U1ZBSRXurdU3B9BSlKkIhSlKAUpSgFKUoBSlKAUpSgFKUoBSlKAUpSgFKUoBSlKAVpbQwIcEjjW7SvU8Ar/a+DKa1GdubP+lQtGLCQWkiY6ATL4R6MLqejVae1dlCRTYa1X+0cG0TWYEeRq5Fq2LizlNxeUVzu1vJ9DxKym4jkskyniutgx6q1wehNW1tbd3D44BpFs4FllQhXA8r/ABDobiqq3z2Zkl7QDuT3zDkJwO+P2x3vUNUp9mW8vbQGGRveQWXXi0R8B9R4T6Dzr5q9T0s9y6c/l0f8G69upipeP56+pvybjYmH9BOjC/xh4n+bRkg/uituDZWLA95NGNLatNN+AJQfjTa++sUBKKTLJ9SMZiD9o+Ffmah+1t58RMbPJ2IbwxQ3aVulx3j+yKPtC2S+Hh+fsRQ7Pi+L9ESaefDYM555c81iAWylwDxEcaCyDloL+ZNR7ae97PcwxAD68xsAPPIP5kVk2HuDisQbrEIVOpebvynrlvofvMPSp/sX2UYeIh57zONfeEMAei2Cj5D51HHTWXS3T4+b9Cx39OnWIv6L1Ij7L9nT4rG/SZHYxxBgrBciMzgZsoAF1AAF9bkjyq56xwYdYxlQBR5Csla9VarjtRj3Wu2bkKUpUpCKUpQClKUApSlAKUpQClKUApSlAKUpQClKUApSlAKUpQClKUArk7b2KsyHTXka61K9TaeUCpdtbmSTxSRNoSLo31ZEN0PpfQ9CaqnYcLHFMp7VXClHiizGR2zWaOy62BXUmw4a1+rGgU8RWvBseGN2dIkVnN2YKAWPmx51xeu+J6bnX5rmVZu97Np5gO0thovqJlMh+8/hX0UMftCrA2HuRhcJ+ijGY+J27zN95j3m+ZNd+lRV6eEOSOrdTZbzZ4q20Gg8q9rwGvanKwpSlA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SV"/>
          </a:p>
        </p:txBody>
      </p:sp>
      <p:sp>
        <p:nvSpPr>
          <p:cNvPr id="36870" name="AutoShape 6" descr="data:image/jpeg;base64,/9j/4AAQSkZJRgABAQAAAQABAAD/2wCEAAkGBhQQERUUEBQVFRUWFxQUFhUUFRQVFRQUFRUXFxQUFxgXHCcfFxkkGRYUIC8gJCcpLCwtFR8xNTAqNScrLCkBCQoKDgwOGg8PGiwkHyQsLCwsKSwsLCksKSwsLCwqKiwpLCwsLCw0LCwpKSkuLCksLCwsLCwsLC8sLCwvLCkvKf/AABEIAL0BCwMBIgACEQEDEQH/xAAcAAEAAgMBAQEAAAAAAAAAAAAABgcDBAUBAgj/xABGEAACAQIDBQUEBgYKAAcAAAABAgMAEQQSIQUGMUFhEyIyUXEHI0KBFFJicpGhM0OCkrHBU2Nzg6KjsrPC4RUXNFTR8PH/xAAaAQEAAwEBAQAAAAAAAAAAAAAAAwQFAgEG/8QAMBEAAgIBAgMGBQQDAQAAAAAAAAECAxEEEiExQQUTUWHR8CJxgZGxFDLB4SNCoTP/2gAMAwEAAhEDEQA/ALwpSlAKUrHPOEUsxACgkk6AAakmgMlYcRjFjUsxAA1NRHG7Xkn77M8UJ8Ecd1lkB8Jdh3kzaEItmsdWBOUcrE4OJdZMMkgscxb3zjlr2ly3Pgx+deqMmMpHQxvtfwaNkj7WRvsxsB8i1gR86wwe1MyNaPBzMPPNCP4yVyMVuxhsRHeMGMMMytEzZdeeRjb93IeoqHY3YJwUiiVXmDXyMsjWYDU6u4sRzU6+o1rpVeLf/PQ83+CLeTfGXi2Cm/ZfDsf92thd+cOtu3EkF9PfIyLfyz+D86rzZcYYXXAtb6y4lFP+7TbJXL2ZjxMRcFbLilfNcWK5GlbNpyCmndeY3+RcaOCLg3B4EV7UH3X3hmhwqRzwysyXUMVSO6A9wsJWQ5rWvpXVj30T9ZDMov4lVJB/lOx/Ko1nqjp46MkdK0NmbchxN+xkViPEvB1+8h7y/MVv16eClKUApSlAKUpQClKUApSlAKUpQClKUApSlAKUpQClKUApSlAKjO/W0lSJImv750DAC/uldTMTb4cun7QqTE1Vm/u2mlmlbDqGXCROrkmwzuUZ0AscxCqL/etx0rmWXwR3Dbn4ng7WMBdC3iNhIBYXJVg9rjXWx061r42URsWjXNFIQ4K8VuLN3D4gbA2uLa8ay7P2kmJVZIjdX7w6X1KnqOH/AERWOTBjvGNspN73GaPMQcrgEixuNRqDzHnbKxzNjKGde9IjMXcxm6R8+4oOjsRYkjyJ1PDZ3lwythZMw8KmUdGjUuCD1AZfRzWvg0aRFLnMWAJUd5s3Xkhv5kW/Kvjbs57HsVu8k14VFyxPa3V2BJuQqF9TbVT5GvG8LJ0llkOgURqwyFACAH+lyvbNIqBigI4ZsxHkLVNWkTCjLBozAr2jnvyNyzycweQ0AHAWqJ4qPChmR8P2Lve9l7KXU3uBKAWN7HRjw51l2Tj3itDIfpEY8Iy2lC+RjbvW6AOPIiqdOtrseJfC/Mu36KytblxXl0JXPIFRLoCxtcye8I+sQB3TbzGlq8jwoa9lUcD2mZWve9snZgfnb51qYfbUMfBjETxDJlPob5fwrcjx6SaCdmt8MUTMfllzfwq7uXPJRwzFjVsUKEiVW93JfvKSdNfq+a8CAfWppu3vXDi40tInaFFZowwzKWUEgjjUXTZDyghUeJWBVppiplynQrHGPDcXFzl9DXztTd6KSwyDugBTbVQBYWPEfI1j63XQqmtvHxNHS6V2JqXDwLIpVYYbaWNwf6KXtkH6vE3b5LKO+v7WapJsj2iQSkJiAcNIdAJbZGPkko7p9DY9K7p1tVvJi7RW1ccZXiiV0rwG/CvauFMUpSgFKUoBSlKAUpSgFKUoBSlKAUpSgFKUoBSlKA4e+e3Dg8HJKou9gsY85HIVB6ZiCegNQrYOy+zhhiLXeaVDITxYKTNIx6krr96ux7VyTBh1HBsVCD+Dn+VcLY2LYPBMcjC0pSICzgXyuoa/efKEOoAJNu7pc3/jl58Pf3OVFytil04+/sfW0vZ5iMLI0uzGBR9Ww5Ki2tyEz91luTZTYrfQ8ANNdt4iM5cRhZFI/q5gOd/gcH5Nzq1tn4lZY1dDdWAZT5gi4NbJWkJtRO5JN8SocRtGZ5ERQ8SESMZJUfIXQKVU50QsuXPe31Qb6WqSbibvXP0qYs8j37Mv8MRAAYLwTNxtyDAcjfW3hti9p9idY4YxddLGWUEsTpqRHkH94fOpJuXIzYZWY5jeQAnmolcJ690KPlUc97ab5PodxnDDjFcV1OrjNlxTLllRXU8VZQwPyNRLa3spw7g/Ry0J+qO/Ff8As3uF/Zy1OKUlVCXNHsLpweYsqObZm0dm6rmeIfUzTR26xn3kY+4zVubM9o6yD3y5OXaKxkiv5EgXQ9CNKs8i9Rvb24OHxRLgGGX+lisGPRwRaQdGB+VUbdG8fAy9XrIS/wDWP1RqJjBIoKsCp4FSCD6EVjIqGbT3axmzGLpcx3uZYFJQ/wBtBckfeW/7Nb+yd9kkyriAIy3hlU5oH9H+A9G/GsG7S2QZoR2tZg8o780N65ON2WGBBAIPEEAgjqDXctWN1vVWLaZPXa4kb2di8TgSPosl4xxw8pZoreSNq0R9Lr9mppsDf6DEkRyAwTn9VJ8R/q38Lj018wK4eIwvSuVtDZKyKVdQw6jnyPQ9a09Pr7K+D4o4u0dN6zHgy2KVVuxd5sTgCFfNicOOTG+IiH2WP6Vfst3up4VYWx9vQ4tM8EgccCODKeasp1U9DrW/Tqa7VmLMG/S2UPEl9ToUpSrBWFKUoBSlKAUpSgFKUoBSlKAUpSgFKUoCGe1OAthEKi5WeEj1Zsn/ADqCLC3bocO2ZQTIbhwyyN4lUxg91jZiCCLj0FW1vLsv6Th3jvYkXVuOV1OZG+TBT8qpku0EpuCpJIK/UcEh0+TfiLHnU9FcbVKuXz/gr3WzolG2HvqTjdvfCPB4dYcWWidLgBkfv63913e+NdANRzFdOXe+eUWwmFex4SYk9gnqE1kP7oqNbJ2oSyE8FJ48rqVH5kV87U3jeSQQYcZ5WuFUG3DVib8FA1JPD8Aef0uzOZcEP1jnjEeLNvBYf6IZ8RiZUeV+0lcqMo0XwqCToFUDjyqZbo4Iw4OBG4iNM33ioLf4ia4mwtw9Vkxr9q3EJqIlPEaHVz1bTyUVNAKik1JrbyRLXGUU93NilKUOxSlKA8ZQdDrUK3m9mkU+Z8NaGRtWsLxyH7acD6izdam1KjnXGaxIkrtlW8xZRcWMxWzZBE625CFyTFJ5/R5OR55Dr0PGphsfb0WLXuGzDxI2jr6jmOo0roe1TaMMOBftUSR5O5EjC9345jzAUAtfpVQ4CaWOGGd3YXW4mHjjIJUh7eJLr4uXMHiMTVaSKfD379+BuUW99HLWPPp78/v4luOtYXhvXA2FvkHIixdkc2ySD9HJfhrwB/I8qkzJ5VkzrcSxxi8M5OJwl+FcqXAsj9rAximFu+vxAfC68HXofkRUmZL1qTQV5CxweUWYzU1tmso6W7ftADssGNAhmOisD7qY/YJ8LfYOvlfjUzBqpsfgVkUrIoZTxBFbGw97JdnkJOWmw3JzdpYR9rnKg8/EPtDhvaXtFS+GzmZGr7Ncfjq4rwLRpWDBY5JkV4mDKwBDKQQQeBBHEVnrXTzxRitYFKUr0ClKUApSlAKUpQClKUApSlAeEVWPtJ2NkkWRRpLdT/bRoWQ/tIjKfupVn1Hd/MB2uDcg2aPLMhIuA0ZzC/TSx6E037Gprp7Z44d5FwfX2irthYk3876WPMHiDUnn2PFBCMTEtpIpYpSx1bIGySLfy7N5Px51Xmz9sSBgy4WTUBrI8bDvWPMjzqTttPGzwOq4fsogDJJnYM7pH3zGqrwzZct78DVjU6mmcWoyT8ipptNdXNOUWi48M11HpWWtXZeIWSJGQ3UgEHzBFwfwIraqrB5imXpLDYpSldHIpSlAK8Y2Fe1DfaNt0xxDDRG0k4OYg2McA0ka/Im4QdWvyqO2xVxcmSVVuyahHqVjv9tw4zEPKDeNbxw+XZqe9IOrsOPkq+dbW6cHbbPUH4JJk/zCw/JhXD2wlhYCwAsLcAFtYfhUg9mjZsNiE+rNm/fjT+amvnbJuyqU/PPv7n1kq1p3CK+Xv7Ef2hgzhSQAXhN7x6ZkvqTH/HLwPKxqSbsb3dkFSZ+0gbSObW6csr31tyudRwNZ9ubNzLUNeMwSEgXVvGnASdRfRZLcDwPA+Y4hJWrjz/Pvx+53ZUsZXL8fL0+3ncjAEXBuDrcVidKgu7+830UC5MmFbQaHPCb66HWwNwU4jlU9VwyhkIZWAIINwQeBBqpbXt4oqNOD/k0Z4a0Z8JcV15FvWq61Ci1XY0cPZuNm2dJnw92iJvJh76G5uXivor+Y4N0OtWfsLeCLGR54WB5EcCrDirA6qRzB1FQOaG9cpopcNL2+EbLIPEpv2cyj4XA5+TDUdRpWtpNc63tnyKmr0Mb1vr4S8PEuSlR7dPfGPHoRbJMlhJE3iQ/zU8mGhqQ19FGSkso+alFweGKUpXRyKUpQClKUApSlAeV7XwXtXqyA86A+q09qYftI2XkwKn0Isa3L1jn8JrmazFnUXhn502FtDsJXgmIDxsUK3HFO6beY0v8AOrI2FjQbA6g8fQ8aqnEYVcXipmKgh5ZmuRe95Xt87Zda7G5uOMT9lfwkrz72U2DC/IrlPqTWLNbZOUea5mtjdFJlv7hyEYbsSdYHeD9mM2jPzjKH51JqhW7GKy4yVeU0ccw++nupP8Iiqa1qaeWYGZasSFeFq9rWxJIqylkiPtsQBRMSDXInxBvWucbape7yc5O7j8ckEbySHKiKWYnkFFyfwqoZsU+IeTESghprEKf1cQ/RR9LA3P2mNSDfPav0jJhQe5YSzWPFA3u4z99gT91D51x8Qa+c7Uu492j6TsfT8e9f0IrtgCtv2YTe9xSeaxSD5F1P8q19tCvn2cyW2gw+vA4/deM//NU6FuqkvL+zU1/DD8ye4mK4qIba2YDepziEri4yC4NUYy2s6pllYK5ilaBzpmDaMmlpBwuL8JAOB58DytKd2d4xhSO8WwkhuDY3hYnvachfxLy4+d+PtzZ/GuVgcaUYggsD+kTm4A8a/wBYBb7wFuIFaiXex8/z76EF0VDg/wBv4fvn7zd2UMAVNwdQRwIPA1ryR1D9094hBlidg2He3ZSA6Jm4KfJSfwOnpOHW9ZlkNrKyzF4Zz5ErXkivW/LFWq6VGi3CRwMbgHDrLCxjmTwSD81YfEh5r/Op7udvuuLvFMOyxKAZ0vow5SRn4kPny4Gx4xqWOuPtTZ2chkJjkQ3jkTRkPmDzB5g6Hga0NJrJUvD5EWr0cdUsrhL8+/fldFKgu5G/pmb6NjbJiAO6Rok6j40vz815VOga+mrsjZHdE+VtqlXLbJClKVIRilKUArylKHhinW4rltIVNdesE+FDcq9iwaUW0bHXhWTau0AkEknEKjN+6pP8q5u0MP2WvKo5vrtZo8Cyf05WJdeKt+kt/dh6WpbGzuv9yK83UwhERk4nKCtubkd0D1cgVK9+d1xg48LiYwAsapBMRpcD9HIf2iyk/wBYPKtvczY4LxIQO6RO/AC9z2Y+bhm/ux51KvaFFn2ZiOeVM/7jBv8AjWVVXvjKT6l+yzbNJdCNbGx3vMLIDwk7M/cmUj/WsZ+VWeDVObEe0Udvhnw4/wA9BVxJwFSaFva0RatfEfVY54swrJStApkT2rIYjr8q4OM20sYZ3vlUFjbUkDkPNibADzIqa7d2T20Zy+LlVZdgZZsp8EJDP1lteNP2Qc56tH5GprNTCml2S6HdVLtsUF1PrCxtq8thJIc7gcFNgFjHRVAUehPOvMRW7MtaGIblXwlljsk5y5s+608Iwiox5Ij+1q0ty5Mm0oPtdrH+9G5H5qK3dqcK4uxp8mOwzcAJ4h+82T/lV3ScYtEevWYFxTrXNxMNdmePUitCaOs15TwynTMie1sLcE1Bdpw2Y2uNeI4g8jerPxuHqE7bwFietXtNZhl6yKnE7GK2KfoUOMUZoZ0VpxbSGUgB5gB8DMDnHInN9auxuft83+iznvr+jYnV1HwE82X8xY12vY9iFm2aYZAD2cksZB1FmOcCx5WkqKb5bptgpgIyRETmwz3uY3XUQk9NSt+IBXkL6Op06lHevfmYNFuW6Zc1y9CeOlassdam6+3xjIbtYSp3ZU8m8x9k8R/1XVkSsScHB4ZahPBzGStTEWHGunPHYVGtsY3LXKWXgv0/FxMO0sEso4lWU5kddGRxwZT51MtxN9WlvhsXYToLhh4Z04dqn8xy/A1X0eNudP8A71oG7cgwZ2dDmSWK1onHMSOQp8iAWuDa1aegndGeIJtFftOmmVe6ckpfkvoGlV4u9+KjQdq2EiNre8mbUgakDKBx8iax/wDmLKp44WUeUc4Rz90OLE9Mw9a+k+LHL8HyXDxLHpXL3e28mMhEic+IIIYEGzKwPAg6EV1KJ5DWBSlK9PD5pS1AK8Bo7VwHaxsvOxt68qp/H4/tcQVnbLHhFYtc+FjZ3/IIB6kVd9qiO1fZhgcVivpM0OZ9LjMwRsvhLIDZiP8A9vXlmZQcDut7Xkw7r7PWbCrNG4LTASZhcqARZUF9bKoC+oJ51pbbx00cU0GIUlZIpI1fldkKjXnxqeQYVUUKoAAFgALAAcgK8xWDSVSrqGB5EV7FKMdvQ8csvJTO7uIU4cOxABlwr3Og1xETcfxq6MNIGUEeVQdfYvs/tGYpIwLFuzaV+zBJJNlBHnU2wOBSCNY4lCogCqo4ADQAVXppdbfgTW2KaM9KUqyVxUA3g3WmwzvNhQZYnZpJYNM4ZjdnhbmSeKMdeRHAz+hFQ3UxtjtkS1WyqluiVNBjkmXNGbi5BBBDKw4qynVWHka0MY9T3efcdcQTNh27HEW8YF0kA4LKgtnHXxDkeVV1ju0ik7LEIY5de6TdZAPiif41/AjmBXzep0MqeK4o+r0Gvhb8MuDOVtKbQioviJMjK/1Wjf8AccN/KpJtFeP51Ftpa5gPIj8jUmjWCzrOMGfofFpreufiI62tmP2uFgf68MLfNo1JrySOqmor22Mx6Z8EcbFx3FRfa+CJBNTLEQWrgbXIQXYgL5k8/L16VFW3nga1U47eJ8+yDFGObExHmIpR8wyN/pX8asLbmzUxcLRSDusPmDxDA8mBAIPIgVCtydhSjEGcoY4+zZBn7rOS6MrZOIUZT4rHvcOdT16+v0kXKlKSPldbJK9uDKYxCzbPxRbjLFYSKNBiIGOkgHUg/dYEcxexdn7QTERLLEbqwuD/ACPkRWvvju+cTGHiAM0Vyl9A6m2eEnkGAFjyYKahG6O2xhJQrH3E50zadlLe2o+G50I5MOtZGu0jg8L6enoaNNyvhu/2XP19SfYod0+lV3trEgd5zoTlUDxO31VH8SdANTyvZUqXB9Kq3BbNOLxuIkkusOHcx8bE2NwqnkW1YnqPs2g7O0ivm93JcyS3W/pq/h/c+QwuGuM0wDD+j/VLbgGNvet+P3V412tlRPi2KhjHEti7CwyqScqgcMzWNs1wArE30B423cSbiOMWuAFAstlLAKqjXLqRryGY1J9wwFwKG+YtJKzkaXIIVR52yKunU19dGEYR2xWD5udk7JbpvLOhDEuHHuIdeBc8WIOt5Wu78hxsDXv/AIj2ndk6gq5DK1zwF+6eWnOvuCAFGC6SIzMp43je1xbmt7gjqOhrm45wwIKZfvMCreYBtoehHPnQ4NqLENhjfDEQkG+UA9i3mGjHh+8lrcw3Cp1u7vGuLXUZZFtnQkGxIuLEaMCNQRoR8wK5www6EHO4NjpI2VSPq94m/Hhp0r6wO0OxxEciMCFIDZSCDG7BWGnGxZX/AGW86hnBLiiSLzwZbtK+IZMyg+dfdcHopSlAKUpQClKUApSlAKUpQClKUArmbd3dhxsZjnQMOIPBlYcGVhqrDkRXTpXjSfBnqbTyikN7d0ZsCCXvLDynA7yjksyjh98aeYHOAY1Nbfw8uNfqySMMLEXB5Gqs319kGbNLs4hW1Y4dtI2PPsz+rPTwnpxrOnpNkt0PsbVHaO6Oy37nZ9n2I7TZWEPlEEP92Sh/010MbMkalnYKoFyzEAAdSdBUV9n30yPArhkwrrIsk3fxAMcSBpCw08Uh1Oii32hUx2buWuYSYxziZQcwzgCKM/1cQ0W3mczdajt0nfMqd8qzhw/SMZ/6SPLH/wC4nVlUjzjj0aT1OVeprv7H3JhgbtJLzTf0sliRfiEHhjHRQOt6kIFq9q1To6quSK9monPqc7FQ5eFacjV25EuK4+MhINq0YNciszVZxaq4362IEfOB7qZsr+Uc50V+iyaAnkwU/EasRq5u08Cs0bJILo6lWHQ+R5HmDyIFL6FbBxZLRdKmamiO7jbwmZDh5j76IWueMkfBX9eR6jrTa2CbDGVlGaOVu0ZQVVlewDFcxCsDlBsSCDexN7CI7Sglwc4kTWaAjMeAmjbwv6OoIPkyt5CrFXEx47Ch4zdXXMPMHmD5EG4I6V8v3lmjtc49eDXn75G5Oqq7Gf2vin78OpXez51mxaoFYG0xGbJyhYKO4zDi/wDCt3cbaH0eWfBS6HtGkiJOhz27uvmALdVIqLY4vBLmj0kilDJbnYMWXrcKDbnlIqXTYaHakSzQkJKoHUpzKPbUxk6hhe34g/S6e121qbMXWUqi1wjyJYZQTrcEcxoynp5enOsEmCYsCQrD1aMtyGgVrdbH8K5GB2jLEAuKU6aCQm3paTVX+euo4V14GDjuyMPVV1+efX/upyoYHwryMe0ygKBYRqSCDyW/C2oJYjz1vXzNhQzKigZnYR93UAnKSoI45YkdieZHUVnxWNhiBzyPIw1yR2FiPrZScvqSPWtjcJxiMUZHXKVjTsk+COKQsTb7bNF3ifqgcrmOx4R1BZZY8C2UDoKyUpUR2KUpQClKUApSlAKUpQClKUApSlAKUpQClKUAtSlKAUpSgFYp4AwrLSgI7jMMVNaOIOnWpRi8NnHWo5jMPlJqzCeTloh29uzc6CVQS8QYlRxkhOskfVhbOvVbc6ju5W2PomJOHZrwznNE3wiQi4t0cW+YHnU8xElj1/nVZb1bJ7KTKuiPeSAjihBvJEPuMQy/ZbpWd2lplJb8cOvr9DT0Fuc0v5r5/wBm7vrsgfSVjByGYuY34ATL2fZXPL49fJjXO2LhSXsr/RcUhsytdY3b1H6NzpqLq3G1+MqjgG29n2JC4mI8eGWdBofuOD/i6Vx8PjExHuccpixMXc7Xgw+y5t87kFW0PU+9nT/xbHzXAr65N2bn1OumPxSXE0LNyuoDXHI+7KsfmvCjTIdThCx6wheVxcyMo86+4MDiYl92wdORzFRb0s6H8vlX3FicUCLRi/nmQf7UZNaBRE2GeVbzBYYF17NbEG31rWVrfVXQ/E1ritTD7alwhGLQNlzkvHe5+jKAig6eNbNJ1LsOdbO1FYDPij2hBHZ4ZbjtJP1aNcljrbxWHPLzGefBlIlWQ5nt32HAuxLOR0zs1ulqzO0b+6gkubf/AA0uzqVbY0+WC19n45Z41kQ3VgCCPI1sVXnsp2tlEuCc6x+8hvzhY6qPuNp6MtWHU1U1ZBSRXurdU3B9BSlKkIhSlKAUpSgFKUoBSlKAUpSgFKUoBSlKAUpSgFKUoBSlKAVpbQwIcEjjW7SvU8Ar/a+DKa1GdubP+lQtGLCQWkiY6ATL4R6MLqejVae1dlCRTYa1X+0cG0TWYEeRq5Fq2LizlNxeUVzu1vJ9DxKym4jkskyniutgx6q1wehNW1tbd3D44BpFs4FllQhXA8r/ABDobiqq3z2Zkl7QDuT3zDkJwO+P2x3vUNUp9mW8vbQGGRveQWXXi0R8B9R4T6Dzr5q9T0s9y6c/l0f8G69upipeP56+pvybjYmH9BOjC/xh4n+bRkg/uituDZWLA95NGNLatNN+AJQfjTa++sUBKKTLJ9SMZiD9o+Ffmah+1t58RMbPJ2IbwxQ3aVulx3j+yKPtC2S+Hh+fsRQ7Pi+L9ESaefDYM555c81iAWylwDxEcaCyDloL+ZNR7ae97PcwxAD68xsAPPIP5kVk2HuDisQbrEIVOpebvynrlvofvMPSp/sX2UYeIh57zONfeEMAei2Cj5D51HHTWXS3T4+b9Cx39OnWIv6L1Ij7L9nT4rG/SZHYxxBgrBciMzgZsoAF1AAF9bkjyq56xwYdYxlQBR5Csla9VarjtRj3Wu2bkKUpUpCKUpQClKUApSlAKUpQClKUApSlAKUpQClKUApSlAKUpQClKUArk7b2KsyHTXka61K9TaeUCpdtbmSTxSRNoSLo31ZEN0PpfQ9CaqnYcLHFMp7VXClHiizGR2zWaOy62BXUmw4a1+rGgU8RWvBseGN2dIkVnN2YKAWPmx51xeu+J6bnX5rmVZu97Np5gO0thovqJlMh+8/hX0UMftCrA2HuRhcJ+ijGY+J27zN95j3m+ZNd+lRV6eEOSOrdTZbzZ4q20Gg8q9rwGvanKwpSlA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SV"/>
          </a:p>
        </p:txBody>
      </p:sp>
      <p:pic>
        <p:nvPicPr>
          <p:cNvPr id="36872" name="Picture 8" descr="https://encrypted-tbn3.gstatic.com/images?q=tbn:ANd9GcS_VFGyHEMjDzPAN6NnT21DTu1c9I-IVh9Lk4U3xDy4C9q59pLvPQ"/>
          <p:cNvPicPr>
            <a:picLocks noChangeAspect="1" noChangeArrowheads="1"/>
          </p:cNvPicPr>
          <p:nvPr/>
        </p:nvPicPr>
        <p:blipFill>
          <a:blip r:embed="rId2" cstate="print"/>
          <a:srcRect/>
          <a:stretch>
            <a:fillRect/>
          </a:stretch>
        </p:blipFill>
        <p:spPr bwMode="auto">
          <a:xfrm>
            <a:off x="5940152" y="2564904"/>
            <a:ext cx="2543175" cy="1800225"/>
          </a:xfrm>
          <a:prstGeom prst="rect">
            <a:avLst/>
          </a:prstGeom>
          <a:noFill/>
        </p:spPr>
      </p:pic>
    </p:spTree>
    <p:extLst>
      <p:ext uri="{BB962C8B-B14F-4D97-AF65-F5344CB8AC3E}">
        <p14:creationId xmlns:p14="http://schemas.microsoft.com/office/powerpoint/2010/main" xmlns="" val="203990598"/>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20688"/>
            <a:ext cx="8127166" cy="1143000"/>
          </a:xfrm>
        </p:spPr>
        <p:txBody>
          <a:bodyPr>
            <a:normAutofit fontScale="90000"/>
          </a:bodyPr>
          <a:lstStyle/>
          <a:p>
            <a:r>
              <a:rPr lang="es-ES_tradnl" dirty="0" smtClean="0">
                <a:solidFill>
                  <a:srgbClr val="7030A0"/>
                </a:solidFill>
              </a:rPr>
              <a:t>EL PROBLEMA ECONOMICO:</a:t>
            </a:r>
            <a:r>
              <a:rPr lang="es-SV" dirty="0" smtClean="0">
                <a:solidFill>
                  <a:srgbClr val="7030A0"/>
                </a:solidFill>
              </a:rPr>
              <a:t/>
            </a:r>
            <a:br>
              <a:rPr lang="es-SV" dirty="0" smtClean="0">
                <a:solidFill>
                  <a:srgbClr val="7030A0"/>
                </a:solidFill>
              </a:rPr>
            </a:br>
            <a:endParaRPr lang="es-SV" dirty="0">
              <a:solidFill>
                <a:srgbClr val="7030A0"/>
              </a:solidFill>
              <a:latin typeface="Times New Roman" pitchFamily="18" charset="0"/>
              <a:cs typeface="Times New Roman" pitchFamily="18" charset="0"/>
            </a:endParaRPr>
          </a:p>
        </p:txBody>
      </p:sp>
      <p:sp>
        <p:nvSpPr>
          <p:cNvPr id="3" name="2 Marcador de contenido"/>
          <p:cNvSpPr>
            <a:spLocks noGrp="1"/>
          </p:cNvSpPr>
          <p:nvPr>
            <p:ph idx="1"/>
          </p:nvPr>
        </p:nvSpPr>
        <p:spPr>
          <a:xfrm>
            <a:off x="1043608" y="1412776"/>
            <a:ext cx="4680520" cy="4800600"/>
          </a:xfrm>
        </p:spPr>
        <p:txBody>
          <a:bodyPr>
            <a:normAutofit/>
          </a:bodyPr>
          <a:lstStyle/>
          <a:p>
            <a:pPr>
              <a:buNone/>
            </a:pPr>
            <a:r>
              <a:rPr lang="es-SV" sz="1400" dirty="0" smtClean="0"/>
              <a:t> </a:t>
            </a:r>
            <a:r>
              <a:rPr lang="es-SV" sz="2400" dirty="0" smtClean="0"/>
              <a:t>El problema económico</a:t>
            </a:r>
          </a:p>
          <a:p>
            <a:pPr>
              <a:buNone/>
            </a:pPr>
            <a:r>
              <a:rPr lang="es-SV" sz="2400" dirty="0" smtClean="0"/>
              <a:t>puede expresarse a través</a:t>
            </a:r>
          </a:p>
          <a:p>
            <a:pPr>
              <a:buNone/>
            </a:pPr>
            <a:r>
              <a:rPr lang="es-SV" sz="2400" dirty="0" smtClean="0"/>
              <a:t>de tres preguntas básicas,</a:t>
            </a:r>
          </a:p>
          <a:p>
            <a:pPr>
              <a:buNone/>
            </a:pPr>
            <a:r>
              <a:rPr lang="es-SV" sz="2400" dirty="0" smtClean="0"/>
              <a:t>las cuales deben ser</a:t>
            </a:r>
          </a:p>
          <a:p>
            <a:pPr>
              <a:buNone/>
            </a:pPr>
            <a:r>
              <a:rPr lang="es-SV" sz="2400" dirty="0" smtClean="0"/>
              <a:t>contestadas por cualquier</a:t>
            </a:r>
          </a:p>
          <a:p>
            <a:pPr>
              <a:buNone/>
            </a:pPr>
            <a:r>
              <a:rPr lang="es-SV" sz="2400" dirty="0" smtClean="0"/>
              <a:t>sistema de organización</a:t>
            </a:r>
          </a:p>
          <a:p>
            <a:pPr>
              <a:buNone/>
            </a:pPr>
            <a:r>
              <a:rPr lang="es-SV" sz="2400" dirty="0" smtClean="0"/>
              <a:t>económica:</a:t>
            </a:r>
          </a:p>
          <a:p>
            <a:pPr>
              <a:buNone/>
            </a:pPr>
            <a:r>
              <a:rPr lang="es-SV" sz="2400" dirty="0" smtClean="0"/>
              <a:t>¿QUÉ Y CUÁNTO PRODUCIR?</a:t>
            </a:r>
          </a:p>
          <a:p>
            <a:pPr>
              <a:buNone/>
            </a:pPr>
            <a:r>
              <a:rPr lang="es-SV" sz="2400" dirty="0" smtClean="0"/>
              <a:t>¿CÓMO PRODUCIR? </a:t>
            </a:r>
          </a:p>
          <a:p>
            <a:pPr>
              <a:buNone/>
            </a:pPr>
            <a:r>
              <a:rPr lang="es-SV" sz="2400" dirty="0" smtClean="0"/>
              <a:t>¿PARA QUIÉN PRODUCIR?</a:t>
            </a:r>
            <a:r>
              <a:rPr lang="es-SV" sz="1400" dirty="0" smtClean="0"/>
              <a:t> </a:t>
            </a:r>
            <a:endParaRPr lang="es-SV" sz="1400" dirty="0">
              <a:latin typeface="Times New Roman" pitchFamily="18" charset="0"/>
              <a:cs typeface="Times New Roman" pitchFamily="18" charset="0"/>
            </a:endParaRPr>
          </a:p>
        </p:txBody>
      </p:sp>
      <p:pic>
        <p:nvPicPr>
          <p:cNvPr id="35842" name="Picture 2" descr="https://encrypted-tbn3.gstatic.com/images?q=tbn:ANd9GcR7mmWTJl9D6tDwRMgpWH5sj4-rRmC5iVzdyU6B0DMZJJNQF7KeKQ"/>
          <p:cNvPicPr>
            <a:picLocks noChangeAspect="1" noChangeArrowheads="1"/>
          </p:cNvPicPr>
          <p:nvPr/>
        </p:nvPicPr>
        <p:blipFill>
          <a:blip r:embed="rId2" cstate="print"/>
          <a:srcRect/>
          <a:stretch>
            <a:fillRect/>
          </a:stretch>
        </p:blipFill>
        <p:spPr bwMode="auto">
          <a:xfrm>
            <a:off x="6084168" y="2708920"/>
            <a:ext cx="2362200" cy="1933576"/>
          </a:xfrm>
          <a:prstGeom prst="rect">
            <a:avLst/>
          </a:prstGeom>
          <a:noFill/>
        </p:spPr>
      </p:pic>
    </p:spTree>
    <p:extLst>
      <p:ext uri="{BB962C8B-B14F-4D97-AF65-F5344CB8AC3E}">
        <p14:creationId xmlns:p14="http://schemas.microsoft.com/office/powerpoint/2010/main" xmlns="" val="206410517"/>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23440" y="987179"/>
            <a:ext cx="4247257" cy="5852404"/>
          </a:xfrm>
        </p:spPr>
        <p:txBody>
          <a:bodyPr>
            <a:noAutofit/>
          </a:bodyPr>
          <a:lstStyle/>
          <a:p>
            <a:pPr marL="82296" indent="0">
              <a:buNone/>
            </a:pPr>
            <a:r>
              <a:rPr lang="es-SV" dirty="0"/>
              <a:t/>
            </a:r>
            <a:br>
              <a:rPr lang="es-SV" dirty="0"/>
            </a:br>
            <a:endParaRPr lang="es-SV" dirty="0"/>
          </a:p>
        </p:txBody>
      </p:sp>
      <p:sp>
        <p:nvSpPr>
          <p:cNvPr id="4" name="AutoShape 4" descr="data:image/jpeg;base64,/9j/4AAQSkZJRgABAQAAAQABAAD/2wBDAAkGBwgHBgkIBwgKCgkLDRYPDQwMDRsUFRAWIB0iIiAdHx8kKDQsJCYxJx8fLT0tMTU3Ojo6Iys/RD84QzQ5Ojf/2wBDAQoKCg0MDRoPDxo3JR8lNzc3Nzc3Nzc3Nzc3Nzc3Nzc3Nzc3Nzc3Nzc3Nzc3Nzc3Nzc3Nzc3Nzc3Nzc3Nzc3Nzf/wAARCADmANwDASIAAhEBAxEB/8QAHAAAAQUBAQEAAAAAAAAAAAAAAAEEBQYHAwII/8QAPRAAAQQBAwIFAgUCBAQGAwAAAQACAwQRBRIhBjETIkFRYQdxFDKBkaEjQhVSscEzQ2NyCBYkJWKCktHh/8QAGQEBAAMBAQAAAAAAAAAAAAAAAAECAwQF/8QAIREBAQACAgIDAQEBAAAAAAAAAAECEQMhEjEEIkFREyP/2gAMAwEAAhEDEQA/ANxQhCAQhCAQhCAQhCAQhCAQmt+/W0+u6xcmZDE3u5xVcq/UDQbVxteOw7aTgTFuGoLahcK9mGwzfBKyRvuxwK7oBCEIBCEIBCEIBCEIBCEIBCEIBIUqQoFQhCAQhCASZXiaVkUbpJHBrAMklQjOrNLfZMEb5HOacEhhwouUiZjb6T6Fxr2I7MYkiduaV2Uy7QEhQU0valUoNDrlhkQPbce6CN6i0GLW3Ri04muxp/pg8E+6ok/00gdYJhtOYN2Q0dgtDn1I2KzJ9OaJ4y7aSFD2dRtx6k2IQDZkc+qw5L3034sJVMnq6p0RqdSzFMZoJDhzecOHsVqulXW6hQhtMaWiRucH0UB1joz9YpVmxnBZICfTj1VjpQMrVYoYwA1jAAP0WmN6ZZQ4QvJIAyTgJGuBGQVdV7QuT54mODXyMa49mlwBK6BwzhAqEIQCEIQCEIQCEIQCQpUhQKhCEAkJSpD3QVLrHVGRkUQcudjIHquegaNUrxG3IMPHJ47Ltb01s/WEViSMujEXBI4DlO2wyOMNDRg9+Fh4by3XTjnJJjDPTbEbdQdFCf6cjNw+6mgeFEVaTjeZYGBGxpAHupcLXH0x5deXQKirej07b3SXIxK49t3oPhSqj71RssrJDK9uw5wDgFMvSuPssMMFCmY4GgNbk7QoqpYZcmLicPb7hOI4Wm2+dkj/ADDBbnIQNMmDswyBrTySRyscpa6MdYe0oweJGGuwV3AwAB6Kg9UfUKjoDhQ0+MXLgOHebys+6svS+vRa7pjLDQ1k3aSMOyQf/wBLeY2TtzXOWnt2J8p8r8AeizX6k9Q3dFlr1KM74pHjc4sd8rR7UAdN4hc4Y5GDwsv+p+lmW9HegiMjngNx7LO+9tscdxTZJtV1Gw2wJpnFnJkc8nKs/SPXN6jq8VbUZpJ6zjsIc4nb8hM+nIrdPUfw1mMeFIOBhOdV6afBqUbq7hsfICAG8gkqZkjLism22RPbIxr2ODmkZBC9pvRiMFSGI92MDT+gThaMghCEAhCEAhCEAkKVIUFc0jrfQdWaBBejjkJA8Oc7D/PdWBkjXgOaQQexByvjxlpzcbXH4GVYNF6z1jSHt/C3pY2g+ZmSWn9DwikyfU2VB6/1Ppmis/8AVzt3/wCRvJVC0L6xVZYRHq1fbIG8yRnjPyFSNdtx37k1hl6KXeS783bJVpr9Mr/G/aRq1LVqDLtGZr4Xdz/lPsfZc7dlk5BrWI3xtd5ywhy+aJGX2NdDVsuMTvM5sUxAP8hXb6R67+AuSaVqQfGywf6e4YyVGl8M+25wFro2lhBbjjC6BQMmsVdImp07WWCxJ4cbz2Dj2BUxNYjrQulsSNjY3u5x7KNFvZLM/hjjuo9k4tmaOJ4c9g8zc8qodU9ZxbXx6YS92Pz44VM0TqK7Q1cXw953OxK3nzNV/wDPcU87Lto2oaoNJikleyQOb/a4dznjHumPWXV8+k6C2vlseqzR+YNOfCafX7p/1XqFCxokV4TR4xvi7El3oFietX59Rtvkkkc9z3eZx9VbHjkxM+W5U3afGL5pCc8kknuflPdC6jvaRcZNWlLNp554I+Uzmb4dUtA5PdcaFSezPshgkkzwSxhOFNUnp9G9M6zH1FojLTNvi4w9vs5RHWlO1Z0eUV4CJYvO3b64VL6A18dLMuR6jFOWPA2ta3nI+CtR6e1iPXqH4xlWaBhcQGzAZcsc8P434+TXTKOnLLrIZLYcS9nBLu4K0bp+vUvzeO7zvgI288KgdfaTf07qCSzXgLacpD2mMYb8g+yuH0+ZPLutOY9kHh7Wk8bnLLHHWTfLPywXgJV5zwkjkZI3LHBw7ZBWrne0JMoBQKhJlBOECpMpnNqMEfAdvd7NCbv1OQtyyMD4PKjYlCcLw6aMHBe0H2Lgq5d1WyYiAAfcBQjrTHEmSElx7ncU2PmzeB3OEviEe/7rjn9kDARTTuJT2Dufj1XoS47rhnPdAOOyk0eNsObzvd8DOV3i1CzGdzJXgjsQ7kKOBx//ABdIAXzMbweR2UXrsku2t9NarMNCqwahi1td4rfGJcWk9sEqx3OpZdQgENxrJIwc7SFnNbUgyJjAOwwnseobiOVw5Z576r1cOPDxnS0sfp7wWmpFg/C9CjpsxDRX2c/2PxlV+O3kZBTmK7I3t7qs5eSfq94OO/ixWtHrXaTKzJ5oAwbW4weEyq9FaRAf6008wxwCQzn7gZXCvqUodgyceylIbzn4HCtfkcn9UnxeOfiTrVNDgaxo0+lhnYubuP8AKnGmq6DNVkTGdy2NoaP2VWE0YBc8gY9VIaRd0wSEySPcTxjOG/sonJbe6XhxneMLqdCnqIENhh4cNrmDBH6+yskVtkdRkddgjja0ABpxhRFieg0l8Mh2+oJ7/ZRtzXYYGODSMHjutJnlJpF4cb3pYJ7rJmmOy1ksbuCxw4XR1oWaZrVZBVIG3LWgjHws9n17zABxOT6KX0q8ZG7wcjtn3KTkylMuHGx0taXrOmzNsVLl23CP+TBKMn77jwFGjW45NtLU7GraDM8kB7tu2Vx9S4dlZW3Msx7fKrHWEEGq6fMXN3FgJyVvOe77jly+PNXt1p1OoumbTrEOqy6tp7jmSOV3naP8zSrCNakkAkjlJDhkY9lV+jtVsXOnod53vhJhe4nkgdv4wuFK5h01eQ8xSEY+M5XTyY/WZRx4ZXyuNW5+uzg48Rx/2SnqKTGN5P6qsFxcMdj7Erm8+7v2WLRbo+ovLtfHG8D2wCuGo9QQmMiNuzj15VUkeGjLXDj3TOe21xAiDnO9g0lQbTJ1FxJduXWO20sHmP7KtyTzkHyFmR/ee6GvmI5nj/8AxJTSdsbHt2S9uEgx6dkox6KypUvft/C8Z+F6z+qlBe/OE805oMu7/L6lMu6kqLS1ufdZ8l1i04pvKJNj8EFOGTEdk0aF6yQcYXHp6Eth/DefGcg5T+HUy4YdwFBtK6syFGlvOrFFbGBtOD8p2zUpGD8/ZVlkrs8rq6Y4HKhby1+pDVtTszRlrJC0KPrdQy13YsB+R/cF4c8kcklcvw5lPDThJjP1HnlPSX/82uwGxtlkcOwwvEj9evnxGxxsZjhjnYXKlDHC4Et5+VP177WsAdg+3wrSxH2yQlWd8cmy0HeMD+UjGfsrJQ1BzWjzYwOw7ALjcr1dRiAkAD/7XDuoC021prg2U74j2k7fuplhZYujdWcOd38rlcvD8M9o53MIPPuqnWtyzODY2Of8D/dWzS9LL4t90ncew9GhWV1NIr6fW3QX7tKQYY9olGffspi/WZHq0j2uIEjQ84Ch6dX8D1RKDkNdEcfupDULGNQhbuJHhO/1Xo4Xy4I8rknjynDsjjxXkD0cByvBLHOBBecem7hNnS5PGcfdJ4zexPKxXdXua0kuYw+/qub7O0eUD9uy4SzADkeuOE1mmHo7hQCecvcSXcLgHPcMjK8uPPfIXZn5Rjn9EQyruef4S8eiRKOVYJj5QlSHtzwEHaBgkla0uDRnuVLMrujGGlrv+1wKNO0OefQLmq+HIWRObHEQOCc+Yn4A/lR7X7zvceR2HsqZYzJfHK4d6S4ZI04c0jHuOyMPByRn7KGZcsxk+HM8DvjdlbA7o+nY6ar6kfEhsOga9wb+V5x7eiyvBl+N8fkY/rPWgkZXoOA7lST9NbiXw5TmKMyOBHcfGFFPYcnAccd8A4WOWFx9t8c8cvRzHICuhwecpk14P5SvfiOacu5VNL7OcnPbIXSKyYuQP0TZjxKcA4K6b3Mdh7ePsiUky5DIMuAB+y7snrkYIIPwo1hhf3w0+i9OEkTcgBw9x6IndTbnwNia/DnevlK5QWY7DyyTzsPdsg9FEsmdyORleTM5jm885SJuX9W/T68TMeAGtb6HCmWyBo2hxPHKq2mXcN2udkFd7+qx0qzpJCQz/Mry7ui6kdrsrP8AGmyA5cITn91HzWHP1RgOeGHso/TtQdbE15zSGv8AKzd32hc6UxsX5pO4Z5QV6OP14tV5HJZlyWxMul7gj9V4dJnuSuG7zEeqTOT7LFJZHOI7j9Sue4AgOP34SPOSeF4cT6Il1c8cbV6EoAA/0XFrTnuugHHdTtGmaYIRg5X0jqv0a6VubnVWWqLyOPBly0H3w4H/AFVJ1n6HapBIXaRqMFqPuGzDw3/7hWRpkeP1XuGMyTMiZy57g0fcnAVg1vojqLQ3EX9LnDAP+JGN7f3CidMLoNQjn2+aBwkwfcdkJ1e2zaxUr9PdEQaYS0iGHzvH9zzkk/uVhz3Ze4tPcq3dV9W29erNgcwRsxl/PcqoYwcKsl/W3NyY5amJGgl4BPdfSGk261zpOpA+cBwrhpGPhfO1NgfahaRwXgLd9LrNjqxsaBt2AYP2VvLTGSWKvR0+9YvSGhVksBpLXgDgj1Cfy9J26tBk0VRzREwiZshAPBzn9uCr5oMlbTKT4WbY9z8k+6a9ZaiYdNhjB3R2WPY4j5HBWed866uHHwm4xGeF0uoONTaWHuSeMqQ/wO+YPGa1krQMkMPK5VmGGbw5mkbSQQPdWWC46jAHPkY1hHbcOVzX+OrGS91TsAH5C7xzs5bMSW+mAnw0e3ddPbqtY6IuLgwHzYUYACdrgQRwq2I1Y6F7c5jyAfdemSSMcNrsA+i4FpacA7s9l1awtblyjSZdHcUZcSc4+PZNpnSCxGGjIAOR7rpBI7Ae05bhP9O8MXYpZGBzQeWuHopnd0jK9bJXcWgHBb64XeYxXK8laTDWSNILs8D5U5qWo6fSrW7N+i23W8bbWEDtkrGnPckYI+6oerdQtle5ulVzWhPB8Vwe9w9u2B+i0x4spl2plz4XF0tanDHEKmnNfK2Nu0ED2+U/0CFzapfKMSPduI9lV457l6xHWjdtD3BuI2ho/haDWomCuxjB5WtAXVnlNaefJvtxwTnC8nhPRUlcQGtOCnFfQ7Vg+WN36BZ7XQ2ST68rpHAXdu/yrnp/Ql2Zoc8BufdWSh0DWiINmUnHo1O6MwFGV2SF7bp0+OInH9FtNbprS4GgNrBx93cp83TqbRgVYcf9gU+NDpGEqFqh4e0FpaRkEdisC+q8UTLMfhsa15Lt2GgZ5W/lYR9XIy2Rshxy8j+VMVyZXL64TM/mKdypqe6VWHekMEmqVWE4DpWj+V9IVNOY2Jg3/wBoXzloQ/8AeaQ/6zf9V9OwNPht7flCpktEbqumwy0JWuceGkghUWHVIHaE+jfldJLDP/S3HJDVpN1hdWkHH5SsW1JhZfnbjs8j+VOGMq85LgvfTsWk2qEjr1WGV0MgAleMFzfTKo3UNKOPX7MjGD8MZSY9nLQPhdLlh0VIsa8tDhzgqDh1C1C4iCZ2PnBH8qmfx/2NMflfli26fYdUjGyRgB4xuVX1aavPq1h8EjTHuHLexPqVaXf4dqnT1WbANmGQCy1vBIPqR6j7LlN04NRgdPpdfBiHOP7h7fdc1xsdkz8sNqn4kbCPNwfUBOANpBPZdnVPCkMUzMO7FpGMKTrx1KdZzWW65sROLZA9v9RuewBPHb2Uat9KW6RsNdsE4gblzXxh7eOzvULrXl8Oy0A+uXfATbUdUNao5kEzRK57XMMZyWgdyT89lDy6lctvDZ5twJ5AaBn9gtMOLd2yz5pJpcNPdHq8NmvP5YpWkA+rT6H91Bt6S1R9gxR0pn+bG8NJb98qT6XPOP2W6dKU2v6frtlcXxuydmcDuu3PGalccu6z3oz6WzVyLlwhkzh5d3p+ivVXomlEd08skrvgABWlo4x6L0svGVdF1tC02uB4dSP/AOwyn8cEUf8Aw42N+zQF1Qp0EwlQhNASFKkKkKhCQoA9liH1bqWJY/FY0GNkpBW3lZx1VC2eSSOTzM3HhN6JN189yRP7kL1penyalqVanD+eeRsY+MnCm+qKLK1g+B2PounQEBf1fpDQMn8S0lV8k5Y6rWNN+jWiUBFPLYsTWIsOyTgZHwFbmt2t2g8AYCnrR2wvx3woPGfVTVHiduY3LHNciLdasN/6i2R7AWlZL1QzwtenJ9XK+HtGSA1YnAbnAxyoccu8g4T7WZg+fbnAHH3TOEZIxwFfL2zhzXc6N4ewlrh2IWs/T6OabRxPYkdI57jt3H0WTNIyACt76KoRt0is2P8AKGgrPLFpjb62iOq6dGtV/E/hIBZfwJdo3D5ysMu83rAPPnP+q3L6mkRyVYW8DYXYWI6lXljuSv8ADPhl35lSajXLfjtGyD0RFy4fde5W85C8s4eFeMlx6aGHtwt/6Wbt0GmP/h/usC6aGXscMnnsvoTQYzFo9Rju4jGVfO/VGPtIIQhZtAhCEAhCEAkKVIUCoQhAhWedTjZM857uK0MqgdVM3RzuHdriQovol1WP9WR4lJ9Sn/0mqGz1tQIHEOZD+yY9WPD8OVn+gsPi9RXZiP8AhV+D9yqxpye22X37Yse6ichSmpD+llRBdyrMf17JyOFk/wBQWmtrTn9mvGQVqu/hZH9SLLretuiBAbA3B+6nH2rkpFiQvncXHOSu0DuccZTKU+b5Xau/kDPK0VOrIMcBe04K3/6az/iunKkp77OSvnuxKXERuaSO63/6WsDemK2BgbVFTET9WGOjlpzf2uYWrOYXQ2IjHMwHJ7Far9XYC/p6Kw0cwy5P2KxmrLh4wfVZV04ZdappqFBoslrW7W5UkNFgbTilEYJd7p5erEuY4tI3AHspaWLbplfjsVy5clldePFjZvR79PqFZ2oxOkj/ACu/Key2poAAAGAsh6MGL7MDkuC15vYfZa8OdynbD5GExs09IQhbucIQhAIQhAJClSFAqEIQIVU5dNs6hYsNa0CMuIy5WwqJ1SY6XpF605wBYxzwkRXz51xUfQvWKcuMxu4Ksn/h+uQR6vqcEjw2SWJhYD64JzhQuuUv8Xb+NZZ8Z0hJeM8gqpRy2tB1WOzVkdHNG4EEHGU1qpt3NvrK6RJA5ocMquvc4PwDnCiek+t9P13S4i+w2K1jD4nHnKfxtfNYxFIx2fYqbGe9nkUM0n5VkHX+lTUtcsOnDm+J5mn0K3ijVfEweIQT8LJfrW2SbV68UbhhkO4j17qcUWVlBGT7r1EcPC84wlZ+YKdoPLbsQtA7rffphcjk6WqYHONvCwNzWuaN5+y3D6U1nw9LxTk+QvJAH3S+kxYOvI4pektSbL2EJLc+6+c6kmxxDs5HK2z6lao40oqsdaxJXfnxtrTj4WP1abHTncSDn8ruCFTppNrzrBq3enNKvVi3xGt2Sgen3XapUFnpyzIRl0JBCpsBs1Hujla8wP5YfTK0TpKWCXp/UGyPa3fHgBx7rm5Mfvt3cWf/ADcOhIzJqjG/5Tlas3ss6+m8LTdnd6sHC0YKfjzWLL5OW8ioQhdDnCEIQCEIQCQpUhQKEIQgFDdW6ZPq+gW6FVzWzTMw0uPCmUYUDDaX0s6kqse91quXHkMaSofVPp7r9mUGWjKJBwXN5GF9FYSYU7RY+f8Ap/oDV4tYihfTsMgdxJPjG1bB0z0zDoMJY2aScu9ZOSFYEqj2SaecKhfVLSakunm4WEWcbQ8ewV/TS/TgvV3wWY2vY4EYKFfJbgGuIPujI3A+ie6tXjralbhYCGMmc1o+ASmjWktIV97jPXZxIfyD4X0D9JmY6Nqu3E7nO49uV89F/DM9wvoH6QPL+jYQf7ZXj+VFWxXR8TJG7Xsa4exGVTOsuhItdkFqk6Ovaa3GQ3Ad98K7heXdlVdj7+ieo6lSY2JKb4WMJPmJwMfZRmitI0eXeB5XHbkq2/Vjq2LT9PfpNSQm3PxKW/8ALZ8/JWb9PN1axpYnbH4lKOTa9wIG35Wec204+SY3Vad9L3Z/GbvzOIK0ELN+gpxWvzxtAfHwHPB7ZWjtxhWxxuM0jkymWXT0hCFdQIQhAIQhAJClSFAqEIQCEIQCEIQCEIQBVV1/rnR9FmfBM98lhv8Ay2D1Voccd+yzzryx0lWdI63Vr2dRkHZh8w+ThEWsT1ex+M1GzYaNjZJXP2n0ycptBjJHdWGlokOo6u18FZ7qgcHPB4ACm9fOkmw2LSKDMgYGxuVfrTL3VPrB8EjHth389i1bz9K5nSdNkPj2ESk4AwOVH/TLS7DYLLtU09gY7aY3SRjP8rQY4o4m7Y2NY32aMKjTGadAvMg3NLckZ9R6L0hQsoVn6Y6fbtWLFu/clM7i5wcR/qn9boPS6OlyUKviiF+S4bu5VuSYUeIxfS6tvpvXrNaetadXefKWNJ7dlsNKTxqkMmCNzQcOHK7FuUoCtu6RrvZUIQiQhCEAhCEAkKVIUCoQhAIQhAIQhAIQhAz1StJcpSQQzGKRw8r/AGWay/Sq7NdfPJqdbL3ZLvCJKEIixMUPpnTgbi1qFmQH8zYzsaVatL0DTNLibHUqsbj+4jJ/dCFHs0kgABwEo7IQpSVCEIBCEIBCEIBCEIBCEIBCEIBIUIQf/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sp>
        <p:nvSpPr>
          <p:cNvPr id="5" name="AutoShape 7" descr="data:image/jpeg;base64,/9j/4AAQSkZJRgABAQAAAQABAAD/2wCEAAkGBhMSEBUSEhQVFRQSFRoYGBYYFhQWGhgYFxgYGBUYGBgdHiYeFxolGRcVHy8gIycpLCwsFh4xNTAqNSYrLSkBCQoKDgwOGg8PGi4kHyQ0LywsLCktLCwqLCwwLCwsKjAvLSo1KioqLCksLCwtLC8tLCwsLCwsLCwsLCwsLCwtLP/AABEIAMQBAgMBIgACEQEDEQH/xAAcAAACAgMBAQAAAAAAAAAAAAAABgUHAgMECAH/xABLEAABAwEFBAcDCAcFBwUAAAABAAIDEQQFEiExBkFRYQcTIjJxgZEUQqEjUmKCkrHB0QgWM0NyouEVF1OT8DRzg6OywtIkJURUY//EABsBAAIDAQEBAAAAAAAAAAAAAAADAgQFBgEH/8QAMhEAAQMCBAIIBwADAQAAAAAAAQACAwQRBRIhMUFRExQiMmFxofAGgZGxwdHhUmLxFf/aAAwDAQACEQMRAD8AvFCEIQhCEIQhCEIQhC4bZe7IzTV3AfiVEWm+5HadkctfVPZTvekvnY1Mb5Q3UgeJouV97RD3wfCpSxJIXGpJJ5rFWm0Y4lVjVHgEwP2hZua4+gWp20Y3M9Xf0UIhNFNHySzUSc1NfrJ9D+b+iP1k+h/N/RQqF71aPkvOsSc1ON2jG9h9Vm3aJm9p+CgELzq0fJe9Yk5pi/WCPg70H5rNl+xHeR4j8ktIUeqxr3rL00i9ovnj4rYy3xnR7fVKSFE0beakKp3JOjXg6Gq+pLa8jQkLojvKRujz55pZozwKYKocQmxCWmX7KN4PiF0M2jPvMHkaJRpZAmCpYVOoUbFf8Z1qPKq64rax3dcD5pLo3t3CaJGu2K3oQhQU0IQhCEIQhCEIQhCEIQhCEIQhCEKHvq8i3sMNDvP4KYS5f0FJMXzh9ysUzQ5+qRUEhmijUIQtZZaEIQhCEIWyGzueaNBPggm269AutaF0SXfI2lWHPz+5DbukPuO9Co52817ldyXOhdbbolPuEeY/NbBccvAeoUTKwcQpdG/kVwIUo3Z6TeW+p/JZ/q675w9Co9PHzUuhfyUQhTX6ufT+CP1c+n8F51iPmvegk5KFQpr9XPp/BYnZw/PHoUdYj5o6CTkodClH7PSbi0+ZH4LjtN3vZm5uXHUKbZWO2Kg6NzdwudCEJiWt8Nukb3XEcq5ei74NoXDvtB5jJRKEt0THbhMbI5uxTTZb0jfkDQ8DkuxJS77FfD2UB7TeB18iqclJxYrTKrg5MyFps1qbI2rT+Y8VuVIgg2KuAg6hCEIXi9QhCjrxvcR9lubvgPH8lJjC82Ci5waLld8kgaKkgDmo20X+xuTQXfAKCtFpc81cSf8AW5b7sjjL/lDQbhuJ5lXhTNaMz9fJUzUOcbN0W998TPNGin8IqtP9mTOzLTXmc/imWFrQKNpTlRbErrGXuNsmdXzd510us2fkOpaPMra3Zw73j0qp1CiaqQqQpmKF/Vz6f8v9V8Ozn0/5f6qbQo9Yk5r3q8fJQLdnnYhVww76aqags7WNwtFAtiFF8rn7qbIms2Qha2ztJIDgSNQCKjxG5bEpMQhCEIQhCEIQhR20N+xWKzSWmYkMibU01J0a1vMkgDxXnraPbG+bcPaGPkgglLuqhjeWExt7zqto5zRvkcQ2ulNF4SBuvQCdl6WQvLGz/Sred3yNa+V8sYPaimJdUV7QDzV7DrocjqNy9I7LbSRW+yR2mE9mRubagljveY7mDl8d69Xillrn7pyrlpxWxCAgpdj2fkOpA86rpj2cG958hRTKxfIBqQPE0Vg1Mh4quKeMKJl2db7riDzUSLBIdGOPkU2tcDovqk2pe3fVeOp2O20Skbuk+Y70XO5pGRyTql2/bQxzgG5kan8Oasw1DpHWISJYAxtwVz3Xa+rkHA5FNSUrBZy+QAcankAm1Iq7ZhzTaW+UoQhCpq2uC9bw6ttB3nacuaWXOqanUrqvSfFK48DQeAXKteCMMb4rLmkL3eCEIQnpC+tcRpks45HEgAmpy1WtANMwvCF6nGCLC0N4LYlyO/5AM6HnRZfrC/g34rMNNJdaIqI7JhQlm0bSvaC5xY1rRUl2QA4kk0ASXfHTvZojhjc6Zw/wmDD9t2R8qqDoHN7xAUmzh2wKtpUntLtLab5tktkssj4LBASyaRtKyuDswDrQkZCugJOoC55ul+8LSx4gsM1HMcA/ERhq0jF+zDcjU67l09GFma27Ii0ZyF7nc3Yy3/pa0eSqyuDR2TdaNHCZX2eLDfzXBJ0XRxDrLJaLRBO0GkmPMnmQGkV5HfvTh0VdJD7UJLHbSBarLkXada0HCXEUFHA0B44gaarXe1vEcZJPIaGpOTWgHUk5Ab9NaKqujq0mS+8bO6WyVFcVG4DkCaGgdhA30pzUKdxfJlOyfiMccTA5gsV6UkvuIbyfALQ/aJm5rj40H5pfX1bQpYwucNS8qbi2jz7TKDkaldoviL53wP5JXQvXUsZ20Q2peEudPd6Mfd8MbXkNktbA8ioGEMkParzo76qcrPYo2xtYxrcDWhrQNMLRRtKbsNEo7cbO+22KSFtOsyfHXLtt0Fd1QXN+sofYnpRjij9jvJxgtFn7GJzThc1oAbiIrR1BrociDmsbEKZzbZdQtOinDr5t1FdMV0QgYmtAeBUkNq7g2pGUbdQAXCudGE5rt6CbxmZY5mgkME9W5ZElgD/GlGeqhulXa6C1lkNkf17j81heM9za0DHa91pccquAyW3oq2xijaLvmaIpA92FxOT3udm13zX6AcaU1pWeHgCwf6rytJPd9Fdce0Z95gPgaL6/aPgz1P8ARQq+rY6vHyWX08nNSM9+yO0o3w/NcMsznGriSeZqsEJjY2t2CW57nblfWyEaEhZ+0u+cfVa0KVgo3WZncdXH1WLGEkACpK+JhuW7sLcZ7zhlyCXLII23TI2GR1lvuy7xE3PvHX8l2oQshzi43K1GtDRYIQhCipJKJQs52YXEcCVgt4LFQhCELxCEIQhCX9rds4LBHikOKRw7EQPadurX3W8zwyqV92x2rZYbP1hGKR5wxR59t3lnhFanyGpCWtltkHvkNuvD5S0yEOax2kXzctA4ZUGjfHTPra1tO3xWhRUTql3goqPZ+23sevt0hggObIW5ZbiGnIfxOqT4LVdjgZvZ7os8dIz8pbJm48xvaT4VFBnwAzU90n38bPY8Dcn2glleDaVkPoQ36y+9HkoZZRHTDQt7PB0naawn3n4aPcd2MD3Vzj55HtMj9b7Dh/V0sdPHG8RM0tuePl4LZLd96RR42WmO0yDMxPiYxpHBjwQQfH4Kv7DttLZZJIoo3RsxvcYz2nRuLaPbnqGvHLIEHWoutKu2OxLbSOvh+TtUYq1woMZbmGu57g7dvqEqGZt7PG/yVieB4GaIm4+f3VYX7txPaCRWjTXLL3hmOepB44WmgIqubZfaySwyPliYx0kjcOJ4ccIxBxoARUkga8F37Z3+60NhhfEIpoMYmAa1tX5AEU3UbWnEnklUt+K2IGuDc7W298/mPqsKoOdxDjdPn99Fu+bB/lu/80f30W75sH+W7/zSMITUjgKr6LOagcRVaLYap2gB3t872++iqdHHyTx/fRbvmwf5bv8AzW+DpttY78UDs+EjcuGT6ear8QmledFKXBstPbJuqhGneeahjBxcfw1KW/p4253XA09b2+xXhjj5Kxrt6ZnzOEbbEXyuqGNZITU0yqC2tNamui0y2Wa8L1bDauqcyzMbJM2ONoa11MojIavfmWg5071BkmO5Nm4Lqssknfe1hfJIQAXYRXC35rd1Oedd2ro1sh9kNpecUtskdK931i1o8qOP1lSkqXvFr6JPZFy0KcF2WaCNxbHDC2hxOa1kYAOtXClB5qlNrYYHvMlle1zW0rhqKA5N1DQNKBjGmgFSaqy9tZ/aLRZrtbWkzutm3fJRknDXdUtPDut4qvNubn9nmxRxGJvdyMYBacvde45g0JOtSkx7qUWh1Vo9Ge0ptliHWGssJ6t53kUqxx5luVd5aSm5UD0c7Xsu+0PM2IxSsAOCjiHAgtdSu4FwO/NXZc20NntbcVnlbJlUgHtN/iYe03zC3YJQ5oBOqrzRlriQNFJIXxfVZVdCEIQhbrFGHSNB0JCbwkprqGo3Jjuu9hIMLsn/AH/1VKrY42cFcpngXBUkhCFnK+hCEIQli+oMMp4Oz/P4rhTJfdjxsqNW5+W9La16d+Zg8FlzsyvKEIQnpCFzXjeDIInzSnCyNpc48hw4k6AcSF0qvdtZjbrdFdjCeqjpLaSOAza2vgR5yDgkzyiFheU6CIzPDBxWrZq732+0G87U2g0s0RzDGA5P5mtaV1NXcE7rGOMNAaBQAAADQAZADlRZLh5pnTPLnLvqeBsDAxqrfpmBwWZ1Mg9/hWjKA+h9FEbO7QdU0uHaFlYSKkfK2y0nCCeTW4h4Mcd6ftu9nDbLG6NgrIw449BVwqC2p0q0keNOCpCslnlDJGFpieHFjhTtDSoPh6E8VepwJIsvELNqi6KbPwPv+q/bBerDSPFVwd1e6rnta10poNKF4B5qQina4AgggioPEcfBURYtrXMFanE2zyMaa1JknfikfyOZ+wFLXX0hFhaD3Q2BmVR2I2udJ6vIFOCQ+jeNlZZXsNrqw9p9iLPbaOfVkjchIylacHA5OHx4EKur36MbXD3ALQwHLBk+lRqw6k13E6Lti6V3hpJFXFoplkDgLiedZTSnzarGPpStT6NjiLnVqQKndkKDnQ+qt0r6yA2j46W4FV5zSS6uNjzCjbv2KntMMs8LXdmQMYxwAdJR1H1JIADQaHXOvBfP7F6mQttTDEI2ljnZvZ1row9rQ5tRiwua7D9HenDZbaeSzWYRy2ScnG9wLDGah7y7MEgtOdFgLxdJDbxJA/rLwEYawBwbCYmlrXSSPDQTXCexXeukjxDEWSF2Um/DLp/OazpIqfoxldqonZ7oymnAdaB1Eda0/euHDDpGK7yK8lYsLrLYYRG3DHGwEgak0aXOJ3uNASTmkC8LRe0tR1sbG7g00Io4OHaw13Dx81DybOW91A6VmRBriNSQ0sqThqThOHmABuVapp66qfnlafwPJZuQncpr202zBZJCwij2SMr9JoY4sI0Icxxo4cR5TfRramvuyDD7mJh8Q9x+5wPmq9i6PiaGWcmlBRrdwAAAJO4CmmgCc+jCARNtVmBqIpwRXXDIwUJ3e796q1NBLTxBzxbVDmgMsFquRhmv22SmhbZ4xEKUOuFv/bJrXMpW6SLKGucQwip19lij/wCYx1Xb+81NnR44unvKQigfatcqZGWoqfEeqS+kV4daerbF2y7vdXE0uJ0AMZ7eo7wqqje+vW9+yT546BhqDVtcjWmZyPA8uYWMFocxwcxxa4aOaSCPAjMKb2qu58TmMeyVuBjW9t7HDIe6G91pIJpUrde2zYa2WZvZhY1oj1rISGjFnmBUk89yYZALX4ppkaLX4pj2V6YZYiI7YDMzTrBQSN8dBJ8DzKti6L7htUfWQSNkbvpq08HN1aeRXmSazOaGlwIxCorvFSK04ZFddx39NZJRLA8tcNd4cNcLho4cleiqS3Q6hKkp2u1avTyEpbE9IMVvbgI6u0NFXR1ycBq6M7xxGo56ptWk1wcLhUHNLTYoQChCkophui88YwO7w38R+alElxvIII1GabrJaA9gcN4+O9ZlTFkOYbFaNPLmGUrchCFUVpCWr3u/q3Yh3XfA8EyrCaEOaWuFQU6GUxuulSx9ILJNQuq33e6J30Tof9b1yLXa4OFwssgtNitdplLWOcG4i1pIbUDEQCQKnIV0zVadFl4RS9fI+QOtc8hfIDkcNajDxbVxrTTLgFz9K23vesNndymeK+cQ/wC4+XGteXNZp+1PZ3EPhoey4h9DXMDeKA1Cx8RIlbkBstWgf1Z3SuC9FFyx64Vp7wFab6KuNmukJ8zcDmtfLo6EkN60U1hJyEm8xnJ3u00Ux/bbJYy6N75I48yW19qsrqkVcw5yMGhrU0BrjGnNugc02K6ttSx4u1Mkt8xNa55d2WOwuND2HClQ8Uq3Ig1OVM9FB39HYLU4stEeKWJtcPbbJgp3mYc5Wa92vgom8Lxc7DKwsM7m5YT8jbohkWj5swqSGHtNJyqq+ve8g5oDCerGcYJ7dndXtR13s4eVKEEJ0MBJ0Nvfv/oSJ6kAWIB8/fvyN1JX/dd2x0MT5nBwJFHsO7sjNulQRiFaUoRVLt2WISzxsOIMfIG15E8dK0PxXM97nuqSS5xqScySfxVk7Q3Gyy2SyBoyhtDC85VJcO248TVoA4DLcr4mbBLHG83zG2vv5Ln6idpcABa/JZ2PY+yx/u8Z4vJd8NPgpaCBrBhY0NA3AAD0C2IX0mOGOPuNA8lVJJQhCE1eIQhCEIWnZe0mO9ZW7prM19K+9E4AeGWILcoi32r2e2We0ZUwSxGvF0bsHPvfBZOMR56U+FivbXBCkejm0Fl1ySkd6aR2/TCyujXbwdQkvZ+x+13mXgAsirIeyHg4e6MMbW4wXluQANPBdwvjqLjhY3N0zpD4dsjWh+YOHjomvYvZ82GwPkmylno5w6xsRa2nYYZHUwnNxPjxC4k6XKD2bnmkHbSwua7EY8IqNLI2ztz5hzifVPthu9s1ks4LRhcyN7q55hgI8aE1zyyCrva22MfIS3qq11bNNaH61zkd2Tru5q0NnP8AY7P/ALiP/oasjF5HRsY5vP8ACRUjsNShtBsuXmSahe59GRNPZa0aYjxoKurpnTNI943W6J7md7q6YyAcIc7dX/W/gr0liBzpUgZV4pT2g2c6xgjxYWh3WSYW1qc6eZJJJPJRoMSz9l3v36kpUNQWGztlV9mtT43h8bnMe01a5pIII3gjRXf0d9IjbY0QTkNtLRyAlA95vB9NW+YyqBTV73c6J+bMAfUtaSC4NrQF3Amn3rlstpdG9sjHFr2EOa4ZEEGoI810sMxZqNloPY2Vq9UoSl0fbbi3wkPo20RUxtGQcNz2jgdCNx8Qm1bDXBwuFmOaWmxQprZ2fvM8x+P4KFXfcj6TDmCPgT+CXO28ZU4TZ4TMhCFjrWQhCEIWEsQcKOFQVVvSztELsgwxuBmnBEQ3sGjpD4Vy4nwKsm971js0Ek8zsMcTS5x5DhxJ0A3kheRNs9qZLwtslpkqMZoxta4Ix3GDwGvEknemMkczQJb42v3UbYbI6eUMxDE8nNxOZoTmeJP3q1NmLmwtjlcxoeWYJKUzw5AmmTtAa65pL6P7CJbS9uEVYwPbWtQ5r20II01VssjA0FK6+K5rF6sxnohvx9+9QqFW8l2VVh0kXPHDPE6FmEyhxcG6FwIoQNxNdyhTeUrZPlC+K0xGnW9pr6j3Zd5072vGo0aNtG9Ze1ljpl8kMte1Kaqwdodj7NbR8qyj90jaNePOnaHI1VimnyQR9Jrcb8d1t4fTvlhu06hUw7aEuDg4NBee21oHVyEe/hH7OTTtsp4ZmsRaZy9xccyd5pU8zTU8TvTRtD0a2qzEljTPEPeYMwPpM1HlUc0uWCzVk7TSWsq540OFuZHLh5rTYWWzNRI2S+V6lLBZGtbZqirrTMCcxlGyQMDcjXN2ImoHdFN6f9vH19mi/wAS0tJFaVDdf+oJJu01lu1pzFRl42l9d3LmmS+JuvveNgzbZY6nLRxFT45uj9FSZCZ8RgbyufW36VGoF5W+Av6ftT6EIX1dKQhCEIQhCEIUZeO0EUTurzfKdI2Zuz0rub5qCvW4bRaXCZ74Wloq2EuxUpnhPuknemG4LlgntNsM0TJC18QGIVpWLOnoFOP2QsQH+zQ/ZP4LgsWxSV8rob2DTy3WrTU7S3MRe/jZJX9h2WtkbGyRjgKyyUeKPDQRixjBTGXZgHugaGqz2k2qtnswEsrGvDy1rWxtL30/eF2ItHZOrQ3Mr7tFctlbpBG3d2Rbm7q5Hqi0pauOyMc+00GTLNI5ubjhOWhIadCRpvWS0kjNcpr4mE5S0X5/Jc9ouicugdKS72gtLSS4ikhBFXUoCa1oDUV0V1QwNY0MYKNYA1o4AZAeirW8Hh4uvCHYsMLcwwDsupkaYjoTmaaZKzSsTHHElg81z1USbfNC1WiAOFDWgzoN62oXPtcWm4VJJG0VxF7HFkTRJLRoc/3WjWlakZZZDeq3tll6t7m1DsJoXCtKjUCvOo8le1ss2IGgBccqncOX+t6QdsbmGHE6UMZEKNjayoLjwzGZ00yAXW4dXCQZT7+6s00xYcp2ShcV9yWSdk8Ro5h0zo4HvNdxBC9H3HfDLVZ454+7I2tN7To5p5ggjyXmEhWB0Q7UmG0+yvd8laD2a+7L7vhiAw+OHgunppcrrHYq7UR5m5huFdq67q/bM8VxqRuKEmUHc2p9RT8VoSmzCqMYu8JlQhCxVroQhcF/Xwyy2aW0ydyFjnndWgyaOZNAOZQhU1+kRthUx3dG7u0lmod/7ph8qvI5sVKWePE4DLzNF031e0lqtEtolNXzPL3eJOg5AUA5ALouKzYpGggUJHeqGngMQzbXSvNX8Op+nna07blRebBdl221932wSPjPdNWkgFzXCmRz3ivkrF2V2uZbQ+jMDoyOzixVadHVoN+R8uK+QWdrWhoGTRQAmtOVTwSdekbrvtrLVH+ze7tAaZ/tGeBGY/okfEPw+2QPqWd77a38vBVXxiQeKmrxiEl/2Vte41hNN2HG8V8qeqtAKsrJIHbQxuaatdDUHiDASD6KzVylrRRj/ULpcHFqf3yQkvpK6uOzPeAxsr2luPsteQcyMVQXCg0zrwToq/6VOs6nLrMB1IYSzzc14p4PaRzU4NZAtCpNonFIL7OHx2DMtDsbC4ClD17jkaZkBwO/VONx3K+N8s87w+aY9ojSla5ZDMnluCS7M8mxNeP/AI1pBORNBI1tM+FYzlVWYHVzGhXdYHDG9znuHaadPmuVqNwfAL6hCF1SqoQhCEIQhCELLZKGk1sdXvSxin8MLT/3fBMUhy/rT4pSue/7PZ32oTStYTM0gGtSOpjFQACaVXbadvrEylZTmKgiOUg+rV8uxCN7qqUgHc/dbtO9rY23KWdrbWTUdaTyF4RDI1GceABQGybR/wCseSRhgcKkh2uuY1PZGaYbzvA25j3Qe0SsYe0fYbO5raCp7ZOWVDTXfokiyukD32ZmRne2M5YT3sm0GgxEacF4xhLC3ZRfIGvDt9/spPZ27XW2rJpZMFnYGsApQYi40FchnU81K2S+rTdkgjmrNZ3d01zA+iT3TxZp96z2IkiDp2sIBMnZbXMsbUB1PPPNMlvsLJo3RvFQ4eh3EcwuobhEFdRAOHaN/fgsiSxJadlO2K2MljbJG7Ex4qDy/A7qclvVe7BXg+z2l9hlOWZZ/EMzh5ObV3krCXyaupHUkxidwWZKzI6y+KNvCxmhLQ1oA9T5fdVSa1WiEOHaqQM6CqVTymN4KSRdU5tZdwikq6UySydpwLQKDdvPkOAUHFIWuDmkgtIII1BGYIVp7RXbI5h6qJgc/LG/DVo5Egkmnp6KsrfYXQvMb6YhrQh33fcu5pZhIwa/b8LVpZc7bHdej9kr8FtskU7e88UeBukGTx65jkQn+67D1bM+8cz+SoX9HnaBrLXJZH/v244+UjAcQ5VZU/UC9DrUknL2hv1U44Qxxd9EIQhVlYQqa/SL2nwQQ2FhFZj1snHAw0jHgX1P/DVyrzb04bNW43hLa3wvNnOFrJG9trWNaB2qZx9rEe0BrvQhVeAnjYexuFXseMBycw1qMqtOlP8ARSZZR2hr/r71atyw4YW1wkkd5rcJI3YhStV1GCwtEbpeJ09++STIdbLvXJet3NnhfE73hkeB90+R/FdaFtOaHNLTsUtJHR91gvaJklcUbZGUO4NjeAFdaq+74w2/YTSmOJ2fF2CRvrQAeStBfK8Vi6GoMY4fsrp8LN4T5/pfHuoK/wBFVm39vDg4hoO7EPZnjSnejeHj61fBWZb3kMOEGvJzGHyLsqqodu4pCSXttHjLBZ3acJ4tRyVWlAL06tcQywUTss1skVrgdXtQiRtK1xROypruc7du3Ju2SvPrrM2vej7DvIdk+Yp6FIuy15dRbIpDk0PDXfwu7LvgSfJMltmN3W94Lsccp7dA7I50IqTU65VrSumS6fDaoU1TZ2zlgSMzxAjhp79U4IWMcgcA5pBBFQRoQdCsl3IN1QQhCEIQhCEIXDe14Ms8bpXAcBxc73W/D4KM2e2Z60e3W6r8i9sZ0DAMQJHCmjdKUrWtFov2I2m32aynud93MZl38rCPrJt2rtfVWGdwy+TLRTi+jBT7S+b/ABTiUjp20cRtfe3jp7/qXK4izRuVn0eTtiuWScuDTNPK8Enq/mtGYeyubTo4bwFXFnn6y12i0vOJtnie4FxJ7ZBZEAXPeT23B1MR7hTvf8gsdxWWE0xOiDsg7DWSsmZEjc+3wOegSHdNrc+xSWOCJ8k9pla6RwrRscY7Ay1q5zycWWm9VWWAc7h+FsPIaADwCYNn9jWTXfHID1doq57JRr3qNDqajs+Ir5HtsN+Uk9ntLeqtA3Huv4OY7Sh4Jru+xiKGOIaRsa37IAquHaHZyK1x4ZBRza4HjVpP3jiPu1WbhnxHLRTuJ1Y47cvJYTZ+0c232SxbrJ/7rY3jVxNR/BUk+h+CfEpbK7CeyzGaSQSOAIYADQV7xNc60y8ym5UMero62qMsW1vVQneHOFkIQhYSQo69IKguLyNwAG/lz5qqNprLCyQshD3OBq95cXZ51GmZ3k/1VxTxVHda47qpP2tsbzGQ6dsMdO3RpdWujciKD6I1XSYVU27JPvyGv9TIH5HpA2evY2W1w2husMrX+Ia4EjzFR5r2dZ5g9jXtza4BwPIio+C8RyAAnCSRXIkUJ8qmnqvVHQxfftNzwVNXQVhd/wAPuf8ALLF1C2k8IQhCELF7AQQQCCKEHMEHUFZIQhVNtv0BwWhzprC4WeQ5mMj5Fx5Uzi8qjkFUlv8A7RuqTqbQxwHuh4xMcBvjeDmPA+IXrRcl6XTDaYjFPGyWN2rXAEePI8xmmRyPjOZhsV4Rdeabv2+hflKHRn7TfUZj0TDZbbHKMUb2vH0SD68Ew7U/o8WeWr7DIYHf4b6vj8j32/zeCqXaLo/vG7Tjlie1o0mjJcz7bc2/WoteHGZW6SC/oVAxjgmDaO3ezWiyWqlTFIQRxaR2gOdMVPFNl29JNhlArL1Tj7sgLaeLhVtOdVT7tpJX9V11JBFIHitATSlQTvBpvBTh+sF1WsHr4uqe7V2Eg149YwVP1gudxqZs0/StjcQeI3Hy4qxDWSUos0XCfL1vuIxVa/EwjvNgdaYyOeDKmmpCq2+Z7O55MZslc84m2qyu+yaxqasuw1me7HY7Y9pzpgc1xAO7skO9VptvRxaZD27WHgaF4kJ0pz+9Y8VVTMNi8jzBH4/KZLikcveFiq+lHaPjxr8d6aLDc9ovKJ0nXMc+ABgYRRxAaMNXAZ1AIBJOYNaLv/uol/x4vsv/ACTLsrsX7E9z+uc/EKFoaGtI3VzJqDvrvTKrE4RHeJ4zcNCs6SqAacjlF7K3pVns8jOrmhFCyhbUDfTcc8/Gu9T6hNqbMYryss47svyTvHMD1Dh9lTa+h4DXmto2yHcaKIdmAdzQhCFuIQhCEIUDdwrfRrugNK7uyNPMn1Kk+kBrnWZkbGPkMkzOwwZua2pcNDTdnTJR8TsN8Q6fKQOb6YzlzyTuvjfxE8wYqX2vbX1KrzOyyByTb/uq3Xi5pe1lliDQBH1mMgCnzW008NBVNNgu6OBgjiYGNHAAVpvPE8yulC5+orJKgAO0A4BKlnfKe0hCEKmkoQhRt6bRWez/ALWVrT80dp32Rn60U2Mc85Wi58F6AToFJLF7wASSABqSaAeJ3Kv726VNW2aL68n3hg/E+SX2MvG9H4WMmnqaYWNPVtPOlGN8StinwaeTV/ZHr9FZZSvdvonS/ukaCGrYflpOI7gPN3vfV9Ugy2m13hMGNa6R7j2Yo2mg5ho+8+ZVrbJ/o6nsyXhLTeYYvgHSn4ho+srfuLZmy2JnV2WFkTTrhGbv4nHtO8yV0dLQRUw7A15lXo4GM23VPbBdADsTZrzoGjMWdrqkn/8AV4yA+i0mvEaK7rDYY4Y2xRMbHGwUaxoDQByAW9CvJyEIQhCEIQhCEIQhCF8Lar6hCEl7S9EV22ypdCIpCP2kPyZrxLR2HeYVXbR/o7WqOrrHKycfMfSJ/gDUsd6tXoVCELxneuzVssbqzwTQkGgc5rmiv0X90+RXRd23FshoBKXtG6QB49Tn8V7CfGHChAIOoIqPRKd8dFF12l2J9lY11DnHWLXeQwgE8yEqSGOQWe0HzUXNDtwqLsvSwf3lnB5seR8CDv5qbsfSTY394vjNdHMJ86tqmy9P0crE8EwTzxONaB2CVo4ClGupr71Uq3l+jha2isFohly0cHxHfp3hw1I1WdJg9K/YEeR/d0h1LGVybY3nZ7TY8UUzHPhe2RoDgHZEA9k0Ojq6blLNdXMZgpMt3Q3e0RI9lc8AVxRujeD4dqteVKqEtGzV4WbN9ntUVBWpjlaKHLWlFu4LIMLY6MXcCb+Sk2HKLAqz0Kqo9prU0UEz8uJB+JzW+HbK1t/eYv4msP4VXRDGoeLT6I6MqzkKt/16tXzmfYaj9erV85n2Gqf/ALEHI/T+o6MpvvBgF4WJ53vcytOI7I9XH4p0qqdkve3TOicGOLmPD4y2EntbiMiHblO2S79oJSMEVr7QqCYsAp4uAAXB49RnEKrpojYWA1/l0mWnc8ghWMAuW1XnFEKySxsB0xPa2vhU5pKi6Lb9tTj1rZG76yzNA8gHHidAp6wfo22gj5a1xMPBjHyeOZLN1NyyWYD/AJv+gURR8yi1be2JgPy2MjcxrnE+GQHxUBbelcfuYCecjqfyt/NWXdf6PN3x0Mr55jwLmsbu3NGLj72/zTfcvR3d1k/Y2WIOrXE5vWO3aOfUgZDIFXo8Gpmd658z+rJraWMb6rzrBJfF5HDDHMWndGwxspWmb8gc+LkyXL+jvbZSHWqaKAEnEATK/wCFGkn+JeiAF9WpHEyMWYAPJWGtDdgkDZ3oSu2y0LojaJAa4pjiFf8AdijKeIKe4LO1jQ1jQ1o0a0AAeAGQWxCYpIQhCEIQhCEIQhCEIQhCEIQhCEIQhCEIQhCEIQhCEIQhCEIRRCEIWPVDgPQLjkuKzuJc6CEkmpJjjJJ4k0zQhCFj+r1m/wDrw/5Uf5LbZrqhjJMcUbCRQlrGNNPIIQhC6gF9ohCEIQhCEIQhCEIQhCEIQhCEIQhCEIQhCEIQhCEL/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sp>
        <p:nvSpPr>
          <p:cNvPr id="34817" name="Rectangle 1"/>
          <p:cNvSpPr>
            <a:spLocks noChangeArrowheads="1"/>
          </p:cNvSpPr>
          <p:nvPr/>
        </p:nvSpPr>
        <p:spPr bwMode="auto">
          <a:xfrm>
            <a:off x="827584" y="1282696"/>
            <a:ext cx="475252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SV"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Existen tres mecanismos para abordar el problema</a:t>
            </a:r>
            <a:r>
              <a:rPr kumimoji="0" lang="es-SV" sz="2800" b="0" i="0" u="none" strike="noStrike" cap="none" normalizeH="0" dirty="0" smtClean="0">
                <a:ln>
                  <a:noFill/>
                </a:ln>
                <a:solidFill>
                  <a:schemeClr val="tx1"/>
                </a:solidFill>
                <a:effectLst/>
                <a:latin typeface="Arial" pitchFamily="34" charset="0"/>
                <a:ea typeface="Times New Roman" pitchFamily="18" charset="0"/>
                <a:cs typeface="Arial" pitchFamily="34" charset="0"/>
              </a:rPr>
              <a:t> económico </a:t>
            </a:r>
            <a:r>
              <a:rPr kumimoji="0" lang="es-SV"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SV"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SV"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Mercados -precios</a:t>
            </a:r>
            <a:endParaRPr kumimoji="0" lang="es-SV"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SV"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Jerarqu</a:t>
            </a:r>
            <a:r>
              <a:rPr kumimoji="0" lang="es-SV" sz="2800" b="0" i="0" u="none" strike="noStrike" cap="none" normalizeH="0" baseline="0" dirty="0" smtClean="0">
                <a:ln>
                  <a:noFill/>
                </a:ln>
                <a:solidFill>
                  <a:schemeClr val="tx1"/>
                </a:solidFill>
                <a:effectLst/>
                <a:latin typeface="Calibri"/>
                <a:ea typeface="Times New Roman" pitchFamily="18" charset="0"/>
                <a:cs typeface="Arial" pitchFamily="34" charset="0"/>
              </a:rPr>
              <a:t>í</a:t>
            </a:r>
            <a:r>
              <a:rPr kumimoji="0" lang="es-SV"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 </a:t>
            </a:r>
            <a:r>
              <a:rPr lang="es-SV" sz="2800" dirty="0" smtClean="0">
                <a:latin typeface="Arial" pitchFamily="34" charset="0"/>
                <a:ea typeface="Times New Roman" pitchFamily="18" charset="0"/>
                <a:cs typeface="Arial" pitchFamily="34" charset="0"/>
              </a:rPr>
              <a:t>or</a:t>
            </a:r>
            <a:r>
              <a:rPr kumimoji="0" lang="es-SV"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denes (</a:t>
            </a:r>
            <a:r>
              <a:rPr kumimoji="0" lang="es-SV"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es-SV"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poder f</a:t>
            </a:r>
            <a:r>
              <a:rPr kumimoji="0" lang="es-SV" sz="2800" b="0" i="0" u="none" strike="noStrike" cap="none" normalizeH="0" baseline="0" dirty="0" smtClean="0">
                <a:ln>
                  <a:noFill/>
                </a:ln>
                <a:solidFill>
                  <a:schemeClr val="tx1"/>
                </a:solidFill>
                <a:effectLst/>
                <a:latin typeface="Calibri"/>
                <a:ea typeface="Times New Roman" pitchFamily="18" charset="0"/>
                <a:cs typeface="Arial" pitchFamily="34" charset="0"/>
              </a:rPr>
              <a:t>í</a:t>
            </a:r>
            <a:r>
              <a:rPr kumimoji="0" lang="es-SV"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sico</a:t>
            </a:r>
            <a:r>
              <a:rPr kumimoji="0" lang="es-SV"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es-SV"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SV"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SV"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Valores - persuasiones (valores, motivaciones, etc.)</a:t>
            </a:r>
            <a:endParaRPr kumimoji="0" lang="es-SV"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4819" name="Picture 3" descr="https://encrypted-tbn3.gstatic.com/images?q=tbn:ANd9GcTtLF5aHTyvp4v9DxPoFBhAGreeexw1XlSPXEYpz8vVGxzpkYsotg"/>
          <p:cNvPicPr>
            <a:picLocks noChangeAspect="1" noChangeArrowheads="1"/>
          </p:cNvPicPr>
          <p:nvPr/>
        </p:nvPicPr>
        <p:blipFill>
          <a:blip r:embed="rId2" cstate="print"/>
          <a:srcRect/>
          <a:stretch>
            <a:fillRect/>
          </a:stretch>
        </p:blipFill>
        <p:spPr bwMode="auto">
          <a:xfrm>
            <a:off x="6012160" y="2492896"/>
            <a:ext cx="2390775" cy="1914525"/>
          </a:xfrm>
          <a:prstGeom prst="rect">
            <a:avLst/>
          </a:prstGeom>
          <a:noFill/>
        </p:spPr>
      </p:pic>
    </p:spTree>
    <p:extLst>
      <p:ext uri="{BB962C8B-B14F-4D97-AF65-F5344CB8AC3E}">
        <p14:creationId xmlns:p14="http://schemas.microsoft.com/office/powerpoint/2010/main" xmlns="" val="652641441"/>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83568" y="404664"/>
            <a:ext cx="7488832" cy="1584176"/>
          </a:xfrm>
        </p:spPr>
        <p:txBody>
          <a:bodyPr>
            <a:normAutofit/>
          </a:bodyPr>
          <a:lstStyle/>
          <a:p>
            <a:r>
              <a:rPr lang="es-ES_tradnl" sz="2800" dirty="0" smtClean="0">
                <a:solidFill>
                  <a:srgbClr val="7030A0"/>
                </a:solidFill>
              </a:rPr>
              <a:t>MODELO DE LA CURVA DE TRANSFORMACION O FRONTERA DE POSIBILIDADES DE PRODUCCIÓN</a:t>
            </a:r>
            <a:endParaRPr lang="es-SV" sz="2800" dirty="0">
              <a:solidFill>
                <a:srgbClr val="7030A0"/>
              </a:solidFill>
              <a:latin typeface="Times New Roman" pitchFamily="18" charset="0"/>
              <a:cs typeface="Times New Roman" pitchFamily="18" charset="0"/>
            </a:endParaRPr>
          </a:p>
        </p:txBody>
      </p:sp>
      <p:sp>
        <p:nvSpPr>
          <p:cNvPr id="3" name="2 Marcador de contenido"/>
          <p:cNvSpPr>
            <a:spLocks noGrp="1"/>
          </p:cNvSpPr>
          <p:nvPr>
            <p:ph idx="4294967295"/>
          </p:nvPr>
        </p:nvSpPr>
        <p:spPr>
          <a:xfrm>
            <a:off x="539552" y="2276872"/>
            <a:ext cx="4144963" cy="3816549"/>
          </a:xfrm>
        </p:spPr>
        <p:txBody>
          <a:bodyPr>
            <a:normAutofit/>
          </a:bodyPr>
          <a:lstStyle/>
          <a:p>
            <a:pPr marL="82296" indent="0">
              <a:buNone/>
            </a:pPr>
            <a:r>
              <a:rPr lang="es-SV" dirty="0"/>
              <a:t/>
            </a:r>
            <a:br>
              <a:rPr lang="es-SV" dirty="0"/>
            </a:br>
            <a:endParaRPr lang="es-SV" dirty="0"/>
          </a:p>
        </p:txBody>
      </p:sp>
      <p:sp>
        <p:nvSpPr>
          <p:cNvPr id="33793" name="Rectangle 1"/>
          <p:cNvSpPr>
            <a:spLocks noChangeArrowheads="1"/>
          </p:cNvSpPr>
          <p:nvPr/>
        </p:nvSpPr>
        <p:spPr bwMode="auto">
          <a:xfrm>
            <a:off x="467544" y="2204864"/>
            <a:ext cx="7920881"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ES_tradnl" sz="2800" dirty="0" smtClean="0">
                <a:latin typeface="Arial" pitchFamily="34" charset="0"/>
                <a:ea typeface="Times New Roman" pitchFamily="18" charset="0"/>
                <a:cs typeface="Arial" pitchFamily="34" charset="0"/>
              </a:rPr>
              <a:t>E</a:t>
            </a:r>
            <a:r>
              <a:rPr kumimoji="0" lang="es-ES_tradnl"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 una representación simplificada de la realidad y su comportamiento. Para poder construir el modelo es necesario formular algunos supuestos, dado que la realidad es normalmente muy compleja.</a:t>
            </a:r>
            <a:endParaRPr kumimoji="0" lang="es-ES_tradnl"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5 Imagen" descr="http://www.auladeeconomia.com/curva%20transformac.JPG"/>
          <p:cNvPicPr/>
          <p:nvPr/>
        </p:nvPicPr>
        <p:blipFill>
          <a:blip r:embed="rId2" cstate="print"/>
          <a:srcRect/>
          <a:stretch>
            <a:fillRect/>
          </a:stretch>
        </p:blipFill>
        <p:spPr bwMode="auto">
          <a:xfrm>
            <a:off x="5292080" y="4077072"/>
            <a:ext cx="3024336" cy="1872208"/>
          </a:xfrm>
          <a:prstGeom prst="rect">
            <a:avLst/>
          </a:prstGeom>
          <a:noFill/>
          <a:ln w="9525">
            <a:noFill/>
            <a:miter lim="800000"/>
            <a:headEnd/>
            <a:tailEnd/>
          </a:ln>
        </p:spPr>
      </p:pic>
    </p:spTree>
    <p:extLst>
      <p:ext uri="{BB962C8B-B14F-4D97-AF65-F5344CB8AC3E}">
        <p14:creationId xmlns:p14="http://schemas.microsoft.com/office/powerpoint/2010/main" xmlns="" val="14472791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836712"/>
            <a:ext cx="8183880" cy="1051560"/>
          </a:xfrm>
        </p:spPr>
        <p:txBody>
          <a:bodyPr>
            <a:normAutofit fontScale="90000"/>
          </a:bodyPr>
          <a:lstStyle/>
          <a:p>
            <a:r>
              <a:rPr lang="es-ES_tradnl" dirty="0" smtClean="0">
                <a:solidFill>
                  <a:srgbClr val="7030A0"/>
                </a:solidFill>
              </a:rPr>
              <a:t>Supuestos del modelo de la curva de transformación:</a:t>
            </a:r>
            <a:r>
              <a:rPr lang="es-SV" dirty="0" smtClean="0">
                <a:solidFill>
                  <a:srgbClr val="7030A0"/>
                </a:solidFill>
              </a:rPr>
              <a:t/>
            </a:r>
            <a:br>
              <a:rPr lang="es-SV" dirty="0" smtClean="0">
                <a:solidFill>
                  <a:srgbClr val="7030A0"/>
                </a:solidFill>
              </a:rPr>
            </a:br>
            <a:endParaRPr lang="es-SV" dirty="0">
              <a:solidFill>
                <a:srgbClr val="7030A0"/>
              </a:solidFill>
            </a:endParaRPr>
          </a:p>
        </p:txBody>
      </p:sp>
      <p:sp>
        <p:nvSpPr>
          <p:cNvPr id="40961" name="Rectangle 1"/>
          <p:cNvSpPr>
            <a:spLocks noChangeArrowheads="1"/>
          </p:cNvSpPr>
          <p:nvPr/>
        </p:nvSpPr>
        <p:spPr bwMode="auto">
          <a:xfrm>
            <a:off x="539552" y="1628800"/>
            <a:ext cx="673224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09575" algn="l"/>
              </a:tabLst>
            </a:pPr>
            <a:r>
              <a:rPr kumimoji="0" lang="es-SV" sz="2800" b="0" i="0" u="none" strike="noStrike" cap="none" normalizeH="0" baseline="0" dirty="0" smtClean="0">
                <a:ln>
                  <a:noFill/>
                </a:ln>
                <a:effectLst/>
                <a:latin typeface="Arial" pitchFamily="34" charset="0"/>
                <a:ea typeface="Times New Roman" pitchFamily="18" charset="0"/>
                <a:cs typeface="Arial" pitchFamily="34" charset="0"/>
              </a:rPr>
              <a:t>La sociedad produce dos bienes o canastas de bienes.</a:t>
            </a:r>
            <a:endParaRPr kumimoji="0" lang="es-SV" sz="2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09575" algn="l"/>
              </a:tabLst>
            </a:pPr>
            <a:r>
              <a:rPr kumimoji="0" lang="es-SV" sz="2800" b="0" i="0" u="none" strike="noStrike" cap="none" normalizeH="0" baseline="0" dirty="0" smtClean="0">
                <a:ln>
                  <a:noFill/>
                </a:ln>
                <a:effectLst/>
                <a:latin typeface="Arial" pitchFamily="34" charset="0"/>
                <a:ea typeface="Times New Roman" pitchFamily="18" charset="0"/>
                <a:cs typeface="Arial" pitchFamily="34" charset="0"/>
              </a:rPr>
              <a:t>La econom</a:t>
            </a:r>
            <a:r>
              <a:rPr kumimoji="0" lang="es-SV" sz="2800" b="0" i="0" u="none" strike="noStrike" cap="none" normalizeH="0" baseline="0" dirty="0" smtClean="0">
                <a:ln>
                  <a:noFill/>
                </a:ln>
                <a:effectLst/>
                <a:latin typeface="Calibri"/>
                <a:ea typeface="Times New Roman" pitchFamily="18" charset="0"/>
                <a:cs typeface="Arial" pitchFamily="34" charset="0"/>
              </a:rPr>
              <a:t>í</a:t>
            </a:r>
            <a:r>
              <a:rPr kumimoji="0" lang="es-SV" sz="2800" b="0" i="0" u="none" strike="noStrike" cap="none" normalizeH="0" baseline="0" dirty="0" smtClean="0">
                <a:ln>
                  <a:noFill/>
                </a:ln>
                <a:effectLst/>
                <a:latin typeface="Arial" pitchFamily="34" charset="0"/>
                <a:ea typeface="Times New Roman" pitchFamily="18" charset="0"/>
                <a:cs typeface="Arial" pitchFamily="34" charset="0"/>
              </a:rPr>
              <a:t>a es</a:t>
            </a:r>
            <a:r>
              <a:rPr kumimoji="0" lang="es-SV" sz="2800" b="0" i="0" u="none" strike="noStrike" cap="none" normalizeH="0" baseline="0" dirty="0" smtClean="0">
                <a:ln>
                  <a:noFill/>
                </a:ln>
                <a:effectLst/>
                <a:latin typeface="Calibri"/>
                <a:ea typeface="Times New Roman" pitchFamily="18" charset="0"/>
                <a:cs typeface="Arial" pitchFamily="34" charset="0"/>
              </a:rPr>
              <a:t> </a:t>
            </a:r>
            <a:r>
              <a:rPr kumimoji="0" lang="es-SV" sz="2800" b="0" i="0" u="none" strike="noStrike" cap="none" normalizeH="0" baseline="0" dirty="0" smtClean="0">
                <a:ln>
                  <a:noFill/>
                </a:ln>
                <a:effectLst/>
                <a:latin typeface="Arial" pitchFamily="34" charset="0"/>
                <a:ea typeface="Times New Roman" pitchFamily="18" charset="0"/>
                <a:cs typeface="Arial" pitchFamily="34" charset="0"/>
              </a:rPr>
              <a:t>autárquica.</a:t>
            </a:r>
            <a:endParaRPr kumimoji="0" lang="es-SV" sz="2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09575" algn="l"/>
              </a:tabLst>
            </a:pPr>
            <a:r>
              <a:rPr kumimoji="0" lang="es-SV" sz="2800" b="0" i="0" u="none" strike="noStrike" cap="none" normalizeH="0" baseline="0" dirty="0" smtClean="0">
                <a:ln>
                  <a:noFill/>
                </a:ln>
                <a:effectLst/>
                <a:latin typeface="Arial" pitchFamily="34" charset="0"/>
                <a:ea typeface="Times New Roman" pitchFamily="18" charset="0"/>
                <a:cs typeface="Arial" pitchFamily="34" charset="0"/>
              </a:rPr>
              <a:t>La curva se traza por unidad de tiempo.</a:t>
            </a:r>
            <a:endParaRPr kumimoji="0" lang="es-SV" sz="2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09575" algn="l"/>
              </a:tabLst>
            </a:pPr>
            <a:r>
              <a:rPr kumimoji="0" lang="es-SV" sz="2800" b="0" i="0" u="none" strike="noStrike" cap="none" normalizeH="0" baseline="0" dirty="0" smtClean="0">
                <a:ln>
                  <a:noFill/>
                </a:ln>
                <a:effectLst/>
                <a:latin typeface="Arial" pitchFamily="34" charset="0"/>
                <a:ea typeface="Times New Roman" pitchFamily="18" charset="0"/>
                <a:cs typeface="Arial" pitchFamily="34" charset="0"/>
              </a:rPr>
              <a:t>La tecnolog</a:t>
            </a:r>
            <a:r>
              <a:rPr kumimoji="0" lang="es-SV" sz="2800" b="0" i="0" u="none" strike="noStrike" cap="none" normalizeH="0" baseline="0" dirty="0" smtClean="0">
                <a:ln>
                  <a:noFill/>
                </a:ln>
                <a:effectLst/>
                <a:latin typeface="Calibri"/>
                <a:ea typeface="Times New Roman" pitchFamily="18" charset="0"/>
                <a:cs typeface="Arial" pitchFamily="34" charset="0"/>
              </a:rPr>
              <a:t>í</a:t>
            </a:r>
            <a:r>
              <a:rPr kumimoji="0" lang="es-SV" sz="2800" b="0" i="0" u="none" strike="noStrike" cap="none" normalizeH="0" baseline="0" dirty="0" smtClean="0">
                <a:ln>
                  <a:noFill/>
                </a:ln>
                <a:effectLst/>
                <a:latin typeface="Arial" pitchFamily="34" charset="0"/>
                <a:ea typeface="Times New Roman" pitchFamily="18" charset="0"/>
                <a:cs typeface="Arial" pitchFamily="34" charset="0"/>
              </a:rPr>
              <a:t>a esta dada y es la mejor.</a:t>
            </a:r>
            <a:endParaRPr kumimoji="0" lang="es-SV" sz="2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09575" algn="l"/>
              </a:tabLst>
            </a:pPr>
            <a:r>
              <a:rPr kumimoji="0" lang="es-SV" sz="2800" b="0" i="0" u="none" strike="noStrike" cap="none" normalizeH="0" baseline="0" dirty="0" smtClean="0">
                <a:ln>
                  <a:noFill/>
                </a:ln>
                <a:effectLst/>
                <a:latin typeface="Arial" pitchFamily="34" charset="0"/>
                <a:ea typeface="Times New Roman" pitchFamily="18" charset="0"/>
                <a:cs typeface="Arial" pitchFamily="34" charset="0"/>
              </a:rPr>
              <a:t>Los</a:t>
            </a:r>
            <a:r>
              <a:rPr kumimoji="0" lang="es-SV" sz="2800" b="0" i="0" u="none" strike="noStrike" cap="none" normalizeH="0" baseline="0" dirty="0" smtClean="0">
                <a:ln>
                  <a:noFill/>
                </a:ln>
                <a:effectLst/>
                <a:latin typeface="Calibri"/>
                <a:ea typeface="Times New Roman" pitchFamily="18" charset="0"/>
                <a:cs typeface="Arial" pitchFamily="34" charset="0"/>
              </a:rPr>
              <a:t> </a:t>
            </a:r>
            <a:r>
              <a:rPr kumimoji="0" lang="es-SV" sz="2800" b="0" i="0" u="none" strike="noStrike" cap="none" normalizeH="0" baseline="0" dirty="0" smtClean="0">
                <a:ln>
                  <a:noFill/>
                </a:ln>
                <a:effectLst/>
                <a:latin typeface="Arial" pitchFamily="34" charset="0"/>
                <a:ea typeface="Times New Roman" pitchFamily="18" charset="0"/>
                <a:cs typeface="Arial" pitchFamily="34" charset="0"/>
              </a:rPr>
              <a:t>factores de</a:t>
            </a:r>
            <a:r>
              <a:rPr kumimoji="0" lang="es-SV" sz="2800" b="0" i="0" u="none" strike="noStrike" cap="none" normalizeH="0" baseline="0" dirty="0" smtClean="0">
                <a:ln>
                  <a:noFill/>
                </a:ln>
                <a:effectLst/>
                <a:latin typeface="Calibri"/>
                <a:ea typeface="Times New Roman" pitchFamily="18" charset="0"/>
                <a:cs typeface="Arial" pitchFamily="34" charset="0"/>
              </a:rPr>
              <a:t> </a:t>
            </a:r>
            <a:r>
              <a:rPr kumimoji="0" lang="es-ES_tradnl" sz="2800" b="0" i="0" u="none" strike="noStrike" cap="none" normalizeH="0" baseline="0" dirty="0" smtClean="0">
                <a:ln>
                  <a:noFill/>
                </a:ln>
                <a:effectLst/>
                <a:latin typeface="Arial" pitchFamily="34" charset="0"/>
                <a:ea typeface="Times New Roman" pitchFamily="18" charset="0"/>
                <a:cs typeface="Arial" pitchFamily="34" charset="0"/>
              </a:rPr>
              <a:t>producci</a:t>
            </a:r>
            <a:r>
              <a:rPr kumimoji="0" lang="es-ES_tradnl" sz="2800" b="0" i="0" u="none" strike="noStrike" cap="none" normalizeH="0" baseline="0" dirty="0" smtClean="0">
                <a:ln>
                  <a:noFill/>
                </a:ln>
                <a:effectLst/>
                <a:latin typeface="Calibri"/>
                <a:ea typeface="Times New Roman" pitchFamily="18" charset="0"/>
                <a:cs typeface="Arial" pitchFamily="34" charset="0"/>
              </a:rPr>
              <a:t>ó</a:t>
            </a:r>
            <a:r>
              <a:rPr kumimoji="0" lang="es-ES_tradnl" sz="2800" b="0" i="0" u="none" strike="noStrike" cap="none" normalizeH="0" baseline="0" dirty="0" smtClean="0">
                <a:ln>
                  <a:noFill/>
                </a:ln>
                <a:effectLst/>
                <a:latin typeface="Arial" pitchFamily="34" charset="0"/>
                <a:ea typeface="Times New Roman" pitchFamily="18" charset="0"/>
                <a:cs typeface="Arial" pitchFamily="34" charset="0"/>
              </a:rPr>
              <a:t>n</a:t>
            </a:r>
            <a:r>
              <a:rPr kumimoji="0" lang="es-ES_tradnl" sz="2800" b="0" i="0" u="none" strike="noStrike" cap="none" normalizeH="0" baseline="0" dirty="0" smtClean="0">
                <a:ln>
                  <a:noFill/>
                </a:ln>
                <a:effectLst/>
                <a:latin typeface="Calibri"/>
                <a:ea typeface="Times New Roman" pitchFamily="18" charset="0"/>
                <a:cs typeface="Arial" pitchFamily="34" charset="0"/>
              </a:rPr>
              <a:t> </a:t>
            </a:r>
            <a:r>
              <a:rPr kumimoji="0" lang="es-ES_tradnl" sz="2800" b="0" i="0" u="none" strike="noStrike" cap="none" normalizeH="0" baseline="0" dirty="0" smtClean="0">
                <a:ln>
                  <a:noFill/>
                </a:ln>
                <a:effectLst/>
                <a:latin typeface="Arial" pitchFamily="34" charset="0"/>
                <a:ea typeface="Times New Roman" pitchFamily="18" charset="0"/>
                <a:cs typeface="Arial" pitchFamily="34" charset="0"/>
              </a:rPr>
              <a:t>están dados.</a:t>
            </a:r>
            <a:endParaRPr kumimoji="0" lang="es-SV" sz="2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09575" algn="l"/>
              </a:tabLst>
            </a:pPr>
            <a:r>
              <a:rPr kumimoji="0" lang="es-SV" sz="2800" b="0" i="0" u="none" strike="noStrike" cap="none" normalizeH="0" baseline="0" dirty="0" smtClean="0">
                <a:ln>
                  <a:noFill/>
                </a:ln>
                <a:effectLst/>
                <a:latin typeface="Arial" pitchFamily="34" charset="0"/>
                <a:ea typeface="Times New Roman" pitchFamily="18" charset="0"/>
                <a:cs typeface="Arial" pitchFamily="34" charset="0"/>
              </a:rPr>
              <a:t>Los factores de producción son versátiles, pero no son igualmente productivos en actividades distintas.</a:t>
            </a:r>
            <a:endParaRPr kumimoji="0" lang="es-SV" sz="2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09575" algn="l"/>
              </a:tabLst>
            </a:pPr>
            <a:r>
              <a:rPr kumimoji="0" lang="es-SV" sz="2800" b="0" i="0" u="none" strike="noStrike" cap="none" normalizeH="0" baseline="0" dirty="0" smtClean="0">
                <a:ln>
                  <a:noFill/>
                </a:ln>
                <a:effectLst/>
                <a:latin typeface="Arial" pitchFamily="34" charset="0"/>
                <a:ea typeface="Times New Roman" pitchFamily="18" charset="0"/>
                <a:cs typeface="Arial" pitchFamily="34" charset="0"/>
              </a:rPr>
              <a:t>Hay pleno empleo de factores.</a:t>
            </a:r>
          </a:p>
          <a:p>
            <a:pPr marL="0" marR="0" lvl="0" indent="0" algn="l" defTabSz="914400" rtl="0" eaLnBrk="0" fontAlgn="base" latinLnBrk="0" hangingPunct="0">
              <a:lnSpc>
                <a:spcPct val="100000"/>
              </a:lnSpc>
              <a:spcBef>
                <a:spcPct val="0"/>
              </a:spcBef>
              <a:spcAft>
                <a:spcPct val="0"/>
              </a:spcAft>
              <a:buClrTx/>
              <a:buSzTx/>
              <a:buFontTx/>
              <a:buNone/>
              <a:tabLst>
                <a:tab pos="409575" algn="l"/>
              </a:tabLst>
            </a:pPr>
            <a:r>
              <a:rPr kumimoji="0" lang="es-SV" sz="2800" b="0" i="0" u="none" strike="noStrike" cap="none" normalizeH="0" baseline="0" dirty="0" smtClean="0">
                <a:ln>
                  <a:noFill/>
                </a:ln>
                <a:effectLst/>
                <a:latin typeface="Arial" pitchFamily="34" charset="0"/>
                <a:ea typeface="Times New Roman" pitchFamily="18" charset="0"/>
                <a:cs typeface="Arial" pitchFamily="34" charset="0"/>
              </a:rPr>
              <a:t>Los individuos actúan racionalmente</a:t>
            </a:r>
            <a:r>
              <a:rPr kumimoji="0" lang="es-SV" sz="2800" b="0" i="0" u="none" strike="noStrike" cap="none" normalizeH="0" baseline="0" dirty="0" smtClean="0">
                <a:ln>
                  <a:noFill/>
                </a:ln>
                <a:effectLst/>
                <a:latin typeface="Arial" pitchFamily="34" charset="0"/>
                <a:cs typeface="Arial"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162544" y="980728"/>
            <a:ext cx="7488832" cy="646331"/>
          </a:xfrm>
          <a:prstGeom prst="rect">
            <a:avLst/>
          </a:prstGeom>
        </p:spPr>
        <p:txBody>
          <a:bodyPr wrap="square">
            <a:spAutoFit/>
          </a:bodyPr>
          <a:lstStyle/>
          <a:p>
            <a:r>
              <a:rPr lang="es-SV" dirty="0">
                <a:latin typeface="Times New Roman" pitchFamily="18" charset="0"/>
                <a:cs typeface="Times New Roman" pitchFamily="18" charset="0"/>
              </a:rPr>
              <a:t/>
            </a:r>
            <a:br>
              <a:rPr lang="es-SV" dirty="0">
                <a:latin typeface="Times New Roman" pitchFamily="18" charset="0"/>
                <a:cs typeface="Times New Roman" pitchFamily="18" charset="0"/>
              </a:rPr>
            </a:br>
            <a:endParaRPr lang="es-SV" dirty="0">
              <a:latin typeface="Times New Roman" pitchFamily="18" charset="0"/>
              <a:cs typeface="Times New Roman" pitchFamily="18" charset="0"/>
            </a:endParaRPr>
          </a:p>
        </p:txBody>
      </p:sp>
      <p:sp>
        <p:nvSpPr>
          <p:cNvPr id="4" name="3 Título"/>
          <p:cNvSpPr>
            <a:spLocks noGrp="1"/>
          </p:cNvSpPr>
          <p:nvPr>
            <p:ph type="title"/>
          </p:nvPr>
        </p:nvSpPr>
        <p:spPr>
          <a:xfrm>
            <a:off x="539552" y="548680"/>
            <a:ext cx="7632848" cy="1440160"/>
          </a:xfrm>
        </p:spPr>
        <p:txBody>
          <a:bodyPr>
            <a:noAutofit/>
          </a:bodyPr>
          <a:lstStyle/>
          <a:p>
            <a:r>
              <a:rPr lang="es-ES_tradnl" sz="2400" dirty="0" smtClean="0">
                <a:solidFill>
                  <a:srgbClr val="7030A0"/>
                </a:solidFill>
              </a:rPr>
              <a:t>Aplicaciones del modelo de la curva de transformación: El intercambio comercial y la ventaja comparativa</a:t>
            </a:r>
            <a:r>
              <a:rPr lang="es-SV" sz="2400" dirty="0" smtClean="0">
                <a:solidFill>
                  <a:srgbClr val="7030A0"/>
                </a:solidFill>
              </a:rPr>
              <a:t/>
            </a:r>
            <a:br>
              <a:rPr lang="es-SV" sz="2400" dirty="0" smtClean="0">
                <a:solidFill>
                  <a:srgbClr val="7030A0"/>
                </a:solidFill>
              </a:rPr>
            </a:br>
            <a:endParaRPr lang="es-SV" sz="2400" dirty="0">
              <a:solidFill>
                <a:srgbClr val="7030A0"/>
              </a:solidFill>
              <a:latin typeface="Times New Roman" pitchFamily="18" charset="0"/>
              <a:cs typeface="Times New Roman" pitchFamily="18" charset="0"/>
            </a:endParaRPr>
          </a:p>
        </p:txBody>
      </p:sp>
      <p:sp>
        <p:nvSpPr>
          <p:cNvPr id="5" name="4 Rectángulo"/>
          <p:cNvSpPr/>
          <p:nvPr/>
        </p:nvSpPr>
        <p:spPr>
          <a:xfrm>
            <a:off x="539552" y="1772816"/>
            <a:ext cx="6192688" cy="4401205"/>
          </a:xfrm>
          <a:prstGeom prst="rect">
            <a:avLst/>
          </a:prstGeom>
        </p:spPr>
        <p:txBody>
          <a:bodyPr wrap="square">
            <a:spAutoFit/>
          </a:bodyPr>
          <a:lstStyle/>
          <a:p>
            <a:r>
              <a:rPr lang="es-SV" sz="2800" dirty="0" smtClean="0"/>
              <a:t>Cuando se habla del intercambio comercial entre dos naciones entonces estamos haciendo referencia a una economía abierta, o sea una economía que mantiene relaciones con otras economías. En una economía abierta aparecen entonces las exportaciones y las importaciones.</a:t>
            </a:r>
            <a:endParaRPr lang="es-SV" sz="2800" dirty="0"/>
          </a:p>
        </p:txBody>
      </p:sp>
    </p:spTree>
    <p:extLst>
      <p:ext uri="{BB962C8B-B14F-4D97-AF65-F5344CB8AC3E}">
        <p14:creationId xmlns:p14="http://schemas.microsoft.com/office/powerpoint/2010/main" xmlns="" val="1130845331"/>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678</TotalTime>
  <Words>567</Words>
  <Application>Microsoft Office PowerPoint</Application>
  <PresentationFormat>Presentación en pantalla (4:3)</PresentationFormat>
  <Paragraphs>63</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Aspecto</vt:lpstr>
      <vt:lpstr>Instituto Nacional  de  Soyapango</vt:lpstr>
      <vt:lpstr>El problema Económico de que producir. Características de la curva de posibilidades de producción o de transformación y su empleo en la Economía</vt:lpstr>
      <vt:lpstr>Objetivo</vt:lpstr>
      <vt:lpstr>  El problema Económico de que producir.</vt:lpstr>
      <vt:lpstr>EL PROBLEMA ECONOMICO: </vt:lpstr>
      <vt:lpstr>Diapositiva 6</vt:lpstr>
      <vt:lpstr>MODELO DE LA CURVA DE TRANSFORMACION O FRONTERA DE POSIBILIDADES DE PRODUCCIÓN</vt:lpstr>
      <vt:lpstr>Supuestos del modelo de la curva de transformación: </vt:lpstr>
      <vt:lpstr>Aplicaciones del modelo de la curva de transformación: El intercambio comercial y la ventaja comparativa </vt:lpstr>
      <vt:lpstr>¿Por qué es importante el comercio internacional? </vt:lpstr>
      <vt:lpstr>Frontera de posibilidades de producción (FPP)</vt:lpstr>
      <vt:lpstr>Análisis de la curva de la FPP</vt:lpstr>
      <vt:lpstr>La Curva de transformación puede explicar otra serie de conceptos: </vt:lpstr>
      <vt:lpstr>Diapositiva 14</vt:lpstr>
      <vt:lpstr>Diapositiva 15</vt:lpstr>
      <vt:lpstr>Diapositiva 16</vt:lpstr>
      <vt:lpstr>Diapositiva 17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Proceso legal Constitución legal de una empresa</dc:title>
  <dc:creator>microsoft excel</dc:creator>
  <cp:lastModifiedBy>Fam. Aguirre</cp:lastModifiedBy>
  <cp:revision>33</cp:revision>
  <dcterms:created xsi:type="dcterms:W3CDTF">2012-07-01T18:29:50Z</dcterms:created>
  <dcterms:modified xsi:type="dcterms:W3CDTF">2012-10-23T00:13:34Z</dcterms:modified>
</cp:coreProperties>
</file>