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8" r:id="rId4"/>
    <p:sldId id="259" r:id="rId5"/>
    <p:sldId id="268" r:id="rId6"/>
    <p:sldId id="267" r:id="rId7"/>
    <p:sldId id="264" r:id="rId8"/>
    <p:sldId id="263" r:id="rId9"/>
    <p:sldId id="269" r:id="rId10"/>
    <p:sldId id="262" r:id="rId11"/>
    <p:sldId id="265" r:id="rId12"/>
    <p:sldId id="266" r:id="rId13"/>
    <p:sldId id="279" r:id="rId14"/>
    <p:sldId id="261" r:id="rId15"/>
    <p:sldId id="260" r:id="rId16"/>
    <p:sldId id="273" r:id="rId17"/>
    <p:sldId id="272" r:id="rId18"/>
    <p:sldId id="271" r:id="rId19"/>
    <p:sldId id="270" r:id="rId20"/>
    <p:sldId id="274" r:id="rId21"/>
    <p:sldId id="281" r:id="rId22"/>
    <p:sldId id="282" r:id="rId23"/>
    <p:sldId id="276" r:id="rId2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42C6"/>
    <a:srgbClr val="FEBBA6"/>
    <a:srgbClr val="A557FB"/>
    <a:srgbClr val="7305E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BB8A-1A25-4ED4-951B-4B0374E38050}" type="datetimeFigureOut">
              <a:rPr lang="es-ES" smtClean="0"/>
              <a:pPr/>
              <a:t>10/10/2012</a:t>
            </a:fld>
            <a:endParaRPr lang="es-E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E899-755A-47BF-B9DA-28C28F9BE42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BB8A-1A25-4ED4-951B-4B0374E38050}" type="datetimeFigureOut">
              <a:rPr lang="es-ES" smtClean="0"/>
              <a:pPr/>
              <a:t>10/10/2012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E899-755A-47BF-B9DA-28C28F9BE42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BB8A-1A25-4ED4-951B-4B0374E38050}" type="datetimeFigureOut">
              <a:rPr lang="es-ES" smtClean="0"/>
              <a:pPr/>
              <a:t>10/10/2012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E899-755A-47BF-B9DA-28C28F9BE42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BB8A-1A25-4ED4-951B-4B0374E38050}" type="datetimeFigureOut">
              <a:rPr lang="es-ES" smtClean="0"/>
              <a:pPr/>
              <a:t>10/10/2012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E899-755A-47BF-B9DA-28C28F9BE42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BB8A-1A25-4ED4-951B-4B0374E38050}" type="datetimeFigureOut">
              <a:rPr lang="es-ES" smtClean="0"/>
              <a:pPr/>
              <a:t>10/10/2012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E899-755A-47BF-B9DA-28C28F9BE42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BB8A-1A25-4ED4-951B-4B0374E38050}" type="datetimeFigureOut">
              <a:rPr lang="es-ES" smtClean="0"/>
              <a:pPr/>
              <a:t>10/10/2012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E899-755A-47BF-B9DA-28C28F9BE42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BB8A-1A25-4ED4-951B-4B0374E38050}" type="datetimeFigureOut">
              <a:rPr lang="es-ES" smtClean="0"/>
              <a:pPr/>
              <a:t>10/10/2012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E899-755A-47BF-B9DA-28C28F9BE42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BB8A-1A25-4ED4-951B-4B0374E38050}" type="datetimeFigureOut">
              <a:rPr lang="es-ES" smtClean="0"/>
              <a:pPr/>
              <a:t>10/10/2012</a:t>
            </a:fld>
            <a:endParaRPr lang="es-ES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04E899-755A-47BF-B9DA-28C28F9BE42B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BB8A-1A25-4ED4-951B-4B0374E38050}" type="datetimeFigureOut">
              <a:rPr lang="es-ES" smtClean="0"/>
              <a:pPr/>
              <a:t>10/10/2012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E899-755A-47BF-B9DA-28C28F9BE42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BB8A-1A25-4ED4-951B-4B0374E38050}" type="datetimeFigureOut">
              <a:rPr lang="es-ES" smtClean="0"/>
              <a:pPr/>
              <a:t>10/10/2012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904E899-755A-47BF-B9DA-28C28F9BE42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D7FBB8A-1A25-4ED4-951B-4B0374E38050}" type="datetimeFigureOut">
              <a:rPr lang="es-ES" smtClean="0"/>
              <a:pPr/>
              <a:t>10/10/2012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E899-755A-47BF-B9DA-28C28F9BE42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D7FBB8A-1A25-4ED4-951B-4B0374E38050}" type="datetimeFigureOut">
              <a:rPr lang="es-ES" smtClean="0"/>
              <a:pPr/>
              <a:t>10/10/2012</a:t>
            </a:fld>
            <a:endParaRPr lang="es-E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904E899-755A-47BF-B9DA-28C28F9BE42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jorgeescobar.blog.com/2010/09/17/curva-isocuanta/" TargetMode="External"/><Relationship Id="rId2" Type="http://schemas.openxmlformats.org/officeDocument/2006/relationships/hyperlink" Target="http://www.economia48.com/spa/d/curva-isocuanta/curva-isocuanta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aeconomia.com.mx/tag/curva-isocuanta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828" y="22541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s-ES" sz="4100" b="1" dirty="0" smtClean="0">
                <a:solidFill>
                  <a:srgbClr val="0070C0"/>
                </a:solidFill>
                <a:latin typeface="Segoe Print" pitchFamily="2" charset="0"/>
              </a:rPr>
              <a:t>  INSTITUTO </a:t>
            </a:r>
            <a:r>
              <a:rPr lang="es-ES" sz="4100" b="1" dirty="0">
                <a:solidFill>
                  <a:srgbClr val="0070C0"/>
                </a:solidFill>
                <a:latin typeface="Segoe Print" pitchFamily="2" charset="0"/>
              </a:rPr>
              <a:t>NACIONAL </a:t>
            </a:r>
            <a:r>
              <a:rPr lang="es-ES" sz="4100" b="1" dirty="0" smtClean="0">
                <a:solidFill>
                  <a:srgbClr val="0070C0"/>
                </a:solidFill>
                <a:latin typeface="Segoe Print" pitchFamily="2" charset="0"/>
              </a:rPr>
              <a:t/>
            </a:r>
            <a:br>
              <a:rPr lang="es-ES" sz="4100" b="1" dirty="0" smtClean="0">
                <a:solidFill>
                  <a:srgbClr val="0070C0"/>
                </a:solidFill>
                <a:latin typeface="Segoe Print" pitchFamily="2" charset="0"/>
              </a:rPr>
            </a:br>
            <a:r>
              <a:rPr lang="es-ES" sz="4100" b="1" dirty="0">
                <a:solidFill>
                  <a:srgbClr val="0070C0"/>
                </a:solidFill>
                <a:latin typeface="Segoe Print" pitchFamily="2" charset="0"/>
              </a:rPr>
              <a:t> </a:t>
            </a:r>
            <a:r>
              <a:rPr lang="es-ES" sz="4100" b="1" dirty="0" smtClean="0">
                <a:solidFill>
                  <a:srgbClr val="0070C0"/>
                </a:solidFill>
                <a:latin typeface="Segoe Print" pitchFamily="2" charset="0"/>
              </a:rPr>
              <a:t>     DE </a:t>
            </a:r>
            <a:r>
              <a:rPr lang="es-ES" sz="4100" b="1" dirty="0">
                <a:solidFill>
                  <a:srgbClr val="0070C0"/>
                </a:solidFill>
                <a:latin typeface="Segoe Print" pitchFamily="2" charset="0"/>
              </a:rPr>
              <a:t>SOYAPANGO</a:t>
            </a:r>
            <a:endParaRPr lang="es-ES" b="1" dirty="0">
              <a:solidFill>
                <a:srgbClr val="0070C0"/>
              </a:solidFill>
              <a:latin typeface="Segoe Print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30799" y="2924944"/>
            <a:ext cx="8712968" cy="4925144"/>
          </a:xfrm>
        </p:spPr>
        <p:txBody>
          <a:bodyPr/>
          <a:lstStyle/>
          <a:p>
            <a:pPr marL="36576" indent="0">
              <a:buNone/>
            </a:pPr>
            <a:r>
              <a:rPr lang="es-ES_tradnl" dirty="0" smtClean="0">
                <a:solidFill>
                  <a:schemeClr val="accent2"/>
                </a:solidFill>
                <a:latin typeface="Segoe Print" pitchFamily="2" charset="0"/>
              </a:rPr>
              <a:t>Integrantes:</a:t>
            </a:r>
          </a:p>
          <a:p>
            <a:pPr marL="36576" indent="0">
              <a:buNone/>
            </a:pPr>
            <a:r>
              <a:rPr lang="es-ES_tradnl" dirty="0">
                <a:latin typeface="Segoe Print" pitchFamily="2" charset="0"/>
              </a:rPr>
              <a:t> </a:t>
            </a:r>
            <a:r>
              <a:rPr lang="es-ES_tradnl" dirty="0" smtClean="0">
                <a:latin typeface="Segoe Print" pitchFamily="2" charset="0"/>
              </a:rPr>
              <a:t>          </a:t>
            </a:r>
            <a:r>
              <a:rPr lang="es-ES_tradnl" dirty="0" smtClean="0"/>
              <a:t>Yesenia Arely Aguilar                  </a:t>
            </a:r>
            <a:r>
              <a:rPr lang="es-ES_tradnl" dirty="0" smtClean="0">
                <a:solidFill>
                  <a:schemeClr val="accent2"/>
                </a:solidFill>
              </a:rPr>
              <a:t># 1</a:t>
            </a:r>
          </a:p>
          <a:p>
            <a:pPr marL="36576" indent="0">
              <a:buNone/>
            </a:pPr>
            <a:r>
              <a:rPr lang="es-ES_tradnl" dirty="0"/>
              <a:t> </a:t>
            </a:r>
            <a:r>
              <a:rPr lang="es-ES_tradnl" dirty="0" smtClean="0"/>
              <a:t>        Teodolinda Yamileth Argueta      </a:t>
            </a:r>
            <a:r>
              <a:rPr lang="es-ES_tradnl" dirty="0" smtClean="0">
                <a:solidFill>
                  <a:schemeClr val="accent2"/>
                </a:solidFill>
              </a:rPr>
              <a:t># 3</a:t>
            </a:r>
          </a:p>
          <a:p>
            <a:pPr marL="36576" indent="0">
              <a:buNone/>
            </a:pPr>
            <a:r>
              <a:rPr lang="es-ES_tradnl" dirty="0"/>
              <a:t> </a:t>
            </a:r>
            <a:r>
              <a:rPr lang="es-ES_tradnl" dirty="0" smtClean="0"/>
              <a:t>         Saraí Aracely Flores                   </a:t>
            </a:r>
            <a:r>
              <a:rPr lang="es-ES_tradnl" dirty="0" smtClean="0">
                <a:solidFill>
                  <a:schemeClr val="accent2"/>
                </a:solidFill>
              </a:rPr>
              <a:t>#15</a:t>
            </a:r>
          </a:p>
          <a:p>
            <a:pPr marL="36576" indent="0">
              <a:buNone/>
            </a:pPr>
            <a:r>
              <a:rPr lang="es-ES_tradnl" dirty="0" smtClean="0"/>
              <a:t>          José Mauricio Ramírez              </a:t>
            </a:r>
            <a:r>
              <a:rPr lang="es-ES_tradnl" dirty="0" smtClean="0">
                <a:solidFill>
                  <a:schemeClr val="accent2"/>
                </a:solidFill>
              </a:rPr>
              <a:t>#35</a:t>
            </a:r>
            <a:endParaRPr lang="es-ES" dirty="0">
              <a:solidFill>
                <a:schemeClr val="accent2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84171"/>
            <a:ext cx="2682875" cy="257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7192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476672"/>
            <a:ext cx="7848872" cy="5649491"/>
          </a:xfrm>
        </p:spPr>
        <p:txBody>
          <a:bodyPr/>
          <a:lstStyle/>
          <a:p>
            <a:pPr marL="36576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es-ES" sz="2800" dirty="0" smtClean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El </a:t>
            </a:r>
            <a:r>
              <a:rPr lang="es-ES" sz="28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nivel de producción es un parámetro de desplazamiento para la curva isocuanta; existe curva isocuanta diferente para cada nivel de producción</a:t>
            </a:r>
            <a:r>
              <a:rPr lang="es-ES" sz="2800" dirty="0" smtClean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 marL="36576" indent="0">
              <a:lnSpc>
                <a:spcPct val="150000"/>
              </a:lnSpc>
              <a:spcAft>
                <a:spcPts val="1000"/>
              </a:spcAft>
              <a:buNone/>
            </a:pPr>
            <a:endParaRPr lang="es-ES" sz="2500" dirty="0">
              <a:latin typeface="Calibri"/>
              <a:ea typeface="Times New Roman"/>
              <a:cs typeface="Times New Roman"/>
            </a:endParaRPr>
          </a:p>
          <a:p>
            <a:pPr marL="36576" indent="0">
              <a:buNone/>
            </a:pPr>
            <a:endParaRPr lang="es-ES" dirty="0"/>
          </a:p>
        </p:txBody>
      </p:sp>
      <p:pic>
        <p:nvPicPr>
          <p:cNvPr id="4" name="3 Imagen" descr="Isocosto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3768" y="2780928"/>
            <a:ext cx="3302228" cy="273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68184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332656"/>
            <a:ext cx="7467600" cy="5472608"/>
          </a:xfrm>
        </p:spPr>
        <p:txBody>
          <a:bodyPr>
            <a:normAutofit/>
          </a:bodyPr>
          <a:lstStyle/>
          <a:p>
            <a:pPr marL="36576" indent="0">
              <a:buNone/>
            </a:pPr>
            <a:endParaRPr lang="es-ES" sz="2500" dirty="0" smtClean="0">
              <a:latin typeface="Times New Roman"/>
              <a:ea typeface="Times New Roman"/>
            </a:endParaRPr>
          </a:p>
          <a:p>
            <a:pPr marL="36576" indent="0">
              <a:buNone/>
            </a:pPr>
            <a:endParaRPr lang="es-ES" sz="2500" dirty="0">
              <a:latin typeface="Times New Roman"/>
              <a:ea typeface="Times New Roman"/>
            </a:endParaRPr>
          </a:p>
          <a:p>
            <a:pPr marL="36576" indent="0">
              <a:buNone/>
            </a:pPr>
            <a:r>
              <a:rPr lang="es-ES" sz="2700" dirty="0" smtClean="0">
                <a:solidFill>
                  <a:schemeClr val="tx2"/>
                </a:solidFill>
                <a:latin typeface="Times New Roman"/>
                <a:ea typeface="Times New Roman"/>
              </a:rPr>
              <a:t>En </a:t>
            </a:r>
            <a:r>
              <a:rPr lang="es-ES" sz="2700" dirty="0">
                <a:solidFill>
                  <a:schemeClr val="tx2"/>
                </a:solidFill>
                <a:latin typeface="Times New Roman"/>
                <a:ea typeface="Times New Roman"/>
              </a:rPr>
              <a:t>la representación gráfica habitual, su definición sería: </a:t>
            </a:r>
            <a:endParaRPr lang="es-ES" sz="2700" dirty="0" smtClean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 marL="36576" indent="0">
              <a:buNone/>
            </a:pPr>
            <a:endParaRPr lang="es-ES" sz="2700" dirty="0">
              <a:latin typeface="Times New Roman"/>
              <a:ea typeface="Times New Roman"/>
            </a:endParaRPr>
          </a:p>
          <a:p>
            <a:pPr marL="36576" indent="0">
              <a:buNone/>
            </a:pPr>
            <a:r>
              <a:rPr lang="es-ES" sz="2700" dirty="0">
                <a:solidFill>
                  <a:schemeClr val="tx2"/>
                </a:solidFill>
                <a:latin typeface="Times New Roman"/>
                <a:ea typeface="Times New Roman"/>
              </a:rPr>
              <a:t>A</a:t>
            </a:r>
            <a:r>
              <a:rPr lang="es-ES" sz="2700" dirty="0" smtClean="0">
                <a:solidFill>
                  <a:schemeClr val="tx2"/>
                </a:solidFill>
                <a:latin typeface="Times New Roman"/>
                <a:ea typeface="Times New Roman"/>
              </a:rPr>
              <a:t>quélla </a:t>
            </a:r>
            <a:r>
              <a:rPr lang="es-ES" sz="2700" dirty="0">
                <a:solidFill>
                  <a:schemeClr val="tx2"/>
                </a:solidFill>
                <a:latin typeface="Times New Roman"/>
                <a:ea typeface="Times New Roman"/>
              </a:rPr>
              <a:t>curva que muestra la combinación, de dos factores productivos, por lo general, </a:t>
            </a:r>
            <a:r>
              <a:rPr lang="es-ES" sz="2700" dirty="0">
                <a:solidFill>
                  <a:schemeClr val="accent2"/>
                </a:solidFill>
                <a:latin typeface="Times New Roman"/>
                <a:ea typeface="Times New Roman"/>
              </a:rPr>
              <a:t>Capital</a:t>
            </a:r>
            <a:r>
              <a:rPr lang="es-ES" sz="2700" dirty="0">
                <a:latin typeface="Times New Roman"/>
                <a:ea typeface="Times New Roman"/>
              </a:rPr>
              <a:t> </a:t>
            </a:r>
            <a:r>
              <a:rPr lang="es-ES" sz="2700" dirty="0">
                <a:solidFill>
                  <a:schemeClr val="tx2"/>
                </a:solidFill>
                <a:latin typeface="Times New Roman"/>
                <a:ea typeface="Times New Roman"/>
              </a:rPr>
              <a:t>(</a:t>
            </a:r>
            <a:r>
              <a:rPr lang="es-ES" sz="2700" dirty="0">
                <a:solidFill>
                  <a:srgbClr val="0070C0"/>
                </a:solidFill>
                <a:latin typeface="Times New Roman"/>
                <a:ea typeface="Times New Roman"/>
              </a:rPr>
              <a:t>K</a:t>
            </a:r>
            <a:r>
              <a:rPr lang="es-ES" sz="2700" dirty="0">
                <a:solidFill>
                  <a:schemeClr val="tx2"/>
                </a:solidFill>
                <a:latin typeface="Times New Roman"/>
                <a:ea typeface="Times New Roman"/>
              </a:rPr>
              <a:t>)</a:t>
            </a:r>
            <a:r>
              <a:rPr lang="es-ES" sz="2700" dirty="0">
                <a:latin typeface="Times New Roman"/>
                <a:ea typeface="Times New Roman"/>
              </a:rPr>
              <a:t> </a:t>
            </a:r>
            <a:r>
              <a:rPr lang="es-ES" sz="2700" dirty="0">
                <a:solidFill>
                  <a:schemeClr val="tx2"/>
                </a:solidFill>
                <a:latin typeface="Times New Roman"/>
                <a:ea typeface="Times New Roman"/>
              </a:rPr>
              <a:t>y </a:t>
            </a:r>
            <a:r>
              <a:rPr lang="es-ES" sz="2700" dirty="0">
                <a:solidFill>
                  <a:schemeClr val="accent2"/>
                </a:solidFill>
                <a:latin typeface="Times New Roman"/>
                <a:ea typeface="Times New Roman"/>
              </a:rPr>
              <a:t>Trabajo</a:t>
            </a:r>
            <a:r>
              <a:rPr lang="es-ES" sz="2700" dirty="0">
                <a:latin typeface="Times New Roman"/>
                <a:ea typeface="Times New Roman"/>
              </a:rPr>
              <a:t> </a:t>
            </a:r>
            <a:r>
              <a:rPr lang="es-ES" sz="2700" dirty="0">
                <a:solidFill>
                  <a:schemeClr val="tx2"/>
                </a:solidFill>
                <a:latin typeface="Times New Roman"/>
                <a:ea typeface="Times New Roman"/>
              </a:rPr>
              <a:t>(</a:t>
            </a:r>
            <a:r>
              <a:rPr lang="es-ES" sz="2700" dirty="0">
                <a:solidFill>
                  <a:srgbClr val="0070C0"/>
                </a:solidFill>
                <a:latin typeface="Times New Roman"/>
                <a:ea typeface="Times New Roman"/>
              </a:rPr>
              <a:t>L</a:t>
            </a:r>
            <a:r>
              <a:rPr lang="es-ES" sz="2700" dirty="0">
                <a:solidFill>
                  <a:schemeClr val="tx2"/>
                </a:solidFill>
                <a:latin typeface="Times New Roman"/>
                <a:ea typeface="Times New Roman"/>
              </a:rPr>
              <a:t>), que puede producir un determinado nivel o volumen de producción. </a:t>
            </a:r>
            <a:endParaRPr lang="es-ES" sz="27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465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764704"/>
            <a:ext cx="7920880" cy="5328592"/>
          </a:xfrm>
        </p:spPr>
        <p:txBody>
          <a:bodyPr>
            <a:noAutofit/>
          </a:bodyPr>
          <a:lstStyle/>
          <a:p>
            <a:pPr marL="36576" indent="0" algn="just">
              <a:lnSpc>
                <a:spcPct val="150000"/>
              </a:lnSpc>
              <a:buNone/>
            </a:pPr>
            <a:r>
              <a:rPr lang="es-ES" sz="2600" dirty="0">
                <a:solidFill>
                  <a:schemeClr val="tx2"/>
                </a:solidFill>
                <a:latin typeface="Times New Roman"/>
                <a:ea typeface="Times New Roman"/>
              </a:rPr>
              <a:t>Se utiliza  un gráfico para mostrar la combinación de dos factores de la producción de un bien: </a:t>
            </a:r>
            <a:r>
              <a:rPr lang="es-ES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/>
                <a:ea typeface="Times New Roman"/>
              </a:rPr>
              <a:t>capital </a:t>
            </a:r>
            <a:r>
              <a:rPr lang="es-ES" sz="26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/>
                <a:ea typeface="Times New Roman"/>
              </a:rPr>
              <a:t>y trabajo.</a:t>
            </a:r>
            <a:r>
              <a:rPr lang="es-ES" sz="2600" dirty="0">
                <a:latin typeface="Times New Roman"/>
                <a:ea typeface="Times New Roman"/>
              </a:rPr>
              <a:t> </a:t>
            </a:r>
            <a:endParaRPr lang="es-ES" sz="2600" dirty="0" smtClean="0">
              <a:latin typeface="Times New Roman"/>
              <a:ea typeface="Times New Roman"/>
            </a:endParaRPr>
          </a:p>
          <a:p>
            <a:pPr marL="36576" indent="0" algn="just">
              <a:lnSpc>
                <a:spcPct val="150000"/>
              </a:lnSpc>
              <a:buNone/>
            </a:pPr>
            <a:endParaRPr lang="es-ES" sz="2600" dirty="0" smtClean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 marL="36576" indent="0" algn="just">
              <a:lnSpc>
                <a:spcPct val="150000"/>
              </a:lnSpc>
              <a:buNone/>
            </a:pPr>
            <a:r>
              <a:rPr lang="es-ES" sz="2600" dirty="0" smtClean="0">
                <a:solidFill>
                  <a:schemeClr val="tx2"/>
                </a:solidFill>
                <a:latin typeface="Times New Roman"/>
                <a:ea typeface="Times New Roman"/>
              </a:rPr>
              <a:t>Sobre </a:t>
            </a:r>
            <a:r>
              <a:rPr lang="es-ES" sz="2600" dirty="0">
                <a:solidFill>
                  <a:schemeClr val="tx2"/>
                </a:solidFill>
                <a:latin typeface="Times New Roman"/>
                <a:ea typeface="Times New Roman"/>
              </a:rPr>
              <a:t>el eje de las ordenadas mostramos las unidades de capital que se pueden utilizar en la producción de un bien y, sobre las abscisas, las unidades de trabajo.</a:t>
            </a:r>
          </a:p>
          <a:p>
            <a:pPr marL="36576" indent="0">
              <a:buNone/>
            </a:pP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xmlns="" val="344830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52736"/>
            <a:ext cx="6912768" cy="4834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9889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08720"/>
            <a:ext cx="8219256" cy="5688632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s-ES" sz="2800" dirty="0">
                <a:solidFill>
                  <a:schemeClr val="tx2"/>
                </a:solidFill>
                <a:latin typeface="Calibri"/>
                <a:ea typeface="Times New Roman"/>
                <a:cs typeface="Times New Roman"/>
              </a:rPr>
              <a:t>Cada punto de la curva representa una combinación de capital y trabajo, capaz de producir cierta cantidad de bienes. </a:t>
            </a:r>
            <a:endParaRPr lang="es-ES" sz="2800" dirty="0" smtClean="0">
              <a:solidFill>
                <a:schemeClr val="tx2"/>
              </a:solidFill>
              <a:latin typeface="Calibri"/>
              <a:ea typeface="Times New Roman"/>
              <a:cs typeface="Times New Roman"/>
            </a:endParaRPr>
          </a:p>
          <a:p>
            <a:pPr marL="36576" indent="0">
              <a:buNone/>
            </a:pPr>
            <a:endParaRPr lang="es-ES_tradnl" sz="2800" dirty="0">
              <a:solidFill>
                <a:schemeClr val="tx2"/>
              </a:solidFill>
              <a:latin typeface="Calibri"/>
              <a:cs typeface="Times New Roman"/>
            </a:endParaRPr>
          </a:p>
          <a:p>
            <a:pPr marL="36576" indent="0">
              <a:buNone/>
            </a:pPr>
            <a:r>
              <a:rPr lang="es-ES" sz="2800" dirty="0" smtClean="0">
                <a:solidFill>
                  <a:schemeClr val="tx2"/>
                </a:solidFill>
                <a:latin typeface="Calibri"/>
                <a:ea typeface="Times New Roman"/>
                <a:cs typeface="Times New Roman"/>
              </a:rPr>
              <a:t>Según </a:t>
            </a:r>
            <a:r>
              <a:rPr lang="es-ES" sz="2800" dirty="0">
                <a:solidFill>
                  <a:schemeClr val="tx2"/>
                </a:solidFill>
                <a:latin typeface="Calibri"/>
                <a:ea typeface="Times New Roman"/>
                <a:cs typeface="Times New Roman"/>
              </a:rPr>
              <a:t>el método de producción utilizado, se emplea más cantidad de capital y una cantidad menor de mano de obra o se utilizan muchos trabajadores con pocas herramientas. </a:t>
            </a:r>
            <a:endParaRPr lang="es-E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846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548680"/>
            <a:ext cx="8075240" cy="5721499"/>
          </a:xfrm>
        </p:spPr>
        <p:txBody>
          <a:bodyPr>
            <a:normAutofit/>
          </a:bodyPr>
          <a:lstStyle/>
          <a:p>
            <a:pPr marL="36576" indent="0" algn="just">
              <a:lnSpc>
                <a:spcPct val="150000"/>
              </a:lnSpc>
              <a:buNone/>
            </a:pPr>
            <a:r>
              <a:rPr lang="es-ES" sz="2800" dirty="0">
                <a:solidFill>
                  <a:schemeClr val="tx2"/>
                </a:solidFill>
                <a:latin typeface="Times New Roman"/>
                <a:ea typeface="Times New Roman"/>
              </a:rPr>
              <a:t>La curva resultante se llama </a:t>
            </a:r>
            <a:r>
              <a:rPr lang="es-ES" sz="2800" b="1" dirty="0">
                <a:solidFill>
                  <a:schemeClr val="accent1"/>
                </a:solidFill>
                <a:latin typeface="Times New Roman"/>
                <a:ea typeface="Times New Roman"/>
              </a:rPr>
              <a:t>isocuanta</a:t>
            </a:r>
            <a:r>
              <a:rPr lang="es-ES" sz="2800" dirty="0">
                <a:solidFill>
                  <a:schemeClr val="tx2"/>
                </a:solidFill>
                <a:latin typeface="Times New Roman"/>
                <a:ea typeface="Times New Roman"/>
              </a:rPr>
              <a:t>: igual cantidad de producción con diferentes cantidades de factores, según el método utilizado</a:t>
            </a:r>
            <a:r>
              <a:rPr lang="es-ES" sz="2800" dirty="0" smtClean="0">
                <a:solidFill>
                  <a:schemeClr val="tx2"/>
                </a:solidFill>
                <a:latin typeface="Times New Roman"/>
                <a:ea typeface="Times New Roman"/>
              </a:rPr>
              <a:t>.</a:t>
            </a:r>
          </a:p>
          <a:p>
            <a:pPr marL="36576" indent="0" algn="just">
              <a:lnSpc>
                <a:spcPct val="150000"/>
              </a:lnSpc>
              <a:buNone/>
            </a:pPr>
            <a:endParaRPr lang="es-ES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 marL="36576" indent="0" algn="just">
              <a:lnSpc>
                <a:spcPct val="150000"/>
              </a:lnSpc>
              <a:buNone/>
            </a:pPr>
            <a:r>
              <a:rPr lang="es-ES" sz="2800" dirty="0">
                <a:solidFill>
                  <a:schemeClr val="tx2"/>
                </a:solidFill>
                <a:latin typeface="Times New Roman"/>
                <a:ea typeface="Times New Roman"/>
              </a:rPr>
              <a:t>Si la empresa desea </a:t>
            </a:r>
            <a:r>
              <a:rPr lang="es-ES" sz="2800" dirty="0" smtClean="0">
                <a:solidFill>
                  <a:schemeClr val="tx2"/>
                </a:solidFill>
                <a:latin typeface="Times New Roman"/>
                <a:ea typeface="Times New Roman"/>
              </a:rPr>
              <a:t>estudiar distintos </a:t>
            </a:r>
            <a:r>
              <a:rPr lang="es-ES" sz="2800" dirty="0">
                <a:solidFill>
                  <a:schemeClr val="tx2"/>
                </a:solidFill>
                <a:latin typeface="Times New Roman"/>
                <a:ea typeface="Times New Roman"/>
              </a:rPr>
              <a:t>niveles de producción, traza un mapa de posibilidades, con varias </a:t>
            </a:r>
            <a:r>
              <a:rPr lang="es-ES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/>
                <a:ea typeface="Times New Roman"/>
              </a:rPr>
              <a:t>isocuantas.</a:t>
            </a:r>
          </a:p>
          <a:p>
            <a:pPr marL="36576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25011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1143000"/>
          </a:xfrm>
        </p:spPr>
        <p:txBody>
          <a:bodyPr>
            <a:noAutofit/>
          </a:bodyPr>
          <a:lstStyle/>
          <a:p>
            <a:r>
              <a:rPr lang="es-ES_tradnl" sz="3100" dirty="0" smtClean="0">
                <a:solidFill>
                  <a:srgbClr val="A557FB"/>
                </a:solidFill>
                <a:latin typeface="Segoe Print" pitchFamily="2" charset="0"/>
                <a:cs typeface="Aparajita" pitchFamily="34" charset="0"/>
              </a:rPr>
              <a:t>Algunas características de la curva isocuanta son :</a:t>
            </a:r>
            <a:endParaRPr lang="es-ES" sz="3100" dirty="0">
              <a:solidFill>
                <a:srgbClr val="A557FB"/>
              </a:solidFill>
              <a:latin typeface="Segoe Print" pitchFamily="2" charset="0"/>
              <a:cs typeface="Aparajit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772816"/>
            <a:ext cx="8352928" cy="4925144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/>
              <a:buChar char=""/>
            </a:pPr>
            <a:r>
              <a:rPr lang="es-ES" sz="2800" dirty="0">
                <a:solidFill>
                  <a:schemeClr val="tx2"/>
                </a:solidFill>
                <a:latin typeface="Calibri"/>
                <a:ea typeface="Times New Roman"/>
                <a:cs typeface="Times New Roman"/>
              </a:rPr>
              <a:t>Es convexa respecto al origen ya que al disminuir un factor, aumenta el otro.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/>
              <a:buChar char=""/>
            </a:pPr>
            <a:r>
              <a:rPr lang="es-ES" sz="2800" dirty="0">
                <a:solidFill>
                  <a:schemeClr val="tx2"/>
                </a:solidFill>
                <a:latin typeface="Calibri"/>
                <a:ea typeface="Times New Roman"/>
                <a:cs typeface="Times New Roman"/>
              </a:rPr>
              <a:t>Dirección de izquierda a derecha y de arriba hacia abajo ya que este desplazamiento indica la proporción en que se sustituye un factor por otro.</a:t>
            </a:r>
          </a:p>
          <a:p>
            <a:pPr marL="36576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40872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908720"/>
            <a:ext cx="8147248" cy="5721499"/>
          </a:xfrm>
        </p:spPr>
        <p:txBody>
          <a:bodyPr/>
          <a:lstStyle/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Clr>
                <a:srgbClr val="6EA0B0"/>
              </a:buClr>
              <a:buFont typeface="Wingdings"/>
              <a:buChar char=""/>
            </a:pPr>
            <a:r>
              <a:rPr lang="es-ES" sz="2700" dirty="0">
                <a:solidFill>
                  <a:srgbClr val="D4D2D0"/>
                </a:solidFill>
                <a:latin typeface="Calibri"/>
                <a:ea typeface="Times New Roman"/>
                <a:cs typeface="Times New Roman"/>
              </a:rPr>
              <a:t>Pendiente negativa ya que al aumentar la cantidad usada de un factor, disminuye al otro, manteniendo un nivel constante de producción</a:t>
            </a:r>
            <a:r>
              <a:rPr lang="es-ES" sz="2700" dirty="0" smtClean="0">
                <a:solidFill>
                  <a:srgbClr val="D4D2D0"/>
                </a:solidFill>
                <a:latin typeface="Calibri"/>
                <a:ea typeface="Times New Roman"/>
                <a:cs typeface="Times New Roman"/>
              </a:rPr>
              <a:t>.</a:t>
            </a: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Wingdings"/>
              <a:buChar char=""/>
            </a:pPr>
            <a:r>
              <a:rPr lang="es-ES" sz="28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Las isocuantas no se cruzan.</a:t>
            </a:r>
            <a:endParaRPr lang="es-ES" sz="2400" dirty="0">
              <a:solidFill>
                <a:schemeClr val="tx2"/>
              </a:solidFill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Wingdings"/>
              <a:buChar char=""/>
            </a:pPr>
            <a:r>
              <a:rPr lang="es-ES" sz="28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Son convexas al origen.</a:t>
            </a:r>
            <a:endParaRPr lang="es-ES" sz="2400" dirty="0">
              <a:solidFill>
                <a:schemeClr val="tx2"/>
              </a:solidFill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Clr>
                <a:srgbClr val="6EA0B0"/>
              </a:buClr>
              <a:buFont typeface="Wingdings"/>
              <a:buChar char=""/>
            </a:pPr>
            <a:endParaRPr lang="es-ES" sz="2700" dirty="0">
              <a:solidFill>
                <a:srgbClr val="D4D2D0"/>
              </a:solidFill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630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836712"/>
            <a:ext cx="8219256" cy="5577483"/>
          </a:xfrm>
        </p:spPr>
        <p:txBody>
          <a:bodyPr/>
          <a:lstStyle/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Wingdings"/>
              <a:buChar char=""/>
            </a:pPr>
            <a:r>
              <a:rPr lang="es-ES" sz="27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Tienen pendiente negativa dentro de las posibilidades eficientes de producción.</a:t>
            </a:r>
            <a:endParaRPr lang="es-ES" sz="2700" dirty="0">
              <a:solidFill>
                <a:schemeClr val="tx2"/>
              </a:solidFill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Wingdings"/>
              <a:buChar char=""/>
            </a:pPr>
            <a:r>
              <a:rPr lang="es-ES" sz="27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Dan una medida cardinal de producción.</a:t>
            </a:r>
            <a:endParaRPr lang="es-ES" sz="2700" dirty="0">
              <a:solidFill>
                <a:schemeClr val="tx2"/>
              </a:solidFill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Wingdings"/>
              <a:buChar char=""/>
            </a:pPr>
            <a:r>
              <a:rPr lang="es-ES" sz="27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Las curvas más altas se refieren a niveles más altos de producción, e inversa.</a:t>
            </a:r>
            <a:endParaRPr lang="es-ES" sz="2700" dirty="0">
              <a:solidFill>
                <a:schemeClr val="tx2"/>
              </a:solidFill>
              <a:latin typeface="Calibri"/>
              <a:ea typeface="Times New Roman"/>
              <a:cs typeface="Times New Roman"/>
            </a:endParaRPr>
          </a:p>
          <a:p>
            <a:pPr marL="36576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28856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08509"/>
            <a:ext cx="8147248" cy="5649491"/>
          </a:xfrm>
        </p:spPr>
        <p:txBody>
          <a:bodyPr>
            <a:normAutofit/>
          </a:bodyPr>
          <a:lstStyle/>
          <a:p>
            <a:pPr marL="36576" indent="0" algn="just">
              <a:lnSpc>
                <a:spcPct val="150000"/>
              </a:lnSpc>
              <a:buNone/>
            </a:pPr>
            <a:r>
              <a:rPr lang="es-ES" sz="2700" dirty="0">
                <a:solidFill>
                  <a:schemeClr val="tx2"/>
                </a:solidFill>
                <a:latin typeface="Times New Roman"/>
                <a:ea typeface="Times New Roman"/>
              </a:rPr>
              <a:t>A medida que nos trasladamos sobre la </a:t>
            </a:r>
            <a:r>
              <a:rPr lang="es-ES" sz="2700" dirty="0">
                <a:solidFill>
                  <a:srgbClr val="0070C0"/>
                </a:solidFill>
                <a:latin typeface="Times New Roman"/>
                <a:ea typeface="Times New Roman"/>
              </a:rPr>
              <a:t>bisectriz</a:t>
            </a:r>
            <a:r>
              <a:rPr lang="es-ES" sz="2700" dirty="0">
                <a:solidFill>
                  <a:schemeClr val="tx2"/>
                </a:solidFill>
                <a:latin typeface="Times New Roman"/>
                <a:ea typeface="Times New Roman"/>
              </a:rPr>
              <a:t> del par de ejes coordenados alejándonos del origen, las sucesivas isocuantas que dicha bisectriz va cortando implican mayores niveles de producción</a:t>
            </a:r>
            <a:r>
              <a:rPr lang="es-ES" sz="2700" dirty="0" smtClean="0">
                <a:solidFill>
                  <a:schemeClr val="tx2"/>
                </a:solidFill>
                <a:latin typeface="Times New Roman"/>
                <a:ea typeface="Times New Roman"/>
              </a:rPr>
              <a:t>.</a:t>
            </a:r>
          </a:p>
          <a:p>
            <a:pPr marL="36576" indent="0" algn="just">
              <a:lnSpc>
                <a:spcPct val="150000"/>
              </a:lnSpc>
              <a:buNone/>
            </a:pPr>
            <a:endParaRPr lang="es-ES_tradnl" sz="27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 marL="36576" indent="0" algn="just">
              <a:lnSpc>
                <a:spcPct val="150000"/>
              </a:lnSpc>
              <a:buNone/>
            </a:pPr>
            <a:endParaRPr lang="es-ES" sz="27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 marL="36576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3277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20972137">
            <a:off x="201884" y="1602496"/>
            <a:ext cx="8680541" cy="2707420"/>
          </a:xfrm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es-ES" dirty="0" smtClean="0"/>
              <a:t>CURVA DE ISOCUANTA Ó DE ISOPRODUTO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1783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268760"/>
            <a:ext cx="7467600" cy="4525963"/>
          </a:xfrm>
        </p:spPr>
        <p:txBody>
          <a:bodyPr/>
          <a:lstStyle/>
          <a:p>
            <a:pPr marL="36576" lvl="0" indent="0" algn="just">
              <a:lnSpc>
                <a:spcPct val="150000"/>
              </a:lnSpc>
              <a:spcAft>
                <a:spcPts val="1000"/>
              </a:spcAft>
              <a:buClr>
                <a:srgbClr val="6EA0B0"/>
              </a:buClr>
              <a:buNone/>
            </a:pPr>
            <a:r>
              <a:rPr lang="es-SV" sz="2700" dirty="0">
                <a:solidFill>
                  <a:srgbClr val="D4D2D0"/>
                </a:solidFill>
                <a:latin typeface="Times New Roman"/>
                <a:ea typeface="Times New Roman"/>
                <a:cs typeface="Times New Roman"/>
              </a:rPr>
              <a:t>En los diferentes niveles de producción, los mapas de Isocuanta o Isoproducto, el empresario debe buscar la mejor combinación, para tener una mayor producción, mientras más arriba y a la derecha mejor, sin dejar de relacionar estos datos con sus costos.</a:t>
            </a:r>
            <a:endParaRPr lang="es-ES" sz="2700" dirty="0">
              <a:solidFill>
                <a:srgbClr val="D4D2D0"/>
              </a:solidFill>
              <a:latin typeface="Calibri"/>
              <a:ea typeface="Times New Roman"/>
              <a:cs typeface="Times New Roman"/>
            </a:endParaRPr>
          </a:p>
          <a:p>
            <a:pPr marL="36576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05352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2" name="Imagen 2" descr="02"/>
          <p:cNvPicPr>
            <a:picLocks noChangeAspect="1" noChangeArrowheads="1"/>
          </p:cNvPicPr>
          <p:nvPr/>
        </p:nvPicPr>
        <p:blipFill>
          <a:blip r:embed="rId2">
            <a:lum contrast="6000"/>
            <a:grayscl/>
          </a:blip>
          <a:srcRect/>
          <a:stretch>
            <a:fillRect/>
          </a:stretch>
        </p:blipFill>
        <p:spPr bwMode="auto">
          <a:xfrm>
            <a:off x="1547813" y="981075"/>
            <a:ext cx="5184775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3" name="Imagen 3" descr="03"/>
          <p:cNvPicPr>
            <a:picLocks noChangeAspect="1" noChangeArrowheads="1"/>
          </p:cNvPicPr>
          <p:nvPr/>
        </p:nvPicPr>
        <p:blipFill>
          <a:blip r:embed="rId2">
            <a:lum contrast="6000"/>
            <a:grayscl/>
          </a:blip>
          <a:srcRect/>
          <a:stretch>
            <a:fillRect/>
          </a:stretch>
        </p:blipFill>
        <p:spPr bwMode="auto">
          <a:xfrm>
            <a:off x="611188" y="908050"/>
            <a:ext cx="4967287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580063" y="3284538"/>
            <a:ext cx="33496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/>
              <a:t>Una isocuanta más alta indica una mayor cantidad de producción y una más baja una cantidad menor. 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5651500" y="1844675"/>
            <a:ext cx="331311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Es el conjunto de isocuantas que permiten representar un proceso productivo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5867400" y="1125538"/>
            <a:ext cx="287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Un mapa de isocuantas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539750" y="5445125"/>
            <a:ext cx="842486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i="1"/>
              <a:t>Dos o más curvas de isocuantas registradas en un mismo diagrama dan origen a un “mapa de isocuantas”. El espacio muestral del mapa permite dibujar infinitas combinaciones de insumos que darían origen a infinitas curvas de isocuantas.</a:t>
            </a:r>
            <a:r>
              <a:rPr lang="es-ES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20624" lvl="0" indent="-384048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tabLst>
                <a:tab pos="4271645" algn="l"/>
              </a:tabLst>
            </a:pPr>
            <a:r>
              <a:rPr lang="es-SV" sz="3000" b="1" dirty="0" smtClean="0">
                <a:solidFill>
                  <a:srgbClr val="00B0F0"/>
                </a:solidFill>
                <a:latin typeface="Segoe Print" pitchFamily="2" charset="0"/>
                <a:ea typeface="Times New Roman"/>
                <a:cs typeface="Times New Roman"/>
              </a:rPr>
              <a:t>                 BIBLIOGRAFIA</a:t>
            </a:r>
            <a:r>
              <a:rPr lang="es-SV" sz="3000" b="1" dirty="0">
                <a:solidFill>
                  <a:srgbClr val="00B0F0"/>
                </a:solidFill>
                <a:latin typeface="Segoe Print" pitchFamily="2" charset="0"/>
                <a:ea typeface="Times New Roman"/>
                <a:cs typeface="Times New Roman"/>
              </a:rPr>
              <a:t>.</a:t>
            </a:r>
            <a:r>
              <a:rPr lang="es-ES" sz="1800" dirty="0">
                <a:solidFill>
                  <a:prstClr val="white"/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es-ES" sz="1800" dirty="0">
                <a:solidFill>
                  <a:prstClr val="white"/>
                </a:solidFill>
                <a:latin typeface="Calibri"/>
                <a:ea typeface="Times New Roman"/>
                <a:cs typeface="Times New Roman"/>
              </a:rPr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556792"/>
            <a:ext cx="7467600" cy="4525963"/>
          </a:xfrm>
        </p:spPr>
        <p:txBody>
          <a:bodyPr>
            <a:normAutofit fontScale="70000" lnSpcReduction="20000"/>
          </a:bodyPr>
          <a:lstStyle/>
          <a:p>
            <a:pPr marL="36576" indent="0">
              <a:lnSpc>
                <a:spcPct val="115000"/>
              </a:lnSpc>
              <a:spcAft>
                <a:spcPts val="1000"/>
              </a:spcAft>
              <a:buNone/>
              <a:tabLst>
                <a:tab pos="4271645" algn="l"/>
              </a:tabLst>
            </a:pPr>
            <a:r>
              <a:rPr lang="es-SV" sz="3200" dirty="0" smtClean="0">
                <a:latin typeface="Times New Roman"/>
                <a:ea typeface="Times New Roman"/>
                <a:cs typeface="Times New Roman"/>
              </a:rPr>
              <a:t>La </a:t>
            </a:r>
            <a:r>
              <a:rPr lang="es-SV" sz="3200" dirty="0">
                <a:latin typeface="Times New Roman"/>
                <a:ea typeface="Times New Roman"/>
                <a:cs typeface="Times New Roman"/>
              </a:rPr>
              <a:t>recopilación de los datos fueron investigados de las siguientes páginas web</a:t>
            </a:r>
            <a:r>
              <a:rPr lang="es-SV" sz="3200" dirty="0" smtClean="0">
                <a:latin typeface="Times New Roman"/>
                <a:ea typeface="Times New Roman"/>
                <a:cs typeface="Times New Roman"/>
              </a:rPr>
              <a:t>:</a:t>
            </a:r>
            <a:endParaRPr lang="es-ES" sz="3200" dirty="0" smtClean="0">
              <a:latin typeface="Calibri"/>
              <a:ea typeface="Times New Roman"/>
              <a:cs typeface="Times New Roman"/>
            </a:endParaRPr>
          </a:p>
          <a:p>
            <a:pPr marL="36576" indent="0">
              <a:lnSpc>
                <a:spcPct val="115000"/>
              </a:lnSpc>
              <a:spcAft>
                <a:spcPts val="1000"/>
              </a:spcAft>
              <a:buNone/>
              <a:tabLst>
                <a:tab pos="4271645" algn="l"/>
              </a:tabLst>
            </a:pPr>
            <a:r>
              <a:rPr lang="es-ES" sz="3200" dirty="0">
                <a:latin typeface="Calibri"/>
                <a:ea typeface="Times New Roman"/>
                <a:cs typeface="Times New Roman"/>
              </a:rPr>
              <a:t> 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/>
              <a:buChar char=""/>
            </a:pPr>
            <a:r>
              <a:rPr lang="es-ES" sz="3200" u="sng" dirty="0">
                <a:solidFill>
                  <a:srgbClr val="0000FF"/>
                </a:solidFill>
                <a:latin typeface="Calibri"/>
                <a:ea typeface="Times New Roman"/>
                <a:cs typeface="Times New Roman"/>
                <a:hlinkClick r:id="rId2"/>
              </a:rPr>
              <a:t>http://</a:t>
            </a:r>
            <a:r>
              <a:rPr lang="es-ES" sz="3200" u="sng" dirty="0" smtClean="0">
                <a:solidFill>
                  <a:srgbClr val="0000FF"/>
                </a:solidFill>
                <a:latin typeface="Calibri"/>
                <a:ea typeface="Times New Roman"/>
                <a:cs typeface="Times New Roman"/>
                <a:hlinkClick r:id="rId2"/>
              </a:rPr>
              <a:t>www.economia48.com/spa/d/curva-isocuanta/curva-isocuanta.htm</a:t>
            </a:r>
            <a:r>
              <a:rPr lang="es-ES" sz="3200" dirty="0">
                <a:latin typeface="Calibri"/>
                <a:ea typeface="Times New Roman"/>
                <a:cs typeface="Times New Roman"/>
              </a:rPr>
              <a:t> </a:t>
            </a:r>
          </a:p>
          <a:p>
            <a:pPr marL="73152" indent="0">
              <a:lnSpc>
                <a:spcPct val="150000"/>
              </a:lnSpc>
              <a:spcAft>
                <a:spcPts val="0"/>
              </a:spcAft>
              <a:buNone/>
            </a:pPr>
            <a:endParaRPr lang="es-ES" sz="3200" dirty="0">
              <a:latin typeface="Calibri"/>
              <a:ea typeface="Times New Roman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/>
              <a:buChar char=""/>
            </a:pPr>
            <a:r>
              <a:rPr lang="es-ES" sz="3200" u="sng" dirty="0">
                <a:solidFill>
                  <a:srgbClr val="0000FF"/>
                </a:solidFill>
                <a:latin typeface="Calibri"/>
                <a:ea typeface="Times New Roman"/>
                <a:cs typeface="Times New Roman"/>
                <a:hlinkClick r:id="rId3"/>
              </a:rPr>
              <a:t>http://jorgeescobar.blog.com/2010/09/17/curva-isocuanta</a:t>
            </a:r>
            <a:r>
              <a:rPr lang="es-ES" sz="3200" u="sng" dirty="0" smtClean="0">
                <a:solidFill>
                  <a:srgbClr val="0000FF"/>
                </a:solidFill>
                <a:latin typeface="Calibri"/>
                <a:ea typeface="Times New Roman"/>
                <a:cs typeface="Times New Roman"/>
                <a:hlinkClick r:id="rId3"/>
              </a:rPr>
              <a:t>/</a:t>
            </a:r>
            <a:endParaRPr lang="es-ES" sz="3200" dirty="0">
              <a:latin typeface="Calibri"/>
              <a:ea typeface="Times New Roman"/>
              <a:cs typeface="Times New Roman"/>
            </a:endParaRPr>
          </a:p>
          <a:p>
            <a:pPr marL="73152" indent="0">
              <a:lnSpc>
                <a:spcPct val="150000"/>
              </a:lnSpc>
              <a:spcAft>
                <a:spcPts val="1000"/>
              </a:spcAft>
              <a:buNone/>
            </a:pPr>
            <a:endParaRPr lang="es-ES" sz="3200" dirty="0">
              <a:latin typeface="Calibri"/>
              <a:ea typeface="Times New Roman"/>
              <a:cs typeface="Times New Roman"/>
            </a:endParaRPr>
          </a:p>
          <a:p>
            <a:pPr>
              <a:buFont typeface="Wingdings" pitchFamily="2" charset="2"/>
              <a:buChar char="ü"/>
            </a:pPr>
            <a:r>
              <a:rPr lang="es-ES" sz="3200" u="sng" dirty="0">
                <a:solidFill>
                  <a:srgbClr val="0000FF"/>
                </a:solidFill>
                <a:latin typeface="Calibri"/>
                <a:ea typeface="Times New Roman"/>
                <a:cs typeface="Times New Roman"/>
                <a:hlinkClick r:id="rId4"/>
              </a:rPr>
              <a:t>http://www.laeconomia.com.mx/tag/curva-isocuanta/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00982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75856" y="404664"/>
            <a:ext cx="7467600" cy="1143000"/>
          </a:xfrm>
        </p:spPr>
        <p:txBody>
          <a:bodyPr>
            <a:normAutofit/>
          </a:bodyPr>
          <a:lstStyle/>
          <a:p>
            <a:r>
              <a:rPr lang="es-ES_tradnl" sz="3200" b="1" dirty="0" smtClean="0">
                <a:solidFill>
                  <a:srgbClr val="A742C6"/>
                </a:solidFill>
                <a:latin typeface="Segoe Print" pitchFamily="2" charset="0"/>
                <a:ea typeface="Arial Unicode MS" pitchFamily="34" charset="-128"/>
                <a:cs typeface="Arial Unicode MS" pitchFamily="34" charset="-128"/>
              </a:rPr>
              <a:t>Introducción</a:t>
            </a:r>
            <a:endParaRPr lang="es-ES" sz="3200" b="1" dirty="0">
              <a:solidFill>
                <a:srgbClr val="A742C6"/>
              </a:solidFill>
              <a:latin typeface="Segoe Print" pitchFamily="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628800"/>
            <a:ext cx="7467600" cy="4525963"/>
          </a:xfrm>
        </p:spPr>
        <p:txBody>
          <a:bodyPr>
            <a:normAutofit/>
          </a:bodyPr>
          <a:lstStyle/>
          <a:p>
            <a:pPr marL="36576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es-SV" sz="2300" b="1" dirty="0">
                <a:ea typeface="Times New Roman"/>
                <a:cs typeface="Times New Roman"/>
              </a:rPr>
              <a:t>En este trabajo hablaremos del tema curvas </a:t>
            </a:r>
            <a:r>
              <a:rPr lang="es-SV" sz="2300" b="1" dirty="0" smtClean="0">
                <a:ea typeface="Times New Roman"/>
                <a:cs typeface="Times New Roman"/>
              </a:rPr>
              <a:t>isocuantas </a:t>
            </a:r>
            <a:r>
              <a:rPr lang="es-SV" sz="2300" b="1" dirty="0">
                <a:ea typeface="Times New Roman"/>
                <a:cs typeface="Times New Roman"/>
              </a:rPr>
              <a:t>ó también denominado de isoproducto , las formas alternativas de dichas curvas </a:t>
            </a:r>
            <a:r>
              <a:rPr lang="es-SV" sz="2300" b="1" dirty="0" smtClean="0">
                <a:ea typeface="Times New Roman"/>
                <a:cs typeface="Times New Roman"/>
              </a:rPr>
              <a:t>.</a:t>
            </a:r>
            <a:endParaRPr lang="es-ES" sz="2300" dirty="0">
              <a:ea typeface="Times New Roman"/>
              <a:cs typeface="Times New Roman"/>
            </a:endParaRPr>
          </a:p>
          <a:p>
            <a:pPr marL="36576" indent="0">
              <a:lnSpc>
                <a:spcPct val="150000"/>
              </a:lnSpc>
              <a:spcAft>
                <a:spcPts val="1000"/>
              </a:spcAft>
              <a:buNone/>
            </a:pPr>
            <a:endParaRPr lang="es-ES" sz="2300" dirty="0">
              <a:ea typeface="Times New Roman"/>
              <a:cs typeface="Times New Roman"/>
            </a:endParaRPr>
          </a:p>
          <a:p>
            <a:pPr marL="36576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es-SV" sz="2300" b="1" dirty="0">
                <a:ea typeface="Times New Roman"/>
                <a:cs typeface="Times New Roman"/>
              </a:rPr>
              <a:t>Como también el nivel de producción, y como se derivan estos.        </a:t>
            </a:r>
            <a:endParaRPr lang="es-ES" sz="2300" dirty="0">
              <a:ea typeface="Times New Roman"/>
              <a:cs typeface="Times New Roman"/>
            </a:endParaRPr>
          </a:p>
          <a:p>
            <a:pPr marL="36576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30724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980728"/>
            <a:ext cx="8244408" cy="620688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s-SV" sz="31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es-SV" sz="3100" b="1" dirty="0" smtClean="0">
                <a:latin typeface="Times New Roman"/>
                <a:ea typeface="Times New Roman"/>
                <a:cs typeface="Times New Roman"/>
              </a:rPr>
            </a:br>
            <a:r>
              <a:rPr lang="es-SV" sz="31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es-SV" sz="3100" b="1" dirty="0" smtClean="0">
                <a:latin typeface="Times New Roman"/>
                <a:ea typeface="Times New Roman"/>
                <a:cs typeface="Times New Roman"/>
              </a:rPr>
            </a:br>
            <a:r>
              <a:rPr lang="es-SV" sz="3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ea typeface="Times New Roman"/>
                <a:cs typeface="Times New Roman"/>
              </a:rPr>
              <a:t>CURVA </a:t>
            </a:r>
            <a:r>
              <a:rPr lang="es-SV" sz="31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ea typeface="Times New Roman"/>
                <a:cs typeface="Times New Roman"/>
              </a:rPr>
              <a:t>ISOCUANTA O DE ISOPRODUCTO</a:t>
            </a: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/>
            </a:r>
            <a:b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</a:b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6227" y="2297239"/>
            <a:ext cx="8291264" cy="45259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s-ES" sz="2900" dirty="0">
                <a:solidFill>
                  <a:schemeClr val="tx2"/>
                </a:solidFill>
                <a:latin typeface="Times New Roman"/>
                <a:ea typeface="Times New Roman"/>
              </a:rPr>
              <a:t>U</a:t>
            </a:r>
            <a:r>
              <a:rPr lang="es-ES" sz="2900" dirty="0" smtClean="0">
                <a:solidFill>
                  <a:schemeClr val="tx2"/>
                </a:solidFill>
                <a:latin typeface="Times New Roman"/>
                <a:ea typeface="Times New Roman"/>
              </a:rPr>
              <a:t>na curva </a:t>
            </a:r>
            <a:r>
              <a:rPr lang="es-ES" sz="2900" b="1" dirty="0" smtClean="0">
                <a:solidFill>
                  <a:schemeClr val="tx2"/>
                </a:solidFill>
                <a:latin typeface="Times New Roman"/>
                <a:ea typeface="Times New Roman"/>
              </a:rPr>
              <a:t>isocuanta</a:t>
            </a:r>
            <a:r>
              <a:rPr lang="es-ES" sz="2900" dirty="0" smtClean="0">
                <a:solidFill>
                  <a:schemeClr val="tx2"/>
                </a:solidFill>
                <a:latin typeface="Times New Roman"/>
                <a:ea typeface="Times New Roman"/>
              </a:rPr>
              <a:t> representa </a:t>
            </a:r>
            <a:r>
              <a:rPr lang="es-ES" sz="2900" dirty="0">
                <a:solidFill>
                  <a:schemeClr val="tx2"/>
                </a:solidFill>
                <a:latin typeface="Times New Roman"/>
                <a:ea typeface="Times New Roman"/>
              </a:rPr>
              <a:t>diferentes combinaciones de factores que proporcionan una misma cantidad de producto</a:t>
            </a:r>
            <a:r>
              <a:rPr lang="es-ES" sz="2900" dirty="0" smtClean="0">
                <a:solidFill>
                  <a:schemeClr val="tx2"/>
                </a:solidFill>
                <a:latin typeface="Times New Roman"/>
                <a:ea typeface="Times New Roman"/>
              </a:rPr>
              <a:t>.</a:t>
            </a:r>
          </a:p>
          <a:p>
            <a:pPr marL="36576" indent="0">
              <a:buNone/>
            </a:pPr>
            <a:endParaRPr lang="es-ES" sz="2900" dirty="0" smtClean="0">
              <a:solidFill>
                <a:schemeClr val="tx2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41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844824"/>
            <a:ext cx="7467600" cy="4525963"/>
          </a:xfrm>
        </p:spPr>
        <p:txBody>
          <a:bodyPr/>
          <a:lstStyle/>
          <a:p>
            <a:pPr marL="36576" lvl="0" indent="0">
              <a:buClr>
                <a:srgbClr val="6EA0B0"/>
              </a:buClr>
              <a:buNone/>
            </a:pPr>
            <a:r>
              <a:rPr lang="es-ES" sz="2900" dirty="0" smtClean="0">
                <a:solidFill>
                  <a:srgbClr val="D4D2D0"/>
                </a:solidFill>
                <a:latin typeface="Times New Roman"/>
                <a:ea typeface="Times New Roman"/>
              </a:rPr>
              <a:t>Para </a:t>
            </a:r>
            <a:r>
              <a:rPr lang="es-ES" sz="2900" dirty="0">
                <a:solidFill>
                  <a:srgbClr val="D4D2D0"/>
                </a:solidFill>
                <a:latin typeface="Times New Roman"/>
                <a:ea typeface="Times New Roman"/>
              </a:rPr>
              <a:t>alcanzar un determinado nivel de producto se puede realizar como resultado de diferentes combinaciones de los factores productivos, dependiendo del método que se utilice.</a:t>
            </a:r>
            <a:endParaRPr lang="es-ES" sz="2900" dirty="0">
              <a:solidFill>
                <a:srgbClr val="D4D2D0"/>
              </a:solidFill>
            </a:endParaRPr>
          </a:p>
          <a:p>
            <a:pPr marL="36576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68404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17173"/>
            <a:ext cx="8424936" cy="5721499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s-ES" sz="2800" dirty="0">
                <a:solidFill>
                  <a:schemeClr val="tx2"/>
                </a:solidFill>
                <a:latin typeface="Times New Roman"/>
                <a:ea typeface="Times New Roman"/>
              </a:rPr>
              <a:t>En la teoría del consumidor,  los términos bajo los cuales los consumidores sustituyen un bien por otro, se conceptualizan por las curvas de indiferencia</a:t>
            </a:r>
            <a:r>
              <a:rPr lang="es-ES" sz="2800" dirty="0" smtClean="0">
                <a:solidFill>
                  <a:schemeClr val="tx2"/>
                </a:solidFill>
                <a:latin typeface="Times New Roman"/>
                <a:ea typeface="Times New Roman"/>
              </a:rPr>
              <a:t>.</a:t>
            </a:r>
          </a:p>
          <a:p>
            <a:pPr marL="36576" indent="0">
              <a:buNone/>
            </a:pPr>
            <a:endParaRPr lang="es-ES_tradnl" sz="2800" dirty="0">
              <a:latin typeface="Times New Roman"/>
            </a:endParaRPr>
          </a:p>
          <a:p>
            <a:pPr marL="36576" lvl="0" indent="0">
              <a:buClr>
                <a:srgbClr val="6EA0B0"/>
              </a:buClr>
              <a:buNone/>
            </a:pPr>
            <a:r>
              <a:rPr lang="es-ES" sz="2700" dirty="0">
                <a:solidFill>
                  <a:srgbClr val="D4D2D0"/>
                </a:solidFill>
                <a:latin typeface="Times New Roman"/>
                <a:ea typeface="Times New Roman"/>
                <a:cs typeface="Times New Roman"/>
              </a:rPr>
              <a:t>Uno de los principales temas de la microeconomía es el papel central de la sustitución de agentes económicos.</a:t>
            </a:r>
            <a:endParaRPr lang="es-ES" sz="2800" dirty="0">
              <a:solidFill>
                <a:prstClr val="white"/>
              </a:solidFill>
            </a:endParaRPr>
          </a:p>
          <a:p>
            <a:pPr marL="36576" indent="0">
              <a:buNone/>
            </a:pPr>
            <a:endParaRPr lang="es-ES_tradnl" sz="2800" dirty="0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418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764704"/>
            <a:ext cx="8219256" cy="5505475"/>
          </a:xfrm>
        </p:spPr>
        <p:txBody>
          <a:bodyPr>
            <a:noAutofit/>
          </a:bodyPr>
          <a:lstStyle/>
          <a:p>
            <a:pPr marL="36576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es-ES" sz="2800" dirty="0" smtClean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Estos s</a:t>
            </a:r>
            <a:r>
              <a:rPr lang="es-ES" sz="2800" dirty="0" smtClean="0">
                <a:solidFill>
                  <a:schemeClr val="tx2"/>
                </a:solidFill>
                <a:latin typeface="Calibri"/>
                <a:ea typeface="Times New Roman"/>
                <a:cs typeface="Times New Roman"/>
              </a:rPr>
              <a:t>on </a:t>
            </a:r>
            <a:r>
              <a:rPr lang="es-ES" sz="2800" dirty="0">
                <a:solidFill>
                  <a:schemeClr val="tx2"/>
                </a:solidFill>
                <a:latin typeface="Calibri"/>
                <a:ea typeface="Times New Roman"/>
                <a:cs typeface="Times New Roman"/>
              </a:rPr>
              <a:t>personas o </a:t>
            </a:r>
            <a:r>
              <a:rPr lang="es-ES" sz="2800" dirty="0" smtClean="0">
                <a:solidFill>
                  <a:schemeClr val="tx2"/>
                </a:solidFill>
                <a:latin typeface="Calibri"/>
                <a:ea typeface="Times New Roman"/>
                <a:cs typeface="Times New Roman"/>
              </a:rPr>
              <a:t>grupos </a:t>
            </a:r>
            <a:r>
              <a:rPr lang="es-ES" sz="2800" dirty="0">
                <a:solidFill>
                  <a:schemeClr val="tx2"/>
                </a:solidFill>
                <a:latin typeface="Calibri"/>
                <a:ea typeface="Times New Roman"/>
                <a:cs typeface="Times New Roman"/>
              </a:rPr>
              <a:t>que realizan una </a:t>
            </a:r>
            <a:r>
              <a:rPr lang="es-ES" sz="2800" dirty="0" smtClean="0">
                <a:solidFill>
                  <a:schemeClr val="tx2"/>
                </a:solidFill>
                <a:latin typeface="Calibri"/>
                <a:ea typeface="Times New Roman"/>
                <a:cs typeface="Times New Roman"/>
              </a:rPr>
              <a:t>actividad económica.</a:t>
            </a:r>
          </a:p>
          <a:p>
            <a:pPr marL="36576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es-ES" sz="2800" dirty="0">
                <a:solidFill>
                  <a:schemeClr val="tx2"/>
                </a:solidFill>
                <a:latin typeface="Times New Roman"/>
                <a:ea typeface="Times New Roman"/>
              </a:rPr>
              <a:t>En la teoría de producción, las empresas sustituyen un insumo por otro y la herramienta </a:t>
            </a:r>
            <a:r>
              <a:rPr lang="es-ES" sz="2800" dirty="0" smtClean="0">
                <a:solidFill>
                  <a:schemeClr val="tx2"/>
                </a:solidFill>
                <a:latin typeface="Times New Roman"/>
                <a:ea typeface="Times New Roman"/>
              </a:rPr>
              <a:t>gráfica que </a:t>
            </a:r>
            <a:r>
              <a:rPr lang="es-ES" sz="2800" dirty="0">
                <a:solidFill>
                  <a:schemeClr val="tx2"/>
                </a:solidFill>
                <a:latin typeface="Times New Roman"/>
                <a:ea typeface="Times New Roman"/>
              </a:rPr>
              <a:t>capta  estas relaciones técnicas es la curva isocuanta</a:t>
            </a:r>
            <a:r>
              <a:rPr lang="es-ES" sz="2800" dirty="0" smtClean="0">
                <a:solidFill>
                  <a:schemeClr val="tx2"/>
                </a:solidFill>
                <a:latin typeface="Times New Roman"/>
                <a:ea typeface="Times New Roman"/>
              </a:rPr>
              <a:t>.</a:t>
            </a:r>
          </a:p>
          <a:p>
            <a:pPr marL="36576" indent="0">
              <a:lnSpc>
                <a:spcPct val="150000"/>
              </a:lnSpc>
              <a:spcAft>
                <a:spcPts val="1000"/>
              </a:spcAft>
              <a:buNone/>
            </a:pPr>
            <a:endParaRPr lang="es-E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71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916832"/>
            <a:ext cx="8043664" cy="561662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s-ES" sz="2900" dirty="0">
                <a:latin typeface="Times New Roman"/>
                <a:ea typeface="Times New Roman"/>
              </a:rPr>
              <a:t>Las curvas isocuantas se deriva de   la función de producción </a:t>
            </a:r>
            <a:r>
              <a:rPr lang="es-ES" sz="2900" dirty="0">
                <a:solidFill>
                  <a:srgbClr val="92D050"/>
                </a:solidFill>
                <a:latin typeface="Times New Roman"/>
                <a:ea typeface="Times New Roman"/>
              </a:rPr>
              <a:t>Q = </a:t>
            </a:r>
            <a:r>
              <a:rPr lang="es-ES" sz="2900" i="1" dirty="0">
                <a:solidFill>
                  <a:srgbClr val="92D050"/>
                </a:solidFill>
                <a:latin typeface="Times New Roman"/>
                <a:ea typeface="Times New Roman"/>
              </a:rPr>
              <a:t>f</a:t>
            </a:r>
            <a:r>
              <a:rPr lang="es-ES" sz="2900" dirty="0">
                <a:solidFill>
                  <a:srgbClr val="92D050"/>
                </a:solidFill>
                <a:latin typeface="Times New Roman"/>
                <a:ea typeface="Times New Roman"/>
              </a:rPr>
              <a:t> (T, K</a:t>
            </a:r>
            <a:r>
              <a:rPr lang="es-ES" sz="2900" dirty="0" smtClean="0">
                <a:solidFill>
                  <a:srgbClr val="92D050"/>
                </a:solidFill>
                <a:latin typeface="Times New Roman"/>
                <a:ea typeface="Times New Roman"/>
              </a:rPr>
              <a:t>)</a:t>
            </a:r>
            <a:r>
              <a:rPr lang="es-ES" sz="2900" dirty="0" smtClean="0">
                <a:latin typeface="Times New Roman"/>
                <a:ea typeface="Times New Roman"/>
              </a:rPr>
              <a:t> , </a:t>
            </a:r>
            <a:r>
              <a:rPr lang="es-ES" sz="2900" dirty="0">
                <a:latin typeface="Times New Roman"/>
                <a:ea typeface="Times New Roman"/>
              </a:rPr>
              <a:t>en la cual la producción se mantiene constante mientras varia el capital y el trabajo. </a:t>
            </a:r>
            <a:endParaRPr lang="es-ES" sz="2900" dirty="0" smtClean="0">
              <a:latin typeface="Times New Roman"/>
              <a:ea typeface="Times New Roman"/>
            </a:endParaRPr>
          </a:p>
          <a:p>
            <a:pPr marL="36576" indent="0">
              <a:buNone/>
            </a:pPr>
            <a:endParaRPr lang="es-ES" sz="2600" dirty="0" smtClean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762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916832"/>
            <a:ext cx="8219256" cy="4525963"/>
          </a:xfrm>
        </p:spPr>
        <p:txBody>
          <a:bodyPr/>
          <a:lstStyle/>
          <a:p>
            <a:pPr marL="36576" lvl="0" indent="0">
              <a:buClr>
                <a:srgbClr val="6EA0B0"/>
              </a:buClr>
              <a:buNone/>
            </a:pPr>
            <a:r>
              <a:rPr lang="es-ES" sz="2900" dirty="0">
                <a:solidFill>
                  <a:prstClr val="white"/>
                </a:solidFill>
                <a:latin typeface="Times New Roman"/>
                <a:ea typeface="Times New Roman"/>
              </a:rPr>
              <a:t>Los estudios técnicos expresan las formas alternativas en que pueden ser combinados el trabajo y el capital para lograr un nivel de producción especifico.</a:t>
            </a:r>
            <a:endParaRPr lang="es-ES" sz="2900" dirty="0">
              <a:solidFill>
                <a:prstClr val="white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50880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369</TotalTime>
  <Words>680</Words>
  <Application>Microsoft Office PowerPoint</Application>
  <PresentationFormat>Presentación en pantalla (4:3)</PresentationFormat>
  <Paragraphs>60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Técnico</vt:lpstr>
      <vt:lpstr>  INSTITUTO NACIONAL        DE SOYAPANGO</vt:lpstr>
      <vt:lpstr>CURVA DE ISOCUANTA Ó DE ISOPRODUTO</vt:lpstr>
      <vt:lpstr>Introducción</vt:lpstr>
      <vt:lpstr>  CURVA ISOCUANTA O DE ISOPRODUCTO 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Algunas características de la curva isocuanta son :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                 BIBLIOGRAFIA.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Aguilar</dc:creator>
  <cp:lastModifiedBy>ciber</cp:lastModifiedBy>
  <cp:revision>25</cp:revision>
  <dcterms:created xsi:type="dcterms:W3CDTF">2012-10-02T17:36:24Z</dcterms:created>
  <dcterms:modified xsi:type="dcterms:W3CDTF">2012-10-10T04:23:05Z</dcterms:modified>
</cp:coreProperties>
</file>