
<file path=[Content_Types].xml><?xml version="1.0" encoding="utf-8"?>
<Types xmlns="http://schemas.openxmlformats.org/package/2006/content-types">
  <Override PartName="/customXml/itemProps1.xml" ContentType="application/vnd.openxmlformats-officedocument.customXmlProperties+xml"/>
  <Default Extension="jpeg" ContentType="image/jpeg"/>
  <Default Extension="rels" ContentType="application/vnd.openxmlformats-package.relationships+xml"/>
  <Default Extension="xml" ContentType="application/xml"/>
  <Override PartName="/word/document.xml" ContentType="application/vnd.openxmlformats-officedocument.wordprocessingml.document.main+xml"/>
  <Override PartName="/word/numbering.xml" ContentType="application/vnd.openxmlformats-officedocument.wordprocessingml.numbering+xml"/>
  <Override PartName="/word/styles.xml" ContentType="application/vnd.openxmlformats-officedocument.wordprocessingml.styles+xml"/>
  <Override PartName="/docProps/app.xml" ContentType="application/vnd.openxmlformats-officedocument.extended-properties+xml"/>
  <Override PartName="/word/settings.xml" ContentType="application/vnd.openxmlformats-officedocument.wordprocessingml.settings+xml"/>
  <Override PartName="/word/theme/theme1.xml" ContentType="application/vnd.openxmlformats-officedocument.theme+xml"/>
  <Override PartName="/word/fontTable.xml" ContentType="application/vnd.openxmlformats-officedocument.wordprocessingml.fontTable+xml"/>
  <Override PartName="/word/webSettings.xml" ContentType="application/vnd.openxmlformats-officedocument.wordprocessingml.webSettin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ve="http://schemas.openxmlformats.org/markup-compatibility/2006" xmlns:o="urn:schemas-microsoft-com:office:office" xmlns:r="http://schemas.openxmlformats.org/officeDocument/2006/relationships" xmlns:m="http://schemas.openxmlformats.org/officeDocument/2006/math" xmlns:v="urn:schemas-microsoft-com:vml" xmlns:wp="http://schemas.openxmlformats.org/drawingml/2006/wordprocessingDrawing" xmlns:w10="urn:schemas-microsoft-com:office:word" xmlns:w="http://schemas.openxmlformats.org/wordprocessingml/2006/main" xmlns:wne="http://schemas.microsoft.com/office/word/2006/wordml">
  <w:body>
    <w:p w:rsidR="00A40273" w:rsidRDefault="009F6B4E" w:rsidP="00A40273">
      <w:pPr>
        <w:rPr>
          <w:rFonts w:ascii="Elephant" w:hAnsi="Elephant"/>
          <w:sz w:val="44"/>
        </w:rPr>
      </w:pPr>
      <w:r w:rsidRPr="00A40273">
        <w:rPr>
          <w:rFonts w:ascii="Elephant" w:hAnsi="Elephant"/>
          <w:sz w:val="44"/>
        </w:rPr>
        <w:t>INSTITUTO  NACIONAL DE SOYAPANGO</w:t>
      </w:r>
    </w:p>
    <w:p w:rsidR="0040487C" w:rsidRPr="00A40273" w:rsidRDefault="009F6B4E" w:rsidP="00A40273">
      <w:pPr>
        <w:rPr>
          <w:rFonts w:ascii="Elephant" w:hAnsi="Elephant"/>
          <w:sz w:val="44"/>
        </w:rPr>
      </w:pPr>
      <w:r w:rsidRPr="00A40273">
        <w:rPr>
          <w:rFonts w:ascii="Elephant" w:hAnsi="Elephant"/>
          <w:sz w:val="44"/>
        </w:rPr>
        <w:t xml:space="preserve">  </w:t>
      </w:r>
    </w:p>
    <w:p w:rsidR="009F6B4E" w:rsidRPr="00A40273" w:rsidRDefault="009F6B4E" w:rsidP="00A40273">
      <w:pPr>
        <w:rPr>
          <w:rFonts w:ascii="Arial Black" w:hAnsi="Arial Black"/>
          <w:sz w:val="36"/>
        </w:rPr>
      </w:pPr>
      <w:r w:rsidRPr="00A40273">
        <w:rPr>
          <w:rFonts w:ascii="Arial Black" w:hAnsi="Arial Black"/>
          <w:sz w:val="36"/>
        </w:rPr>
        <w:t>GRUPO Nº 8</w:t>
      </w:r>
    </w:p>
    <w:p w:rsidR="009F6B4E" w:rsidRPr="00A40273" w:rsidRDefault="009F6B4E" w:rsidP="00A40273">
      <w:pPr>
        <w:rPr>
          <w:rFonts w:ascii="Arial Black" w:hAnsi="Arial Black"/>
          <w:sz w:val="36"/>
        </w:rPr>
      </w:pPr>
    </w:p>
    <w:p w:rsidR="009F6B4E" w:rsidRDefault="009F6B4E" w:rsidP="00A40273">
      <w:pPr>
        <w:rPr>
          <w:rFonts w:ascii="Arial Black" w:hAnsi="Arial Black"/>
          <w:sz w:val="36"/>
        </w:rPr>
      </w:pPr>
      <w:r w:rsidRPr="00A40273">
        <w:rPr>
          <w:rFonts w:ascii="Arial Black" w:hAnsi="Arial Black"/>
          <w:sz w:val="36"/>
        </w:rPr>
        <w:t>TEMA:   SOCIEDADES EN COMANDITA SIMPLE</w:t>
      </w:r>
    </w:p>
    <w:p w:rsidR="00A40273" w:rsidRPr="00A40273" w:rsidRDefault="00A40273" w:rsidP="00A40273">
      <w:pPr>
        <w:rPr>
          <w:rFonts w:ascii="Arial Black" w:hAnsi="Arial Black"/>
          <w:sz w:val="36"/>
        </w:rPr>
      </w:pPr>
    </w:p>
    <w:p w:rsidR="00A40273" w:rsidRPr="00A40273" w:rsidRDefault="00A40273" w:rsidP="00A40273">
      <w:pPr>
        <w:rPr>
          <w:rFonts w:ascii="Arial Black" w:hAnsi="Arial Black"/>
          <w:sz w:val="36"/>
        </w:rPr>
      </w:pPr>
      <w:r w:rsidRPr="00A40273">
        <w:rPr>
          <w:rFonts w:ascii="Arial Black" w:hAnsi="Arial Black"/>
          <w:sz w:val="36"/>
        </w:rPr>
        <w:t>LIC. PEDRO ARNOLDO  AGUIRRE NATIVI</w:t>
      </w:r>
    </w:p>
    <w:p w:rsidR="009F6B4E" w:rsidRPr="00A40273" w:rsidRDefault="009F6B4E" w:rsidP="00A40273">
      <w:pPr>
        <w:rPr>
          <w:rFonts w:ascii="Arial Black" w:hAnsi="Arial Black"/>
          <w:sz w:val="36"/>
        </w:rPr>
      </w:pPr>
    </w:p>
    <w:p w:rsidR="009F6B4E" w:rsidRPr="00A40273" w:rsidRDefault="009F6B4E" w:rsidP="00A40273">
      <w:pPr>
        <w:rPr>
          <w:rFonts w:ascii="Arial Black" w:hAnsi="Arial Black"/>
          <w:sz w:val="36"/>
        </w:rPr>
      </w:pPr>
      <w:r w:rsidRPr="00A40273">
        <w:rPr>
          <w:rFonts w:ascii="Arial Black" w:hAnsi="Arial Black"/>
          <w:sz w:val="36"/>
        </w:rPr>
        <w:t>INTEGRANTES:</w:t>
      </w:r>
    </w:p>
    <w:p w:rsidR="009F6B4E" w:rsidRPr="00A40273" w:rsidRDefault="009F6B4E" w:rsidP="00A40273">
      <w:pPr>
        <w:rPr>
          <w:rFonts w:ascii="Arial Black" w:hAnsi="Arial Black"/>
          <w:sz w:val="36"/>
        </w:rPr>
      </w:pPr>
    </w:p>
    <w:p w:rsidR="009F6B4E" w:rsidRPr="00A40273" w:rsidRDefault="009F6B4E" w:rsidP="00A40273">
      <w:pPr>
        <w:rPr>
          <w:rFonts w:ascii="Arial Black" w:hAnsi="Arial Black"/>
          <w:sz w:val="36"/>
        </w:rPr>
      </w:pPr>
      <w:r w:rsidRPr="00A40273">
        <w:rPr>
          <w:rFonts w:ascii="Arial Black" w:hAnsi="Arial Black"/>
          <w:sz w:val="36"/>
        </w:rPr>
        <w:t>ZORAIDA DANIELA PEREZ NAJJARO Nº 3</w:t>
      </w:r>
      <w:r w:rsidR="00A40273" w:rsidRPr="00A40273">
        <w:rPr>
          <w:rFonts w:ascii="Arial Black" w:hAnsi="Arial Black"/>
          <w:sz w:val="36"/>
        </w:rPr>
        <w:t>1</w:t>
      </w:r>
    </w:p>
    <w:p w:rsidR="009F6B4E" w:rsidRPr="00A40273" w:rsidRDefault="009F6B4E" w:rsidP="00A40273">
      <w:pPr>
        <w:rPr>
          <w:rFonts w:ascii="Arial Black" w:hAnsi="Arial Black"/>
          <w:sz w:val="36"/>
        </w:rPr>
      </w:pPr>
      <w:r w:rsidRPr="00A40273">
        <w:rPr>
          <w:rFonts w:ascii="Arial Black" w:hAnsi="Arial Black"/>
          <w:sz w:val="36"/>
        </w:rPr>
        <w:t xml:space="preserve">RAUL FRANCISCO </w:t>
      </w:r>
      <w:r w:rsidR="009B7FA6" w:rsidRPr="00A40273">
        <w:rPr>
          <w:rFonts w:ascii="Arial Black" w:hAnsi="Arial Black"/>
          <w:sz w:val="36"/>
        </w:rPr>
        <w:t>PINEDA Nº</w:t>
      </w:r>
      <w:r w:rsidR="00A40273" w:rsidRPr="00A40273">
        <w:rPr>
          <w:rFonts w:ascii="Arial Black" w:hAnsi="Arial Black"/>
          <w:sz w:val="36"/>
        </w:rPr>
        <w:t xml:space="preserve"> </w:t>
      </w:r>
    </w:p>
    <w:p w:rsidR="00A40273" w:rsidRPr="00A40273" w:rsidRDefault="00A40273" w:rsidP="00A40273">
      <w:pPr>
        <w:rPr>
          <w:rFonts w:ascii="Arial Black" w:hAnsi="Arial Black"/>
          <w:sz w:val="36"/>
        </w:rPr>
      </w:pPr>
      <w:r w:rsidRPr="00A40273">
        <w:rPr>
          <w:rFonts w:ascii="Arial Black" w:hAnsi="Arial Black"/>
          <w:sz w:val="36"/>
        </w:rPr>
        <w:t>SILVIA LORENA PEREZ FERNANDEZ Nº 30</w:t>
      </w:r>
    </w:p>
    <w:p w:rsidR="00562DA1" w:rsidRDefault="00A40273" w:rsidP="00A40273">
      <w:pPr>
        <w:rPr>
          <w:rFonts w:ascii="Arial Black" w:hAnsi="Arial Black"/>
          <w:sz w:val="36"/>
        </w:rPr>
      </w:pPr>
      <w:r w:rsidRPr="00A40273">
        <w:rPr>
          <w:rFonts w:ascii="Arial Black" w:hAnsi="Arial Black"/>
          <w:sz w:val="36"/>
        </w:rPr>
        <w:t xml:space="preserve">ENGELBETH </w:t>
      </w:r>
      <w:r w:rsidR="009F6B4E" w:rsidRPr="00A40273">
        <w:rPr>
          <w:rFonts w:ascii="Arial Black" w:hAnsi="Arial Black"/>
          <w:sz w:val="36"/>
        </w:rPr>
        <w:t xml:space="preserve">DANIEL </w:t>
      </w:r>
      <w:r w:rsidR="009B7FA6" w:rsidRPr="00A40273">
        <w:rPr>
          <w:rFonts w:ascii="Arial Black" w:hAnsi="Arial Black"/>
          <w:sz w:val="36"/>
        </w:rPr>
        <w:t>PEREZ Nº</w:t>
      </w:r>
      <w:r w:rsidRPr="00A40273">
        <w:rPr>
          <w:rFonts w:ascii="Arial Black" w:hAnsi="Arial Black"/>
          <w:sz w:val="36"/>
        </w:rPr>
        <w:t xml:space="preserve"> 27</w:t>
      </w:r>
    </w:p>
    <w:p w:rsidR="00A40273" w:rsidRPr="00A40273" w:rsidRDefault="00A40273" w:rsidP="00A40273">
      <w:pPr>
        <w:rPr>
          <w:rFonts w:ascii="Arial Black" w:hAnsi="Arial Black"/>
          <w:sz w:val="36"/>
        </w:rPr>
      </w:pPr>
    </w:p>
    <w:p w:rsidR="00BD7CD3" w:rsidRPr="00A40273" w:rsidRDefault="00BD7CD3" w:rsidP="00562DA1">
      <w:pPr>
        <w:jc w:val="center"/>
        <w:rPr>
          <w:sz w:val="36"/>
        </w:rPr>
      </w:pPr>
    </w:p>
    <w:p w:rsidR="00BD7CD3" w:rsidRPr="00A40273" w:rsidRDefault="00BD7CD3" w:rsidP="00003DB7">
      <w:pPr>
        <w:rPr>
          <w:sz w:val="36"/>
        </w:rPr>
      </w:pPr>
    </w:p>
    <w:p w:rsidR="00BD7CD3" w:rsidRDefault="00BD7CD3" w:rsidP="00562DA1">
      <w:pPr>
        <w:jc w:val="center"/>
        <w:rPr>
          <w:b/>
          <w:sz w:val="36"/>
          <w:szCs w:val="32"/>
        </w:rPr>
      </w:pPr>
      <w:r w:rsidRPr="00003DB7">
        <w:rPr>
          <w:b/>
          <w:sz w:val="36"/>
          <w:szCs w:val="32"/>
        </w:rPr>
        <w:t>INTRODUCCION</w:t>
      </w:r>
    </w:p>
    <w:p w:rsidR="00003DB7" w:rsidRPr="00003DB7" w:rsidRDefault="00003DB7" w:rsidP="00562DA1">
      <w:pPr>
        <w:jc w:val="center"/>
        <w:rPr>
          <w:b/>
          <w:sz w:val="36"/>
          <w:szCs w:val="32"/>
        </w:rPr>
      </w:pPr>
    </w:p>
    <w:p w:rsidR="00003DB7" w:rsidRPr="00003DB7" w:rsidRDefault="00003DB7" w:rsidP="00003DB7">
      <w:pPr>
        <w:shd w:val="clear" w:color="auto" w:fill="FFFFFF"/>
        <w:spacing w:after="0" w:line="240" w:lineRule="auto"/>
        <w:rPr>
          <w:rFonts w:ascii="Times New Roman" w:eastAsia="Times New Roman" w:hAnsi="Times New Roman" w:cs="Times New Roman"/>
          <w:color w:val="000000"/>
          <w:sz w:val="32"/>
          <w:szCs w:val="32"/>
          <w:lang w:eastAsia="es-MX"/>
        </w:rPr>
      </w:pPr>
      <w:r w:rsidRPr="00003DB7">
        <w:rPr>
          <w:rFonts w:ascii="Times New Roman" w:eastAsia="Times New Roman" w:hAnsi="Times New Roman" w:cs="Times New Roman"/>
          <w:color w:val="000000"/>
          <w:spacing w:val="45"/>
          <w:sz w:val="32"/>
          <w:szCs w:val="32"/>
          <w:lang w:eastAsia="es-MX"/>
        </w:rPr>
        <w:t>La Sociedad de Comandita simple ha tenido una gran importancia desde </w:t>
      </w:r>
      <w:r w:rsidR="00A40273" w:rsidRPr="00003DB7">
        <w:rPr>
          <w:rFonts w:ascii="Times New Roman" w:eastAsia="Times New Roman" w:hAnsi="Times New Roman" w:cs="Times New Roman"/>
          <w:color w:val="000000"/>
          <w:spacing w:val="45"/>
          <w:sz w:val="32"/>
          <w:szCs w:val="32"/>
          <w:lang w:eastAsia="es-MX"/>
        </w:rPr>
        <w:t>su</w:t>
      </w:r>
      <w:r w:rsidR="00A40273" w:rsidRPr="00003DB7">
        <w:rPr>
          <w:rFonts w:ascii="Times New Roman" w:eastAsia="Times New Roman" w:hAnsi="Times New Roman" w:cs="Times New Roman"/>
          <w:color w:val="000000"/>
          <w:spacing w:val="15"/>
          <w:sz w:val="32"/>
          <w:szCs w:val="32"/>
          <w:lang w:eastAsia="es-MX"/>
        </w:rPr>
        <w:t xml:space="preserve"> creación</w:t>
      </w:r>
      <w:r w:rsidRPr="00003DB7">
        <w:rPr>
          <w:rFonts w:ascii="Times New Roman" w:eastAsia="Times New Roman" w:hAnsi="Times New Roman" w:cs="Times New Roman"/>
          <w:color w:val="000000"/>
          <w:spacing w:val="15"/>
          <w:sz w:val="32"/>
          <w:szCs w:val="32"/>
          <w:lang w:eastAsia="es-MX"/>
        </w:rPr>
        <w:t>, tanto es así que algunos doctrinarios la consideran que es la madre de todas las</w:t>
      </w:r>
      <w:r w:rsidR="00A40273">
        <w:rPr>
          <w:rFonts w:ascii="Times New Roman" w:eastAsia="Times New Roman" w:hAnsi="Times New Roman" w:cs="Times New Roman"/>
          <w:color w:val="000000"/>
          <w:spacing w:val="15"/>
          <w:sz w:val="32"/>
          <w:szCs w:val="32"/>
          <w:lang w:eastAsia="es-MX"/>
        </w:rPr>
        <w:t xml:space="preserve"> </w:t>
      </w:r>
      <w:r w:rsidRPr="00003DB7">
        <w:rPr>
          <w:rFonts w:ascii="Times New Roman" w:eastAsia="Times New Roman" w:hAnsi="Times New Roman" w:cs="Times New Roman"/>
          <w:color w:val="000000"/>
          <w:sz w:val="32"/>
          <w:szCs w:val="32"/>
          <w:lang w:eastAsia="es-MX"/>
        </w:rPr>
        <w:t xml:space="preserve">Sociedades, pues dicen que esta es la primera Sociedad Mercantil que surge en la </w:t>
      </w:r>
      <w:r w:rsidR="00A40273">
        <w:rPr>
          <w:rFonts w:ascii="Times New Roman" w:eastAsia="Times New Roman" w:hAnsi="Times New Roman" w:cs="Times New Roman"/>
          <w:color w:val="000000"/>
          <w:sz w:val="32"/>
          <w:szCs w:val="32"/>
          <w:lang w:eastAsia="es-MX"/>
        </w:rPr>
        <w:t xml:space="preserve"> </w:t>
      </w:r>
      <w:r w:rsidRPr="00003DB7">
        <w:rPr>
          <w:rFonts w:ascii="Times New Roman" w:eastAsia="Times New Roman" w:hAnsi="Times New Roman" w:cs="Times New Roman"/>
          <w:color w:val="000000"/>
          <w:sz w:val="32"/>
          <w:szCs w:val="32"/>
          <w:lang w:eastAsia="es-MX"/>
        </w:rPr>
        <w:t>historia,</w:t>
      </w:r>
      <w:r w:rsidR="00A40273">
        <w:rPr>
          <w:rFonts w:ascii="Times New Roman" w:eastAsia="Times New Roman" w:hAnsi="Times New Roman" w:cs="Times New Roman"/>
          <w:color w:val="000000"/>
          <w:sz w:val="32"/>
          <w:szCs w:val="32"/>
          <w:lang w:eastAsia="es-MX"/>
        </w:rPr>
        <w:t xml:space="preserve"> </w:t>
      </w:r>
      <w:r w:rsidRPr="00003DB7">
        <w:rPr>
          <w:rFonts w:ascii="Times New Roman" w:eastAsia="Times New Roman" w:hAnsi="Times New Roman" w:cs="Times New Roman"/>
          <w:color w:val="000000"/>
          <w:sz w:val="32"/>
          <w:szCs w:val="32"/>
          <w:lang w:eastAsia="es-MX"/>
        </w:rPr>
        <w:t>la Sociedad en Comandita Simple está íntimamente ligada a la Sociedad Colectiva, ambos</w:t>
      </w:r>
      <w:r w:rsidR="00A40273">
        <w:rPr>
          <w:rFonts w:ascii="Times New Roman" w:eastAsia="Times New Roman" w:hAnsi="Times New Roman" w:cs="Times New Roman"/>
          <w:color w:val="000000"/>
          <w:sz w:val="32"/>
          <w:szCs w:val="32"/>
          <w:lang w:eastAsia="es-MX"/>
        </w:rPr>
        <w:t xml:space="preserve"> </w:t>
      </w:r>
      <w:r w:rsidRPr="00003DB7">
        <w:rPr>
          <w:rFonts w:ascii="Times New Roman" w:eastAsia="Times New Roman" w:hAnsi="Times New Roman" w:cs="Times New Roman"/>
          <w:color w:val="000000"/>
          <w:spacing w:val="30"/>
          <w:sz w:val="32"/>
          <w:szCs w:val="32"/>
          <w:lang w:eastAsia="es-MX"/>
        </w:rPr>
        <w:t>aspectos de esta son aplicables a la Comandita Simple, así como también tienen sus</w:t>
      </w:r>
      <w:r w:rsidR="00A40273">
        <w:rPr>
          <w:rFonts w:ascii="Times New Roman" w:eastAsia="Times New Roman" w:hAnsi="Times New Roman" w:cs="Times New Roman"/>
          <w:color w:val="000000"/>
          <w:spacing w:val="30"/>
          <w:sz w:val="32"/>
          <w:szCs w:val="32"/>
          <w:lang w:eastAsia="es-MX"/>
        </w:rPr>
        <w:t xml:space="preserve"> </w:t>
      </w:r>
      <w:r w:rsidRPr="00003DB7">
        <w:rPr>
          <w:rFonts w:ascii="Times New Roman" w:eastAsia="Times New Roman" w:hAnsi="Times New Roman" w:cs="Times New Roman"/>
          <w:color w:val="000000"/>
          <w:sz w:val="32"/>
          <w:szCs w:val="32"/>
          <w:lang w:eastAsia="es-MX"/>
        </w:rPr>
        <w:t>similitudes es decir ambas forman parte de las Sociedades de Personas.</w:t>
      </w:r>
      <w:r w:rsidR="00A40273">
        <w:rPr>
          <w:rFonts w:ascii="Times New Roman" w:eastAsia="Times New Roman" w:hAnsi="Times New Roman" w:cs="Times New Roman"/>
          <w:color w:val="000000"/>
          <w:sz w:val="32"/>
          <w:szCs w:val="32"/>
          <w:lang w:eastAsia="es-MX"/>
        </w:rPr>
        <w:t xml:space="preserve"> </w:t>
      </w:r>
      <w:r w:rsidRPr="00003DB7">
        <w:rPr>
          <w:rFonts w:ascii="Times New Roman" w:eastAsia="Times New Roman" w:hAnsi="Times New Roman" w:cs="Times New Roman"/>
          <w:color w:val="000000"/>
          <w:spacing w:val="15"/>
          <w:sz w:val="32"/>
          <w:szCs w:val="32"/>
          <w:lang w:eastAsia="es-MX"/>
        </w:rPr>
        <w:t>La Sociedad en Comandita Simple nace con la necesidad de combinar de manera</w:t>
      </w:r>
      <w:r w:rsidR="00A40273">
        <w:rPr>
          <w:rFonts w:ascii="Times New Roman" w:eastAsia="Times New Roman" w:hAnsi="Times New Roman" w:cs="Times New Roman"/>
          <w:color w:val="000000"/>
          <w:spacing w:val="15"/>
          <w:sz w:val="32"/>
          <w:szCs w:val="32"/>
          <w:lang w:eastAsia="es-MX"/>
        </w:rPr>
        <w:t xml:space="preserve"> </w:t>
      </w:r>
      <w:r w:rsidRPr="00003DB7">
        <w:rPr>
          <w:rFonts w:ascii="Times New Roman" w:eastAsia="Times New Roman" w:hAnsi="Times New Roman" w:cs="Times New Roman"/>
          <w:color w:val="000000"/>
          <w:spacing w:val="15"/>
          <w:sz w:val="32"/>
          <w:szCs w:val="32"/>
          <w:lang w:eastAsia="es-MX"/>
        </w:rPr>
        <w:t>estable el capital con el trabajo, en la realización de una actividad lucrativa como era el</w:t>
      </w:r>
      <w:r w:rsidR="00A40273">
        <w:rPr>
          <w:rFonts w:ascii="Times New Roman" w:eastAsia="Times New Roman" w:hAnsi="Times New Roman" w:cs="Times New Roman"/>
          <w:color w:val="000000"/>
          <w:spacing w:val="15"/>
          <w:sz w:val="32"/>
          <w:szCs w:val="32"/>
          <w:lang w:eastAsia="es-MX"/>
        </w:rPr>
        <w:t xml:space="preserve"> </w:t>
      </w:r>
      <w:r w:rsidRPr="00003DB7">
        <w:rPr>
          <w:rFonts w:ascii="Times New Roman" w:eastAsia="Times New Roman" w:hAnsi="Times New Roman" w:cs="Times New Roman"/>
          <w:color w:val="000000"/>
          <w:spacing w:val="15"/>
          <w:sz w:val="32"/>
          <w:szCs w:val="32"/>
          <w:lang w:eastAsia="es-MX"/>
        </w:rPr>
        <w:t>ejercicio habitual del comercio, impulsó la evolución del contrato de commenda hacia la</w:t>
      </w:r>
      <w:r w:rsidR="00A40273">
        <w:rPr>
          <w:rFonts w:ascii="Times New Roman" w:eastAsia="Times New Roman" w:hAnsi="Times New Roman" w:cs="Times New Roman"/>
          <w:color w:val="000000"/>
          <w:spacing w:val="15"/>
          <w:sz w:val="32"/>
          <w:szCs w:val="32"/>
          <w:lang w:eastAsia="es-MX"/>
        </w:rPr>
        <w:t xml:space="preserve"> </w:t>
      </w:r>
      <w:r w:rsidRPr="00003DB7">
        <w:rPr>
          <w:rFonts w:ascii="Times New Roman" w:eastAsia="Times New Roman" w:hAnsi="Times New Roman" w:cs="Times New Roman"/>
          <w:color w:val="000000"/>
          <w:spacing w:val="15"/>
          <w:sz w:val="32"/>
          <w:szCs w:val="32"/>
          <w:lang w:eastAsia="es-MX"/>
        </w:rPr>
        <w:t>creación de un verdadero vinculo entre los contratantes, entrelazados un socio ostensible</w:t>
      </w:r>
      <w:r w:rsidR="00A40273">
        <w:rPr>
          <w:rFonts w:ascii="Times New Roman" w:eastAsia="Times New Roman" w:hAnsi="Times New Roman" w:cs="Times New Roman"/>
          <w:color w:val="000000"/>
          <w:spacing w:val="15"/>
          <w:sz w:val="32"/>
          <w:szCs w:val="32"/>
          <w:lang w:eastAsia="es-MX"/>
        </w:rPr>
        <w:t xml:space="preserve"> </w:t>
      </w:r>
      <w:r w:rsidRPr="00003DB7">
        <w:rPr>
          <w:rFonts w:ascii="Times New Roman" w:eastAsia="Times New Roman" w:hAnsi="Times New Roman" w:cs="Times New Roman"/>
          <w:color w:val="000000"/>
          <w:sz w:val="32"/>
          <w:szCs w:val="32"/>
          <w:lang w:eastAsia="es-MX"/>
        </w:rPr>
        <w:t>que lleva a cabo los negocios en su propio nombre y bajo su exclusiva responsabilidad, con</w:t>
      </w:r>
      <w:r w:rsidR="00A40273">
        <w:rPr>
          <w:rFonts w:ascii="Times New Roman" w:eastAsia="Times New Roman" w:hAnsi="Times New Roman" w:cs="Times New Roman"/>
          <w:color w:val="000000"/>
          <w:sz w:val="32"/>
          <w:szCs w:val="32"/>
          <w:lang w:eastAsia="es-MX"/>
        </w:rPr>
        <w:t xml:space="preserve"> </w:t>
      </w:r>
      <w:r w:rsidRPr="00003DB7">
        <w:rPr>
          <w:rFonts w:ascii="Times New Roman" w:eastAsia="Times New Roman" w:hAnsi="Times New Roman" w:cs="Times New Roman"/>
          <w:color w:val="000000"/>
          <w:spacing w:val="15"/>
          <w:sz w:val="32"/>
          <w:szCs w:val="32"/>
          <w:lang w:eastAsia="es-MX"/>
        </w:rPr>
        <w:t>otro y otros socios ocultos que suministraban capital, limitaban su riesgo hacia la suma</w:t>
      </w:r>
      <w:r w:rsidR="00A40273">
        <w:rPr>
          <w:rFonts w:ascii="Times New Roman" w:eastAsia="Times New Roman" w:hAnsi="Times New Roman" w:cs="Times New Roman"/>
          <w:color w:val="000000"/>
          <w:spacing w:val="15"/>
          <w:sz w:val="32"/>
          <w:szCs w:val="32"/>
          <w:lang w:eastAsia="es-MX"/>
        </w:rPr>
        <w:t xml:space="preserve"> </w:t>
      </w:r>
      <w:r w:rsidRPr="00003DB7">
        <w:rPr>
          <w:rFonts w:ascii="Times New Roman" w:eastAsia="Times New Roman" w:hAnsi="Times New Roman" w:cs="Times New Roman"/>
          <w:color w:val="000000"/>
          <w:sz w:val="32"/>
          <w:szCs w:val="32"/>
          <w:lang w:eastAsia="es-MX"/>
        </w:rPr>
        <w:t xml:space="preserve">aportada, </w:t>
      </w:r>
      <w:r w:rsidR="00A40273">
        <w:rPr>
          <w:rFonts w:ascii="Times New Roman" w:eastAsia="Times New Roman" w:hAnsi="Times New Roman" w:cs="Times New Roman"/>
          <w:color w:val="000000"/>
          <w:sz w:val="32"/>
          <w:szCs w:val="32"/>
          <w:lang w:eastAsia="es-MX"/>
        </w:rPr>
        <w:t xml:space="preserve"> </w:t>
      </w:r>
      <w:r w:rsidRPr="00003DB7">
        <w:rPr>
          <w:rFonts w:ascii="Times New Roman" w:eastAsia="Times New Roman" w:hAnsi="Times New Roman" w:cs="Times New Roman"/>
          <w:color w:val="000000"/>
          <w:sz w:val="32"/>
          <w:szCs w:val="32"/>
          <w:lang w:eastAsia="es-MX"/>
        </w:rPr>
        <w:t>y todos participaban de las utilidades en la forma convenida.</w:t>
      </w:r>
      <w:r w:rsidR="00A40273">
        <w:rPr>
          <w:rFonts w:ascii="Times New Roman" w:eastAsia="Times New Roman" w:hAnsi="Times New Roman" w:cs="Times New Roman"/>
          <w:color w:val="000000"/>
          <w:sz w:val="32"/>
          <w:szCs w:val="32"/>
          <w:lang w:eastAsia="es-MX"/>
        </w:rPr>
        <w:t xml:space="preserve"> </w:t>
      </w:r>
      <w:r w:rsidRPr="00003DB7">
        <w:rPr>
          <w:rFonts w:ascii="Times New Roman" w:eastAsia="Times New Roman" w:hAnsi="Times New Roman" w:cs="Times New Roman"/>
          <w:color w:val="000000"/>
          <w:sz w:val="32"/>
          <w:szCs w:val="32"/>
          <w:lang w:eastAsia="es-MX"/>
        </w:rPr>
        <w:t>En el presente trabajo se dan a conocer aspectos generalizados de las sociedades de</w:t>
      </w:r>
      <w:r w:rsidRPr="00003DB7">
        <w:rPr>
          <w:rFonts w:ascii="Times New Roman" w:eastAsia="Times New Roman" w:hAnsi="Times New Roman" w:cs="Times New Roman"/>
          <w:color w:val="000000"/>
          <w:spacing w:val="30"/>
          <w:sz w:val="32"/>
          <w:szCs w:val="32"/>
          <w:lang w:eastAsia="es-MX"/>
        </w:rPr>
        <w:t> personas contenidas en el Código de Comercio, en lo que respecta a la Sociedad en</w:t>
      </w:r>
      <w:r w:rsidR="00A40273">
        <w:rPr>
          <w:rFonts w:ascii="Times New Roman" w:eastAsia="Times New Roman" w:hAnsi="Times New Roman" w:cs="Times New Roman"/>
          <w:color w:val="000000"/>
          <w:spacing w:val="30"/>
          <w:sz w:val="32"/>
          <w:szCs w:val="32"/>
          <w:lang w:eastAsia="es-MX"/>
        </w:rPr>
        <w:t xml:space="preserve"> </w:t>
      </w:r>
      <w:r w:rsidRPr="00003DB7">
        <w:rPr>
          <w:rFonts w:ascii="Times New Roman" w:eastAsia="Times New Roman" w:hAnsi="Times New Roman" w:cs="Times New Roman"/>
          <w:color w:val="000000"/>
          <w:sz w:val="32"/>
          <w:szCs w:val="32"/>
          <w:lang w:eastAsia="es-MX"/>
        </w:rPr>
        <w:t>Comandita Simple se hablará de su historia, definiciones legal y doctrinal, de sus socios</w:t>
      </w:r>
      <w:r w:rsidR="00A40273">
        <w:rPr>
          <w:rFonts w:ascii="Times New Roman" w:eastAsia="Times New Roman" w:hAnsi="Times New Roman" w:cs="Times New Roman"/>
          <w:color w:val="000000"/>
          <w:sz w:val="32"/>
          <w:szCs w:val="32"/>
          <w:lang w:eastAsia="es-MX"/>
        </w:rPr>
        <w:t xml:space="preserve"> </w:t>
      </w:r>
      <w:r w:rsidRPr="00003DB7">
        <w:rPr>
          <w:rFonts w:ascii="Times New Roman" w:eastAsia="Times New Roman" w:hAnsi="Times New Roman" w:cs="Times New Roman"/>
          <w:color w:val="000000"/>
          <w:spacing w:val="15"/>
          <w:sz w:val="32"/>
          <w:szCs w:val="32"/>
          <w:lang w:eastAsia="es-MX"/>
        </w:rPr>
        <w:t>como lo son los comanditantes o colectivos o gestores o socios industriales y los socios</w:t>
      </w:r>
      <w:r w:rsidR="00A40273">
        <w:rPr>
          <w:rFonts w:ascii="Times New Roman" w:eastAsia="Times New Roman" w:hAnsi="Times New Roman" w:cs="Times New Roman"/>
          <w:color w:val="000000"/>
          <w:spacing w:val="15"/>
          <w:sz w:val="32"/>
          <w:szCs w:val="32"/>
          <w:lang w:eastAsia="es-MX"/>
        </w:rPr>
        <w:t xml:space="preserve"> </w:t>
      </w:r>
      <w:r w:rsidRPr="00003DB7">
        <w:rPr>
          <w:rFonts w:ascii="Times New Roman" w:eastAsia="Times New Roman" w:hAnsi="Times New Roman" w:cs="Times New Roman"/>
          <w:color w:val="000000"/>
          <w:spacing w:val="15"/>
          <w:sz w:val="32"/>
          <w:szCs w:val="32"/>
          <w:lang w:eastAsia="es-MX"/>
        </w:rPr>
        <w:t>comanditarios</w:t>
      </w:r>
      <w:r w:rsidR="00A40273">
        <w:rPr>
          <w:rFonts w:ascii="Times New Roman" w:eastAsia="Times New Roman" w:hAnsi="Times New Roman" w:cs="Times New Roman"/>
          <w:color w:val="000000"/>
          <w:spacing w:val="15"/>
          <w:sz w:val="32"/>
          <w:szCs w:val="32"/>
          <w:lang w:eastAsia="es-MX"/>
        </w:rPr>
        <w:t xml:space="preserve"> </w:t>
      </w:r>
      <w:r w:rsidRPr="00003DB7">
        <w:rPr>
          <w:rFonts w:ascii="Times New Roman" w:eastAsia="Times New Roman" w:hAnsi="Times New Roman" w:cs="Times New Roman"/>
          <w:color w:val="000000"/>
          <w:spacing w:val="15"/>
          <w:sz w:val="32"/>
          <w:szCs w:val="32"/>
          <w:lang w:eastAsia="es-MX"/>
        </w:rPr>
        <w:t>, la diferencia entre un socio y otro, los derechos y las obligaciones de cada</w:t>
      </w:r>
      <w:r w:rsidR="00A40273">
        <w:rPr>
          <w:rFonts w:ascii="Times New Roman" w:eastAsia="Times New Roman" w:hAnsi="Times New Roman" w:cs="Times New Roman"/>
          <w:color w:val="000000"/>
          <w:spacing w:val="15"/>
          <w:sz w:val="32"/>
          <w:szCs w:val="32"/>
          <w:lang w:eastAsia="es-MX"/>
        </w:rPr>
        <w:t xml:space="preserve"> </w:t>
      </w:r>
      <w:r w:rsidRPr="00003DB7">
        <w:rPr>
          <w:rFonts w:ascii="Times New Roman" w:eastAsia="Times New Roman" w:hAnsi="Times New Roman" w:cs="Times New Roman"/>
          <w:color w:val="000000"/>
          <w:sz w:val="32"/>
          <w:szCs w:val="32"/>
          <w:lang w:eastAsia="es-MX"/>
        </w:rPr>
        <w:t>socio,</w:t>
      </w:r>
      <w:r w:rsidR="00A40273">
        <w:rPr>
          <w:rFonts w:ascii="Times New Roman" w:eastAsia="Times New Roman" w:hAnsi="Times New Roman" w:cs="Times New Roman"/>
          <w:color w:val="000000"/>
          <w:sz w:val="32"/>
          <w:szCs w:val="32"/>
          <w:lang w:eastAsia="es-MX"/>
        </w:rPr>
        <w:t xml:space="preserve"> </w:t>
      </w:r>
      <w:r w:rsidRPr="00003DB7">
        <w:rPr>
          <w:rFonts w:ascii="Times New Roman" w:eastAsia="Times New Roman" w:hAnsi="Times New Roman" w:cs="Times New Roman"/>
          <w:color w:val="000000"/>
          <w:sz w:val="32"/>
          <w:szCs w:val="32"/>
          <w:lang w:eastAsia="es-MX"/>
        </w:rPr>
        <w:t xml:space="preserve"> las reservas legales de la sociedad, los aportes de los socios, sus administradores, su</w:t>
      </w:r>
      <w:r w:rsidR="00A40273">
        <w:rPr>
          <w:rFonts w:ascii="Times New Roman" w:eastAsia="Times New Roman" w:hAnsi="Times New Roman" w:cs="Times New Roman"/>
          <w:color w:val="000000"/>
          <w:sz w:val="32"/>
          <w:szCs w:val="32"/>
          <w:lang w:eastAsia="es-MX"/>
        </w:rPr>
        <w:t xml:space="preserve"> </w:t>
      </w:r>
      <w:r w:rsidRPr="00003DB7">
        <w:rPr>
          <w:rFonts w:ascii="Times New Roman" w:eastAsia="Times New Roman" w:hAnsi="Times New Roman" w:cs="Times New Roman"/>
          <w:color w:val="000000"/>
          <w:sz w:val="32"/>
          <w:szCs w:val="32"/>
          <w:lang w:eastAsia="es-MX"/>
        </w:rPr>
        <w:t>razón social, el capital inicial para constituirla; Entre otros.</w:t>
      </w:r>
    </w:p>
    <w:p w:rsidR="00003DB7" w:rsidRPr="00003DB7" w:rsidRDefault="00003DB7" w:rsidP="00003DB7">
      <w:pPr>
        <w:shd w:val="clear" w:color="auto" w:fill="FFFFFF"/>
        <w:spacing w:after="135" w:line="240" w:lineRule="auto"/>
        <w:rPr>
          <w:rFonts w:ascii="Times New Roman" w:eastAsia="Times New Roman" w:hAnsi="Times New Roman" w:cs="Times New Roman"/>
          <w:color w:val="000000"/>
          <w:sz w:val="32"/>
          <w:szCs w:val="32"/>
          <w:lang w:eastAsia="es-MX"/>
        </w:rPr>
      </w:pPr>
      <w:r w:rsidRPr="00003DB7">
        <w:rPr>
          <w:rFonts w:ascii="Times New Roman" w:eastAsia="Times New Roman" w:hAnsi="Times New Roman" w:cs="Times New Roman"/>
          <w:noProof/>
          <w:color w:val="000000"/>
          <w:sz w:val="32"/>
          <w:szCs w:val="32"/>
          <w:lang w:eastAsia="es-MX"/>
        </w:rPr>
        <w:drawing>
          <wp:inline distT="0" distB="0" distL="0" distR="0">
            <wp:extent cx="1428750" cy="28575"/>
            <wp:effectExtent l="19050" t="0" r="0" b="0"/>
            <wp:docPr id="2" name="Imagen 1" descr="http://htmlimg4.scribdassets.com/494d6r3zcwgilqd/images/14-d857439065.jpg"/>
            <wp:cNvGraphicFramePr>
              <a:graphicFrameLocks xmlns:a="http://schemas.openxmlformats.org/drawingml/2006/main" noChangeAspect="1"/>
            </wp:cNvGraphicFramePr>
            <a:graphic xmlns:a="http://schemas.openxmlformats.org/drawingml/2006/main">
              <a:graphicData uri="http://schemas.openxmlformats.org/drawingml/2006/picture">
                <pic:pic xmlns:pic="http://schemas.openxmlformats.org/drawingml/2006/picture">
                  <pic:nvPicPr>
                    <pic:cNvPr id="0" name="Picture 1" descr="http://htmlimg4.scribdassets.com/494d6r3zcwgilqd/images/14-d857439065.jpg"/>
                    <pic:cNvPicPr>
                      <a:picLocks noChangeAspect="1" noChangeArrowheads="1"/>
                    </pic:cNvPicPr>
                  </pic:nvPicPr>
                  <pic:blipFill>
                    <a:blip r:embed="rId6"/>
                    <a:srcRect/>
                    <a:stretch>
                      <a:fillRect/>
                    </a:stretch>
                  </pic:blipFill>
                  <pic:spPr bwMode="auto">
                    <a:xfrm>
                      <a:off x="0" y="0"/>
                      <a:ext cx="1428750" cy="28575"/>
                    </a:xfrm>
                    <a:prstGeom prst="rect">
                      <a:avLst/>
                    </a:prstGeom>
                    <a:noFill/>
                    <a:ln w="9525">
                      <a:noFill/>
                      <a:miter lim="800000"/>
                      <a:headEnd/>
                      <a:tailEnd/>
                    </a:ln>
                  </pic:spPr>
                </pic:pic>
              </a:graphicData>
            </a:graphic>
          </wp:inline>
        </w:drawing>
      </w:r>
    </w:p>
    <w:p w:rsidR="00003DB7" w:rsidRDefault="00003DB7" w:rsidP="00562DA1">
      <w:pPr>
        <w:jc w:val="center"/>
        <w:rPr>
          <w:sz w:val="32"/>
          <w:szCs w:val="32"/>
        </w:rPr>
      </w:pPr>
    </w:p>
    <w:p w:rsidR="00003DB7" w:rsidRPr="00003DB7" w:rsidRDefault="00003DB7" w:rsidP="00562DA1">
      <w:pPr>
        <w:jc w:val="center"/>
        <w:rPr>
          <w:sz w:val="32"/>
          <w:szCs w:val="32"/>
        </w:rPr>
      </w:pPr>
    </w:p>
    <w:p w:rsidR="00BD7CD3" w:rsidRPr="00003DB7" w:rsidRDefault="00BD7CD3" w:rsidP="00BD7CD3">
      <w:pPr>
        <w:pStyle w:val="NormalWeb"/>
        <w:shd w:val="clear" w:color="auto" w:fill="FFFFFF"/>
        <w:spacing w:before="120" w:beforeAutospacing="0" w:after="120" w:afterAutospacing="0"/>
        <w:rPr>
          <w:rFonts w:ascii="Arial" w:hAnsi="Arial" w:cs="Arial"/>
          <w:b/>
          <w:color w:val="666666"/>
          <w:sz w:val="32"/>
          <w:szCs w:val="32"/>
        </w:rPr>
      </w:pPr>
    </w:p>
    <w:p w:rsidR="00BD7CD3" w:rsidRDefault="00BD7CD3" w:rsidP="00BD7CD3">
      <w:pPr>
        <w:pStyle w:val="NormalWeb"/>
        <w:shd w:val="clear" w:color="auto" w:fill="FFFFFF"/>
        <w:spacing w:before="120" w:beforeAutospacing="0" w:after="120" w:afterAutospacing="0"/>
        <w:rPr>
          <w:rFonts w:ascii="Arial" w:hAnsi="Arial" w:cs="Arial"/>
          <w:color w:val="666666"/>
          <w:sz w:val="32"/>
          <w:szCs w:val="32"/>
        </w:rPr>
      </w:pPr>
      <w:r w:rsidRPr="00003DB7">
        <w:rPr>
          <w:rFonts w:ascii="Arial" w:hAnsi="Arial" w:cs="Arial"/>
          <w:color w:val="666666"/>
          <w:sz w:val="32"/>
          <w:szCs w:val="32"/>
        </w:rPr>
        <w:t>Los seres humanos desde sus inicios han buscado una manera de generar capital a su favor, valiéndose de las herramientas jurídicas permitidas por las diferentes sociedades o estados. En muchas ocasiones para valerse de este afán ha ido creando diferentes tipos de modalidades de sociedades, esto con el propósito de no participar en forma directa o personal en los negocios y como manera de protección a sus intereses.</w:t>
      </w:r>
    </w:p>
    <w:p w:rsidR="00003DB7" w:rsidRPr="00003DB7" w:rsidRDefault="00003DB7" w:rsidP="00BD7CD3">
      <w:pPr>
        <w:pStyle w:val="NormalWeb"/>
        <w:shd w:val="clear" w:color="auto" w:fill="FFFFFF"/>
        <w:spacing w:before="120" w:beforeAutospacing="0" w:after="120" w:afterAutospacing="0"/>
        <w:rPr>
          <w:rFonts w:ascii="Arial" w:hAnsi="Arial" w:cs="Arial"/>
          <w:color w:val="666666"/>
          <w:sz w:val="32"/>
          <w:szCs w:val="32"/>
        </w:rPr>
      </w:pPr>
    </w:p>
    <w:p w:rsidR="00BD7CD3" w:rsidRDefault="00BD7CD3" w:rsidP="00003DB7">
      <w:pPr>
        <w:jc w:val="center"/>
        <w:rPr>
          <w:sz w:val="32"/>
          <w:szCs w:val="32"/>
        </w:rPr>
      </w:pPr>
      <w:r w:rsidRPr="00003DB7">
        <w:rPr>
          <w:rFonts w:ascii="Arial" w:hAnsi="Arial" w:cs="Arial"/>
          <w:color w:val="666666"/>
          <w:sz w:val="32"/>
          <w:szCs w:val="32"/>
        </w:rPr>
        <w:t>Para el presente trabajo se hará una investigación de un tipo de sociedad llamada</w:t>
      </w:r>
      <w:r w:rsidRPr="00003DB7">
        <w:rPr>
          <w:rStyle w:val="apple-converted-space"/>
          <w:rFonts w:ascii="Arial" w:hAnsi="Arial" w:cs="Arial"/>
          <w:color w:val="666666"/>
          <w:sz w:val="32"/>
          <w:szCs w:val="32"/>
        </w:rPr>
        <w:t> </w:t>
      </w:r>
      <w:r w:rsidRPr="00003DB7">
        <w:rPr>
          <w:rFonts w:ascii="Arial" w:hAnsi="Arial" w:cs="Arial"/>
          <w:b/>
          <w:bCs/>
          <w:color w:val="666666"/>
          <w:sz w:val="32"/>
          <w:szCs w:val="32"/>
        </w:rPr>
        <w:t>SOCIEDAD EN COMANDITA SIMPLE</w:t>
      </w:r>
      <w:r w:rsidRPr="00003DB7">
        <w:rPr>
          <w:rFonts w:ascii="Arial" w:hAnsi="Arial" w:cs="Arial"/>
          <w:color w:val="666666"/>
          <w:sz w:val="32"/>
          <w:szCs w:val="32"/>
        </w:rPr>
        <w:t>, conoceremos su referencia histórica, definición, cual es la administración, la causa de disolución y algo muy importante, la función por la cual fue creada</w:t>
      </w:r>
      <w:r w:rsidR="00003DB7" w:rsidRPr="00003DB7">
        <w:rPr>
          <w:rFonts w:ascii="Arial" w:hAnsi="Arial" w:cs="Arial"/>
          <w:color w:val="666666"/>
          <w:sz w:val="32"/>
          <w:szCs w:val="32"/>
        </w:rPr>
        <w:t>.</w:t>
      </w:r>
    </w:p>
    <w:p w:rsidR="00003DB7" w:rsidRPr="00003DB7" w:rsidRDefault="00003DB7" w:rsidP="00003DB7">
      <w:pPr>
        <w:jc w:val="center"/>
        <w:rPr>
          <w:sz w:val="32"/>
          <w:szCs w:val="32"/>
        </w:rPr>
      </w:pPr>
    </w:p>
    <w:p w:rsidR="00562DA1" w:rsidRPr="00003DB7" w:rsidRDefault="00562DA1" w:rsidP="00562DA1">
      <w:pPr>
        <w:jc w:val="center"/>
        <w:rPr>
          <w:b/>
          <w:sz w:val="36"/>
          <w:szCs w:val="32"/>
        </w:rPr>
      </w:pPr>
      <w:r w:rsidRPr="00003DB7">
        <w:rPr>
          <w:b/>
          <w:sz w:val="36"/>
          <w:szCs w:val="32"/>
        </w:rPr>
        <w:t>SOCIEDADES EN  COMANDITA SIMPLE</w:t>
      </w:r>
    </w:p>
    <w:p w:rsidR="00562DA1" w:rsidRPr="00003DB7" w:rsidRDefault="00562DA1" w:rsidP="009B7FA6">
      <w:pPr>
        <w:rPr>
          <w:sz w:val="32"/>
          <w:szCs w:val="32"/>
        </w:rPr>
      </w:pPr>
    </w:p>
    <w:p w:rsidR="00003DB7" w:rsidRDefault="00562DA1" w:rsidP="009B7FA6">
      <w:pPr>
        <w:rPr>
          <w:rFonts w:ascii="Arial" w:hAnsi="Arial" w:cs="Arial"/>
          <w:color w:val="000000"/>
          <w:sz w:val="32"/>
          <w:szCs w:val="32"/>
          <w:shd w:val="clear" w:color="auto" w:fill="FFFFFF"/>
        </w:rPr>
      </w:pPr>
      <w:r w:rsidRPr="00003DB7">
        <w:rPr>
          <w:rFonts w:ascii="Arial" w:hAnsi="Arial" w:cs="Arial"/>
          <w:color w:val="000000"/>
          <w:sz w:val="32"/>
          <w:szCs w:val="32"/>
          <w:shd w:val="clear" w:color="auto" w:fill="FFFFFF"/>
        </w:rPr>
        <w:t>Las sociedades comanditarias simples no están obligadas a auditar sus cuentas anuales ni a depositarlas en el Registro Mercantil, salvo en el caso de que, en la fecha de cierre del ejercicio, todos sus socios colectivos sean sociedades españolas o extranjeras.</w:t>
      </w:r>
    </w:p>
    <w:p w:rsidR="00003DB7" w:rsidRPr="00003DB7" w:rsidRDefault="00003DB7" w:rsidP="009B7FA6">
      <w:pPr>
        <w:rPr>
          <w:sz w:val="32"/>
          <w:szCs w:val="32"/>
        </w:rPr>
      </w:pP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b/>
          <w:bCs/>
          <w:color w:val="445555"/>
          <w:sz w:val="32"/>
          <w:szCs w:val="32"/>
        </w:rPr>
        <w:t>CONCEPTO</w:t>
      </w: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color w:val="445555"/>
          <w:sz w:val="32"/>
          <w:szCs w:val="32"/>
        </w:rPr>
        <w:t>"Es una</w:t>
      </w:r>
      <w:r w:rsidRPr="00003DB7">
        <w:rPr>
          <w:rStyle w:val="apple-converted-space"/>
          <w:rFonts w:ascii="Georgia" w:hAnsi="Georgia"/>
          <w:color w:val="445555"/>
          <w:sz w:val="32"/>
          <w:szCs w:val="32"/>
        </w:rPr>
        <w:t> </w:t>
      </w:r>
      <w:hyperlink r:id="rId7" w:history="1">
        <w:r w:rsidRPr="00003DB7">
          <w:rPr>
            <w:rStyle w:val="Hipervnculo"/>
            <w:rFonts w:ascii="Georgia" w:hAnsi="Georgia"/>
            <w:color w:val="008040"/>
            <w:sz w:val="32"/>
            <w:szCs w:val="32"/>
            <w:u w:val="none"/>
          </w:rPr>
          <w:t>Sociedad</w:t>
        </w:r>
      </w:hyperlink>
      <w:r w:rsidRPr="00003DB7">
        <w:rPr>
          <w:rStyle w:val="apple-converted-space"/>
          <w:rFonts w:ascii="Georgia" w:hAnsi="Georgia"/>
          <w:color w:val="445555"/>
          <w:sz w:val="32"/>
          <w:szCs w:val="32"/>
        </w:rPr>
        <w:t> </w:t>
      </w:r>
      <w:r w:rsidRPr="00003DB7">
        <w:rPr>
          <w:rFonts w:ascii="Georgia" w:hAnsi="Georgia"/>
          <w:color w:val="445555"/>
          <w:sz w:val="32"/>
          <w:szCs w:val="32"/>
        </w:rPr>
        <w:t>Mercantil Personalista, con razón social y</w:t>
      </w:r>
      <w:r w:rsidRPr="00003DB7">
        <w:rPr>
          <w:rStyle w:val="apple-converted-space"/>
          <w:rFonts w:ascii="Georgia" w:hAnsi="Georgia"/>
          <w:color w:val="445555"/>
          <w:sz w:val="32"/>
          <w:szCs w:val="32"/>
        </w:rPr>
        <w:t> </w:t>
      </w:r>
      <w:r w:rsidR="00A40273">
        <w:rPr>
          <w:sz w:val="32"/>
          <w:szCs w:val="32"/>
        </w:rPr>
        <w:t xml:space="preserve">capital </w:t>
      </w:r>
      <w:r w:rsidRPr="00003DB7">
        <w:rPr>
          <w:rFonts w:ascii="Georgia" w:hAnsi="Georgia"/>
          <w:color w:val="445555"/>
          <w:sz w:val="32"/>
          <w:szCs w:val="32"/>
        </w:rPr>
        <w:t>Social representado por partes sociales nominativas; suscritas por uno o más socios comanditados, que responden de las</w:t>
      </w:r>
      <w:r w:rsidRPr="00003DB7">
        <w:rPr>
          <w:rStyle w:val="apple-converted-space"/>
          <w:rFonts w:ascii="Georgia" w:hAnsi="Georgia"/>
          <w:color w:val="445555"/>
          <w:sz w:val="32"/>
          <w:szCs w:val="32"/>
        </w:rPr>
        <w:t> </w:t>
      </w:r>
      <w:hyperlink r:id="rId8" w:history="1">
        <w:r w:rsidRPr="00003DB7">
          <w:rPr>
            <w:rStyle w:val="Hipervnculo"/>
            <w:rFonts w:ascii="Georgia" w:hAnsi="Georgia"/>
            <w:color w:val="0248B0"/>
            <w:sz w:val="32"/>
            <w:szCs w:val="32"/>
          </w:rPr>
          <w:t>obligaciones</w:t>
        </w:r>
      </w:hyperlink>
      <w:r w:rsidRPr="00003DB7">
        <w:rPr>
          <w:rStyle w:val="apple-converted-space"/>
          <w:rFonts w:ascii="Georgia" w:hAnsi="Georgia"/>
          <w:color w:val="445555"/>
          <w:sz w:val="32"/>
          <w:szCs w:val="32"/>
        </w:rPr>
        <w:t> </w:t>
      </w:r>
      <w:r w:rsidRPr="00003DB7">
        <w:rPr>
          <w:rFonts w:ascii="Georgia" w:hAnsi="Georgia"/>
          <w:color w:val="445555"/>
          <w:sz w:val="32"/>
          <w:szCs w:val="32"/>
        </w:rPr>
        <w:t>sociales de una manera subsidiaria, solidaria e ilimitada y de uno o más socios comanditarios, que responden hasta el monto de su aportación".</w:t>
      </w:r>
    </w:p>
    <w:p w:rsidR="00741F5D"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p>
    <w:p w:rsidR="00003DB7" w:rsidRPr="00003DB7" w:rsidRDefault="00003DB7" w:rsidP="009B7FA6">
      <w:pPr>
        <w:pStyle w:val="NormalWeb"/>
        <w:shd w:val="clear" w:color="auto" w:fill="FFFFFF"/>
        <w:spacing w:before="135" w:beforeAutospacing="0" w:after="135" w:afterAutospacing="0" w:line="270" w:lineRule="atLeast"/>
        <w:rPr>
          <w:rFonts w:ascii="Georgia" w:hAnsi="Georgia"/>
          <w:color w:val="445555"/>
          <w:sz w:val="32"/>
          <w:szCs w:val="32"/>
        </w:rPr>
      </w:pPr>
    </w:p>
    <w:p w:rsidR="00741F5D" w:rsidRPr="00003DB7" w:rsidRDefault="00741F5D" w:rsidP="009B7FA6">
      <w:pPr>
        <w:pStyle w:val="NormalWeb"/>
        <w:shd w:val="clear" w:color="auto" w:fill="FFFFFF"/>
        <w:spacing w:before="135" w:beforeAutospacing="0" w:after="135" w:afterAutospacing="0" w:line="270" w:lineRule="atLeast"/>
        <w:rPr>
          <w:rFonts w:ascii="Georgia" w:hAnsi="Georgia"/>
          <w:b/>
          <w:bCs/>
          <w:color w:val="445555"/>
          <w:sz w:val="32"/>
          <w:szCs w:val="32"/>
        </w:rPr>
      </w:pPr>
      <w:r w:rsidRPr="00003DB7">
        <w:rPr>
          <w:rFonts w:ascii="Georgia" w:hAnsi="Georgia"/>
          <w:b/>
          <w:bCs/>
          <w:color w:val="445555"/>
          <w:sz w:val="32"/>
          <w:szCs w:val="32"/>
        </w:rPr>
        <w:t>DE LA SOCIEDAD EN COMANDITA SIMPLE</w:t>
      </w: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b/>
          <w:bCs/>
          <w:color w:val="445555"/>
          <w:sz w:val="32"/>
          <w:szCs w:val="32"/>
        </w:rPr>
        <w:t>Artículo 51.</w:t>
      </w:r>
      <w:r w:rsidRPr="00003DB7">
        <w:rPr>
          <w:rStyle w:val="apple-converted-space"/>
          <w:rFonts w:ascii="Georgia" w:hAnsi="Georgia"/>
          <w:color w:val="445555"/>
          <w:sz w:val="32"/>
          <w:szCs w:val="32"/>
        </w:rPr>
        <w:t> </w:t>
      </w:r>
      <w:r w:rsidRPr="00003DB7">
        <w:rPr>
          <w:rFonts w:ascii="Georgia" w:hAnsi="Georgia"/>
          <w:color w:val="445555"/>
          <w:sz w:val="32"/>
          <w:szCs w:val="32"/>
        </w:rPr>
        <w:t>Sociedad en comandita simple es la que existe bajo una razón social y se compone de uno o varios socios comanditados que responden, de manera subsidiaria, ilimitada y solidariamente, de las obligaciones sociales, y de uno o varios comanditarios que únicamente están obligados al pago de sus aportaciones.</w:t>
      </w: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b/>
          <w:bCs/>
          <w:color w:val="445555"/>
          <w:sz w:val="32"/>
          <w:szCs w:val="32"/>
        </w:rPr>
        <w:t>Artículo 52.</w:t>
      </w:r>
      <w:r w:rsidRPr="00003DB7">
        <w:rPr>
          <w:rStyle w:val="apple-converted-space"/>
          <w:rFonts w:ascii="Georgia" w:hAnsi="Georgia"/>
          <w:color w:val="445555"/>
          <w:sz w:val="32"/>
          <w:szCs w:val="32"/>
        </w:rPr>
        <w:t> </w:t>
      </w:r>
      <w:r w:rsidRPr="00003DB7">
        <w:rPr>
          <w:rFonts w:ascii="Georgia" w:hAnsi="Georgia"/>
          <w:color w:val="445555"/>
          <w:sz w:val="32"/>
          <w:szCs w:val="32"/>
        </w:rPr>
        <w:t>La razón social se formará con los nombres de uno o más comanditados, seguidos de las palabras y compañía u otros equivalentes, cuando en ella no figuren los de todos. A la razón social se agregarán siempre las palabras Sociedad en Comandita o su abreviatura S. en C.</w:t>
      </w: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b/>
          <w:bCs/>
          <w:color w:val="445555"/>
          <w:sz w:val="32"/>
          <w:szCs w:val="32"/>
        </w:rPr>
        <w:t>Artículo 53.</w:t>
      </w:r>
      <w:r w:rsidRPr="00003DB7">
        <w:rPr>
          <w:rStyle w:val="apple-converted-space"/>
          <w:rFonts w:ascii="Georgia" w:hAnsi="Georgia"/>
          <w:color w:val="445555"/>
          <w:sz w:val="32"/>
          <w:szCs w:val="32"/>
        </w:rPr>
        <w:t> </w:t>
      </w:r>
      <w:r w:rsidRPr="00003DB7">
        <w:rPr>
          <w:rFonts w:ascii="Georgia" w:hAnsi="Georgia"/>
          <w:color w:val="445555"/>
          <w:sz w:val="32"/>
          <w:szCs w:val="32"/>
        </w:rPr>
        <w:t>Cualquiera persona, ya sea socio comanditario o extraño a la sociedad, que haga figurar o permita que figure su nombre en la razón social, quedará sujeto a la responsabilidad de los comanditados. En esta misma responsabilidad incurrirán los comanditarios cuando se omita la expresión Sociedad en Comandita o su abreviatura.</w:t>
      </w: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b/>
          <w:bCs/>
          <w:color w:val="445555"/>
          <w:sz w:val="32"/>
          <w:szCs w:val="32"/>
        </w:rPr>
        <w:t>Artículo 54.</w:t>
      </w:r>
      <w:r w:rsidRPr="00003DB7">
        <w:rPr>
          <w:rStyle w:val="apple-converted-space"/>
          <w:rFonts w:ascii="Georgia" w:hAnsi="Georgia"/>
          <w:color w:val="445555"/>
          <w:sz w:val="32"/>
          <w:szCs w:val="32"/>
        </w:rPr>
        <w:t> </w:t>
      </w:r>
      <w:r w:rsidRPr="00003DB7">
        <w:rPr>
          <w:rFonts w:ascii="Georgia" w:hAnsi="Georgia"/>
          <w:color w:val="445555"/>
          <w:sz w:val="32"/>
          <w:szCs w:val="32"/>
        </w:rPr>
        <w:t>El socio o socios comanditarios no pueden ejercer acto alguno de administración, ni aun con el carácter de apoderados de los administradores; pero las autorizaciones y la vigilancia dadas o ejercidas por los comanditarios, en los términos del contrato social, no se reputarán actos de administración.</w:t>
      </w: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p>
    <w:p w:rsidR="00741F5D" w:rsidRDefault="00741F5D" w:rsidP="009B7FA6">
      <w:pPr>
        <w:pStyle w:val="NormalWeb"/>
        <w:shd w:val="clear" w:color="auto" w:fill="FFFFFF"/>
        <w:spacing w:before="135" w:beforeAutospacing="0" w:after="135" w:afterAutospacing="0" w:line="270" w:lineRule="atLeast"/>
        <w:ind w:left="-851" w:firstLine="425"/>
        <w:rPr>
          <w:rFonts w:ascii="Georgia" w:hAnsi="Georgia"/>
          <w:color w:val="445555"/>
          <w:sz w:val="32"/>
          <w:szCs w:val="32"/>
        </w:rPr>
      </w:pPr>
      <w:r w:rsidRPr="00003DB7">
        <w:rPr>
          <w:rFonts w:ascii="Georgia" w:hAnsi="Georgia"/>
          <w:b/>
          <w:bCs/>
          <w:color w:val="445555"/>
          <w:sz w:val="32"/>
          <w:szCs w:val="32"/>
        </w:rPr>
        <w:t>Artículo 55.</w:t>
      </w:r>
      <w:r w:rsidRPr="00003DB7">
        <w:rPr>
          <w:rStyle w:val="apple-converted-space"/>
          <w:rFonts w:ascii="Georgia" w:hAnsi="Georgia"/>
          <w:color w:val="445555"/>
          <w:sz w:val="32"/>
          <w:szCs w:val="32"/>
        </w:rPr>
        <w:t> </w:t>
      </w:r>
      <w:r w:rsidRPr="00003DB7">
        <w:rPr>
          <w:rFonts w:ascii="Georgia" w:hAnsi="Georgia"/>
          <w:color w:val="445555"/>
          <w:sz w:val="32"/>
          <w:szCs w:val="32"/>
        </w:rPr>
        <w:t xml:space="preserve">El socio comanditario quedará obligado solidariamente para con los terceros por todas las obligaciones de la sociedad en que haya tomado parte en contravención a lo dispuesto en el artículo anterior. También será responsable solidariamente para con los terceros, aun en las operaciones en que </w:t>
      </w:r>
      <w:r w:rsidRPr="00003DB7">
        <w:rPr>
          <w:rFonts w:ascii="Georgia" w:hAnsi="Georgia"/>
          <w:color w:val="445555"/>
          <w:sz w:val="32"/>
          <w:szCs w:val="32"/>
        </w:rPr>
        <w:lastRenderedPageBreak/>
        <w:t>no haya tomado parte, si habitualmente ha administrado los</w:t>
      </w:r>
      <w:r w:rsidRPr="00003DB7">
        <w:rPr>
          <w:rStyle w:val="apple-converted-space"/>
          <w:rFonts w:ascii="Georgia" w:hAnsi="Georgia"/>
          <w:color w:val="445555"/>
          <w:sz w:val="32"/>
          <w:szCs w:val="32"/>
        </w:rPr>
        <w:t> </w:t>
      </w:r>
      <w:hyperlink r:id="rId9" w:history="1">
        <w:r w:rsidRPr="00003DB7">
          <w:rPr>
            <w:rStyle w:val="Hipervnculo"/>
            <w:rFonts w:ascii="Georgia" w:hAnsi="Georgia"/>
            <w:color w:val="008040"/>
            <w:sz w:val="32"/>
            <w:szCs w:val="32"/>
            <w:u w:val="none"/>
          </w:rPr>
          <w:t>negocios</w:t>
        </w:r>
      </w:hyperlink>
      <w:r w:rsidRPr="00003DB7">
        <w:rPr>
          <w:rStyle w:val="apple-converted-space"/>
          <w:rFonts w:ascii="Georgia" w:hAnsi="Georgia"/>
          <w:color w:val="445555"/>
          <w:sz w:val="32"/>
          <w:szCs w:val="32"/>
        </w:rPr>
        <w:t> </w:t>
      </w:r>
      <w:r w:rsidRPr="00003DB7">
        <w:rPr>
          <w:rFonts w:ascii="Georgia" w:hAnsi="Georgia"/>
          <w:color w:val="445555"/>
          <w:sz w:val="32"/>
          <w:szCs w:val="32"/>
        </w:rPr>
        <w:t>de la sociedad.</w:t>
      </w:r>
    </w:p>
    <w:p w:rsidR="00003DB7" w:rsidRPr="00003DB7" w:rsidRDefault="00003DB7" w:rsidP="009B7FA6">
      <w:pPr>
        <w:pStyle w:val="NormalWeb"/>
        <w:shd w:val="clear" w:color="auto" w:fill="FFFFFF"/>
        <w:spacing w:before="135" w:beforeAutospacing="0" w:after="135" w:afterAutospacing="0" w:line="270" w:lineRule="atLeast"/>
        <w:ind w:left="-851" w:firstLine="425"/>
        <w:rPr>
          <w:rFonts w:ascii="Georgia" w:hAnsi="Georgia"/>
          <w:color w:val="445555"/>
          <w:sz w:val="32"/>
          <w:szCs w:val="32"/>
        </w:rPr>
      </w:pP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b/>
          <w:bCs/>
          <w:color w:val="445555"/>
          <w:sz w:val="32"/>
          <w:szCs w:val="32"/>
        </w:rPr>
        <w:t>Artículo 56.</w:t>
      </w:r>
      <w:r w:rsidRPr="00003DB7">
        <w:rPr>
          <w:rStyle w:val="apple-converted-space"/>
          <w:rFonts w:ascii="Georgia" w:hAnsi="Georgia"/>
          <w:color w:val="445555"/>
          <w:sz w:val="32"/>
          <w:szCs w:val="32"/>
        </w:rPr>
        <w:t> </w:t>
      </w:r>
      <w:r w:rsidRPr="00003DB7">
        <w:rPr>
          <w:rFonts w:ascii="Georgia" w:hAnsi="Georgia"/>
          <w:color w:val="445555"/>
          <w:sz w:val="32"/>
          <w:szCs w:val="32"/>
        </w:rPr>
        <w:t>Si para los casos de</w:t>
      </w:r>
      <w:r w:rsidRPr="00003DB7">
        <w:rPr>
          <w:rStyle w:val="apple-converted-space"/>
          <w:rFonts w:ascii="Georgia" w:hAnsi="Georgia"/>
          <w:color w:val="445555"/>
          <w:sz w:val="32"/>
          <w:szCs w:val="32"/>
        </w:rPr>
        <w:t> </w:t>
      </w:r>
      <w:hyperlink r:id="rId10" w:history="1">
        <w:r w:rsidRPr="00003DB7">
          <w:rPr>
            <w:rStyle w:val="Hipervnculo"/>
            <w:rFonts w:ascii="Georgia" w:hAnsi="Georgia"/>
            <w:color w:val="008040"/>
            <w:sz w:val="32"/>
            <w:szCs w:val="32"/>
            <w:u w:val="none"/>
          </w:rPr>
          <w:t>muerte</w:t>
        </w:r>
      </w:hyperlink>
      <w:r w:rsidRPr="00003DB7">
        <w:rPr>
          <w:rStyle w:val="apple-converted-space"/>
          <w:rFonts w:ascii="Georgia" w:hAnsi="Georgia"/>
          <w:color w:val="445555"/>
          <w:sz w:val="32"/>
          <w:szCs w:val="32"/>
        </w:rPr>
        <w:t> </w:t>
      </w:r>
      <w:r w:rsidRPr="00003DB7">
        <w:rPr>
          <w:rFonts w:ascii="Georgia" w:hAnsi="Georgia"/>
          <w:color w:val="445555"/>
          <w:sz w:val="32"/>
          <w:szCs w:val="32"/>
        </w:rPr>
        <w:t>o incapacidad del socio</w:t>
      </w:r>
      <w:r w:rsidRPr="00003DB7">
        <w:rPr>
          <w:rStyle w:val="apple-converted-space"/>
          <w:rFonts w:ascii="Georgia" w:hAnsi="Georgia"/>
          <w:color w:val="445555"/>
          <w:sz w:val="32"/>
          <w:szCs w:val="32"/>
        </w:rPr>
        <w:t> </w:t>
      </w:r>
      <w:hyperlink r:id="rId11" w:history="1">
        <w:r w:rsidRPr="00003DB7">
          <w:rPr>
            <w:rStyle w:val="Hipervnculo"/>
            <w:rFonts w:ascii="Georgia" w:hAnsi="Georgia"/>
            <w:color w:val="008040"/>
            <w:sz w:val="32"/>
            <w:szCs w:val="32"/>
            <w:u w:val="none"/>
          </w:rPr>
          <w:t>administrador</w:t>
        </w:r>
      </w:hyperlink>
      <w:r w:rsidRPr="00003DB7">
        <w:rPr>
          <w:rFonts w:ascii="Georgia" w:hAnsi="Georgia"/>
          <w:color w:val="445555"/>
          <w:sz w:val="32"/>
          <w:szCs w:val="32"/>
        </w:rPr>
        <w:t>, no se hubiere determinado en la</w:t>
      </w:r>
      <w:r w:rsidRPr="00003DB7">
        <w:rPr>
          <w:rStyle w:val="apple-converted-space"/>
          <w:rFonts w:ascii="Georgia" w:hAnsi="Georgia"/>
          <w:color w:val="445555"/>
          <w:sz w:val="32"/>
          <w:szCs w:val="32"/>
        </w:rPr>
        <w:t> </w:t>
      </w:r>
      <w:hyperlink r:id="rId12" w:history="1">
        <w:r w:rsidRPr="00003DB7">
          <w:rPr>
            <w:rStyle w:val="Hipervnculo"/>
            <w:rFonts w:ascii="Georgia" w:hAnsi="Georgia"/>
            <w:color w:val="008040"/>
            <w:sz w:val="32"/>
            <w:szCs w:val="32"/>
            <w:u w:val="none"/>
          </w:rPr>
          <w:t>escritura</w:t>
        </w:r>
      </w:hyperlink>
      <w:r w:rsidRPr="00003DB7">
        <w:rPr>
          <w:rStyle w:val="apple-converted-space"/>
          <w:rFonts w:ascii="Georgia" w:hAnsi="Georgia"/>
          <w:color w:val="445555"/>
          <w:sz w:val="32"/>
          <w:szCs w:val="32"/>
        </w:rPr>
        <w:t> </w:t>
      </w:r>
      <w:r w:rsidRPr="00003DB7">
        <w:rPr>
          <w:rFonts w:ascii="Georgia" w:hAnsi="Georgia"/>
          <w:color w:val="445555"/>
          <w:sz w:val="32"/>
          <w:szCs w:val="32"/>
        </w:rPr>
        <w:t>social, la manera de substituirlo y la sociedad hubiere de continuar, podrá interinamente un socio comanditario, a falta de comanditados, desempeñar los actos urgentes o de mera administración durante el término de un mes, contado desde el día en que</w:t>
      </w:r>
      <w:r w:rsidRPr="00003DB7">
        <w:rPr>
          <w:rStyle w:val="apple-converted-space"/>
          <w:rFonts w:ascii="Georgia" w:hAnsi="Georgia"/>
          <w:color w:val="445555"/>
          <w:sz w:val="32"/>
          <w:szCs w:val="32"/>
        </w:rPr>
        <w:t> </w:t>
      </w:r>
      <w:hyperlink r:id="rId13" w:history="1">
        <w:r w:rsidRPr="00003DB7">
          <w:rPr>
            <w:rStyle w:val="Hipervnculo"/>
            <w:rFonts w:ascii="Georgia" w:hAnsi="Georgia"/>
            <w:color w:val="008040"/>
            <w:sz w:val="32"/>
            <w:szCs w:val="32"/>
            <w:u w:val="none"/>
          </w:rPr>
          <w:t>la muerte</w:t>
        </w:r>
      </w:hyperlink>
      <w:r w:rsidRPr="00003DB7">
        <w:rPr>
          <w:rStyle w:val="apple-converted-space"/>
          <w:rFonts w:ascii="Georgia" w:hAnsi="Georgia"/>
          <w:color w:val="445555"/>
          <w:sz w:val="32"/>
          <w:szCs w:val="32"/>
        </w:rPr>
        <w:t> </w:t>
      </w:r>
      <w:r w:rsidRPr="00003DB7">
        <w:rPr>
          <w:rFonts w:ascii="Georgia" w:hAnsi="Georgia"/>
          <w:color w:val="445555"/>
          <w:sz w:val="32"/>
          <w:szCs w:val="32"/>
        </w:rPr>
        <w:t>o incapacidad se hubiere efectuado.</w:t>
      </w: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color w:val="445555"/>
          <w:sz w:val="32"/>
          <w:szCs w:val="32"/>
        </w:rPr>
        <w:t>En estos casos el socio comanditario no es responsable más que de la ejecución de su mandato.</w:t>
      </w: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p>
    <w:p w:rsidR="00741F5D" w:rsidRPr="00003DB7"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b/>
          <w:bCs/>
          <w:color w:val="445555"/>
          <w:sz w:val="32"/>
          <w:szCs w:val="32"/>
        </w:rPr>
        <w:t>Artículo 57.</w:t>
      </w:r>
      <w:r w:rsidRPr="00003DB7">
        <w:rPr>
          <w:rStyle w:val="apple-converted-space"/>
          <w:rFonts w:ascii="Georgia" w:hAnsi="Georgia"/>
          <w:color w:val="445555"/>
          <w:sz w:val="32"/>
          <w:szCs w:val="32"/>
        </w:rPr>
        <w:t> </w:t>
      </w:r>
      <w:r w:rsidRPr="00003DB7">
        <w:rPr>
          <w:rFonts w:ascii="Georgia" w:hAnsi="Georgia"/>
          <w:color w:val="445555"/>
          <w:sz w:val="32"/>
          <w:szCs w:val="32"/>
        </w:rPr>
        <w:t>Son aplicables a la sociedad en comandita los artículos del 30 al 39, del 41 al 44 y del 46 al 50.</w:t>
      </w:r>
    </w:p>
    <w:p w:rsidR="00741F5D" w:rsidRDefault="00741F5D" w:rsidP="009B7FA6">
      <w:pPr>
        <w:pStyle w:val="NormalWeb"/>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color w:val="445555"/>
          <w:sz w:val="32"/>
          <w:szCs w:val="32"/>
        </w:rPr>
        <w:t>Los artículos 26, 29, 40 y 45 sólo se aplicarán con referencia a los socios comanditados.</w:t>
      </w:r>
    </w:p>
    <w:p w:rsidR="00003DB7" w:rsidRPr="00003DB7" w:rsidRDefault="00003DB7" w:rsidP="009B7FA6">
      <w:pPr>
        <w:pStyle w:val="NormalWeb"/>
        <w:shd w:val="clear" w:color="auto" w:fill="FFFFFF"/>
        <w:spacing w:before="135" w:beforeAutospacing="0" w:after="135" w:afterAutospacing="0" w:line="270" w:lineRule="atLeast"/>
        <w:rPr>
          <w:rFonts w:ascii="Georgia" w:hAnsi="Georgia"/>
          <w:color w:val="445555"/>
          <w:sz w:val="32"/>
          <w:szCs w:val="32"/>
        </w:rPr>
      </w:pPr>
    </w:p>
    <w:p w:rsidR="00741F5D" w:rsidRPr="00003DB7"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r w:rsidRPr="00003DB7">
        <w:rPr>
          <w:rFonts w:ascii="Georgia" w:eastAsia="Times New Roman" w:hAnsi="Georgia" w:cs="Times New Roman"/>
          <w:b/>
          <w:bCs/>
          <w:color w:val="445555"/>
          <w:sz w:val="32"/>
          <w:szCs w:val="32"/>
          <w:lang w:eastAsia="es-MX"/>
        </w:rPr>
        <w:t>ÓRGANOS DE LA SOCIEDAD</w:t>
      </w:r>
    </w:p>
    <w:p w:rsidR="00741F5D" w:rsidRPr="00003DB7"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Al igual que en la Sociedad en Nombre Colectivo, los órganos de la Sociedad en Comandita Simple, son los siguientes:</w:t>
      </w:r>
    </w:p>
    <w:p w:rsidR="00741F5D" w:rsidRPr="00003DB7" w:rsidRDefault="00741F5D" w:rsidP="009B7FA6">
      <w:pPr>
        <w:numPr>
          <w:ilvl w:val="0"/>
          <w:numId w:val="1"/>
        </w:numPr>
        <w:shd w:val="clear" w:color="auto" w:fill="FFFFFF"/>
        <w:spacing w:after="100" w:afterAutospacing="1" w:line="270" w:lineRule="atLeast"/>
        <w:ind w:left="300"/>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Órgano Supremo</w:t>
      </w:r>
    </w:p>
    <w:p w:rsidR="00741F5D" w:rsidRPr="00003DB7" w:rsidRDefault="00741F5D" w:rsidP="009B7FA6">
      <w:pPr>
        <w:numPr>
          <w:ilvl w:val="0"/>
          <w:numId w:val="1"/>
        </w:numPr>
        <w:shd w:val="clear" w:color="auto" w:fill="FFFFFF"/>
        <w:spacing w:after="100" w:afterAutospacing="1" w:line="270" w:lineRule="atLeast"/>
        <w:ind w:left="300"/>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Órgano Representativo</w:t>
      </w:r>
    </w:p>
    <w:p w:rsidR="00741F5D" w:rsidRPr="00003DB7" w:rsidRDefault="00741F5D" w:rsidP="009B7FA6">
      <w:pPr>
        <w:numPr>
          <w:ilvl w:val="0"/>
          <w:numId w:val="1"/>
        </w:numPr>
        <w:shd w:val="clear" w:color="auto" w:fill="FFFFFF"/>
        <w:spacing w:after="100" w:afterAutospacing="1" w:line="270" w:lineRule="atLeast"/>
        <w:ind w:left="300"/>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Órgano de Control</w:t>
      </w:r>
    </w:p>
    <w:p w:rsidR="00741F5D"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Órgano Supremo</w:t>
      </w:r>
      <w:r w:rsidRPr="00003DB7">
        <w:rPr>
          <w:rFonts w:ascii="Georgia" w:eastAsia="Times New Roman" w:hAnsi="Georgia" w:cs="Times New Roman"/>
          <w:i/>
          <w:iCs/>
          <w:color w:val="445555"/>
          <w:sz w:val="32"/>
          <w:szCs w:val="32"/>
          <w:lang w:eastAsia="es-MX"/>
        </w:rPr>
        <w:t>:</w:t>
      </w:r>
      <w:r w:rsidRPr="00003DB7">
        <w:rPr>
          <w:rFonts w:ascii="Georgia" w:eastAsia="Times New Roman" w:hAnsi="Georgia" w:cs="Times New Roman"/>
          <w:color w:val="445555"/>
          <w:sz w:val="32"/>
          <w:szCs w:val="32"/>
          <w:lang w:eastAsia="es-MX"/>
        </w:rPr>
        <w:t> Lo constituye la Asamblea o Junta de Socios. El órgano supremo puede señalar directrices a los demás órganos, sin que éstos puedan hacerla con aquél. Es aplicable lo enunciado en el punto relativo a este órgano en la Sociedad en Nombre Colectivo.</w:t>
      </w:r>
    </w:p>
    <w:p w:rsidR="00003DB7" w:rsidRDefault="00003DB7"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003DB7" w:rsidRPr="00003DB7" w:rsidRDefault="00003DB7"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741F5D"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r w:rsidRPr="00003DB7">
        <w:rPr>
          <w:rFonts w:ascii="Georgia" w:eastAsia="Times New Roman" w:hAnsi="Georgia" w:cs="Times New Roman"/>
          <w:b/>
          <w:color w:val="445555"/>
          <w:sz w:val="36"/>
          <w:szCs w:val="32"/>
          <w:lang w:eastAsia="es-MX"/>
        </w:rPr>
        <w:lastRenderedPageBreak/>
        <w:t>Órgano Representativo</w:t>
      </w:r>
      <w:r w:rsidRPr="00003DB7">
        <w:rPr>
          <w:rFonts w:ascii="Georgia" w:eastAsia="Times New Roman" w:hAnsi="Georgia" w:cs="Times New Roman"/>
          <w:i/>
          <w:iCs/>
          <w:color w:val="445555"/>
          <w:sz w:val="32"/>
          <w:szCs w:val="32"/>
          <w:lang w:eastAsia="es-MX"/>
        </w:rPr>
        <w:t>:</w:t>
      </w:r>
      <w:r w:rsidRPr="00003DB7">
        <w:rPr>
          <w:rFonts w:ascii="Georgia" w:eastAsia="Times New Roman" w:hAnsi="Georgia" w:cs="Times New Roman"/>
          <w:color w:val="445555"/>
          <w:sz w:val="32"/>
          <w:szCs w:val="32"/>
          <w:lang w:eastAsia="es-MX"/>
        </w:rPr>
        <w:t> Lo constituye el </w:t>
      </w:r>
      <w:r w:rsidRPr="00003DB7">
        <w:rPr>
          <w:rFonts w:ascii="Georgia" w:eastAsia="Times New Roman" w:hAnsi="Georgia" w:cs="Times New Roman"/>
          <w:i/>
          <w:iCs/>
          <w:color w:val="445555"/>
          <w:sz w:val="32"/>
          <w:szCs w:val="32"/>
          <w:lang w:eastAsia="es-MX"/>
        </w:rPr>
        <w:t>Consejo de </w:t>
      </w:r>
      <w:hyperlink r:id="rId14" w:history="1">
        <w:r w:rsidRPr="00003DB7">
          <w:rPr>
            <w:rFonts w:ascii="Georgia" w:eastAsia="Times New Roman" w:hAnsi="Georgia" w:cs="Times New Roman"/>
            <w:i/>
            <w:iCs/>
            <w:color w:val="008040"/>
            <w:sz w:val="32"/>
            <w:szCs w:val="32"/>
            <w:lang w:eastAsia="es-MX"/>
          </w:rPr>
          <w:t>Administración</w:t>
        </w:r>
      </w:hyperlink>
      <w:r w:rsidRPr="00003DB7">
        <w:rPr>
          <w:rFonts w:ascii="Georgia" w:eastAsia="Times New Roman" w:hAnsi="Georgia" w:cs="Times New Roman"/>
          <w:i/>
          <w:iCs/>
          <w:color w:val="445555"/>
          <w:sz w:val="32"/>
          <w:szCs w:val="32"/>
          <w:lang w:eastAsia="es-MX"/>
        </w:rPr>
        <w:t>.</w:t>
      </w:r>
      <w:r w:rsidRPr="00003DB7">
        <w:rPr>
          <w:rFonts w:ascii="Georgia" w:eastAsia="Times New Roman" w:hAnsi="Georgia" w:cs="Times New Roman"/>
          <w:color w:val="445555"/>
          <w:sz w:val="32"/>
          <w:szCs w:val="32"/>
          <w:lang w:eastAsia="es-MX"/>
        </w:rPr>
        <w:t> </w:t>
      </w:r>
      <w:hyperlink r:id="rId15" w:history="1">
        <w:r w:rsidRPr="00003DB7">
          <w:rPr>
            <w:rFonts w:ascii="Georgia" w:eastAsia="Times New Roman" w:hAnsi="Georgia" w:cs="Times New Roman"/>
            <w:color w:val="008040"/>
            <w:sz w:val="32"/>
            <w:szCs w:val="32"/>
            <w:lang w:eastAsia="es-MX"/>
          </w:rPr>
          <w:t>La administración</w:t>
        </w:r>
      </w:hyperlink>
      <w:r w:rsidRPr="00003DB7">
        <w:rPr>
          <w:rFonts w:ascii="Georgia" w:eastAsia="Times New Roman" w:hAnsi="Georgia" w:cs="Times New Roman"/>
          <w:color w:val="445555"/>
          <w:sz w:val="32"/>
          <w:szCs w:val="32"/>
          <w:lang w:eastAsia="es-MX"/>
        </w:rPr>
        <w:t> de la Sociedad en Comandita Simple, corresponde:</w:t>
      </w:r>
    </w:p>
    <w:p w:rsidR="00003DB7" w:rsidRPr="00003DB7" w:rsidRDefault="00003DB7"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741F5D" w:rsidRPr="00003DB7"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proofErr w:type="gramStart"/>
      <w:r w:rsidRPr="00003DB7">
        <w:rPr>
          <w:rFonts w:ascii="Georgia" w:eastAsia="Times New Roman" w:hAnsi="Georgia" w:cs="Times New Roman"/>
          <w:color w:val="445555"/>
          <w:sz w:val="32"/>
          <w:szCs w:val="32"/>
          <w:lang w:eastAsia="es-MX"/>
        </w:rPr>
        <w:t>a)A</w:t>
      </w:r>
      <w:proofErr w:type="gramEnd"/>
      <w:r w:rsidRPr="00003DB7">
        <w:rPr>
          <w:rFonts w:ascii="Georgia" w:eastAsia="Times New Roman" w:hAnsi="Georgia" w:cs="Times New Roman"/>
          <w:color w:val="445555"/>
          <w:sz w:val="32"/>
          <w:szCs w:val="32"/>
          <w:lang w:eastAsia="es-MX"/>
        </w:rPr>
        <w:t xml:space="preserve"> todos los Socios Comanditados;</w:t>
      </w:r>
    </w:p>
    <w:p w:rsidR="00741F5D" w:rsidRPr="00003DB7"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b) A uno o más Socios Comanditados;</w:t>
      </w:r>
    </w:p>
    <w:p w:rsidR="00741F5D" w:rsidRPr="00003DB7"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proofErr w:type="gramStart"/>
      <w:r w:rsidRPr="00003DB7">
        <w:rPr>
          <w:rFonts w:ascii="Georgia" w:eastAsia="Times New Roman" w:hAnsi="Georgia" w:cs="Times New Roman"/>
          <w:color w:val="445555"/>
          <w:sz w:val="32"/>
          <w:szCs w:val="32"/>
          <w:lang w:eastAsia="es-MX"/>
        </w:rPr>
        <w:t>c)A</w:t>
      </w:r>
      <w:proofErr w:type="gramEnd"/>
      <w:r w:rsidRPr="00003DB7">
        <w:rPr>
          <w:rFonts w:ascii="Georgia" w:eastAsia="Times New Roman" w:hAnsi="Georgia" w:cs="Times New Roman"/>
          <w:color w:val="445555"/>
          <w:sz w:val="32"/>
          <w:szCs w:val="32"/>
          <w:lang w:eastAsia="es-MX"/>
        </w:rPr>
        <w:t> </w:t>
      </w:r>
      <w:hyperlink r:id="rId16" w:history="1">
        <w:r w:rsidRPr="00003DB7">
          <w:rPr>
            <w:rFonts w:ascii="Georgia" w:eastAsia="Times New Roman" w:hAnsi="Georgia" w:cs="Times New Roman"/>
            <w:color w:val="008040"/>
            <w:sz w:val="32"/>
            <w:szCs w:val="32"/>
            <w:lang w:eastAsia="es-MX"/>
          </w:rPr>
          <w:t>persona</w:t>
        </w:r>
      </w:hyperlink>
      <w:r w:rsidRPr="00003DB7">
        <w:rPr>
          <w:rFonts w:ascii="Georgia" w:eastAsia="Times New Roman" w:hAnsi="Georgia" w:cs="Times New Roman"/>
          <w:color w:val="445555"/>
          <w:sz w:val="32"/>
          <w:szCs w:val="32"/>
          <w:lang w:eastAsia="es-MX"/>
        </w:rPr>
        <w:t> extraña; Generalmente Licenciado en </w:t>
      </w:r>
      <w:hyperlink r:id="rId17" w:history="1">
        <w:r w:rsidRPr="00003DB7">
          <w:rPr>
            <w:rFonts w:ascii="Georgia" w:eastAsia="Times New Roman" w:hAnsi="Georgia" w:cs="Times New Roman"/>
            <w:color w:val="008040"/>
            <w:sz w:val="32"/>
            <w:szCs w:val="32"/>
            <w:lang w:eastAsia="es-MX"/>
          </w:rPr>
          <w:t>Administración de Empresas</w:t>
        </w:r>
      </w:hyperlink>
      <w:r w:rsidRPr="00003DB7">
        <w:rPr>
          <w:rFonts w:ascii="Georgia" w:eastAsia="Times New Roman" w:hAnsi="Georgia" w:cs="Times New Roman"/>
          <w:color w:val="445555"/>
          <w:sz w:val="32"/>
          <w:szCs w:val="32"/>
          <w:lang w:eastAsia="es-MX"/>
        </w:rPr>
        <w:t>.</w:t>
      </w:r>
    </w:p>
    <w:p w:rsidR="00741F5D" w:rsidRPr="00003DB7"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Los Socios Comanditarios no intervienen en la </w:t>
      </w:r>
      <w:hyperlink r:id="rId18" w:history="1">
        <w:r w:rsidRPr="00003DB7">
          <w:rPr>
            <w:rFonts w:ascii="Georgia" w:eastAsia="Times New Roman" w:hAnsi="Georgia" w:cs="Times New Roman"/>
            <w:color w:val="008040"/>
            <w:sz w:val="32"/>
            <w:szCs w:val="32"/>
            <w:lang w:eastAsia="es-MX"/>
          </w:rPr>
          <w:t>Administración</w:t>
        </w:r>
      </w:hyperlink>
      <w:r w:rsidRPr="00003DB7">
        <w:rPr>
          <w:rFonts w:ascii="Georgia" w:eastAsia="Times New Roman" w:hAnsi="Georgia" w:cs="Times New Roman"/>
          <w:color w:val="445555"/>
          <w:sz w:val="32"/>
          <w:szCs w:val="32"/>
          <w:lang w:eastAsia="es-MX"/>
        </w:rPr>
        <w:t>, de acuerdo con la Ley, la cuál se basa en el siguiente principio:</w:t>
      </w:r>
    </w:p>
    <w:p w:rsidR="00741F5D" w:rsidRPr="00003DB7"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"A menor </w:t>
      </w:r>
      <w:hyperlink r:id="rId19" w:history="1">
        <w:r w:rsidRPr="00003DB7">
          <w:rPr>
            <w:rFonts w:ascii="Georgia" w:eastAsia="Times New Roman" w:hAnsi="Georgia" w:cs="Times New Roman"/>
            <w:color w:val="008040"/>
            <w:sz w:val="32"/>
            <w:szCs w:val="32"/>
            <w:lang w:eastAsia="es-MX"/>
          </w:rPr>
          <w:t>responsabilidad</w:t>
        </w:r>
      </w:hyperlink>
      <w:r w:rsidRPr="00003DB7">
        <w:rPr>
          <w:rFonts w:ascii="Georgia" w:eastAsia="Times New Roman" w:hAnsi="Georgia" w:cs="Times New Roman"/>
          <w:color w:val="445555"/>
          <w:sz w:val="32"/>
          <w:szCs w:val="32"/>
          <w:lang w:eastAsia="es-MX"/>
        </w:rPr>
        <w:t>, corresponde menor intervención en la vida de la sociedad".</w:t>
      </w:r>
    </w:p>
    <w:p w:rsidR="00741F5D"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Es aplicable lo enunciado en este órgano, en la Sociedad en Nombre Colectivo.</w:t>
      </w:r>
    </w:p>
    <w:p w:rsidR="00003DB7" w:rsidRPr="00003DB7" w:rsidRDefault="00003DB7"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741F5D" w:rsidRPr="00003DB7"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r w:rsidRPr="00003DB7">
        <w:rPr>
          <w:rFonts w:ascii="Georgia" w:eastAsia="Times New Roman" w:hAnsi="Georgia" w:cs="Times New Roman"/>
          <w:b/>
          <w:color w:val="445555"/>
          <w:sz w:val="36"/>
          <w:szCs w:val="32"/>
          <w:lang w:eastAsia="es-MX"/>
        </w:rPr>
        <w:t>Órgano de Control</w:t>
      </w:r>
      <w:r w:rsidRPr="00003DB7">
        <w:rPr>
          <w:rFonts w:ascii="Georgia" w:eastAsia="Times New Roman" w:hAnsi="Georgia" w:cs="Times New Roman"/>
          <w:i/>
          <w:iCs/>
          <w:color w:val="445555"/>
          <w:sz w:val="32"/>
          <w:szCs w:val="32"/>
          <w:lang w:eastAsia="es-MX"/>
        </w:rPr>
        <w:t>:</w:t>
      </w:r>
      <w:r w:rsidRPr="00003DB7">
        <w:rPr>
          <w:rFonts w:ascii="Georgia" w:eastAsia="Times New Roman" w:hAnsi="Georgia" w:cs="Times New Roman"/>
          <w:color w:val="445555"/>
          <w:sz w:val="32"/>
          <w:szCs w:val="32"/>
          <w:lang w:eastAsia="es-MX"/>
        </w:rPr>
        <w:t> El </w:t>
      </w:r>
      <w:hyperlink r:id="rId20" w:history="1">
        <w:r w:rsidRPr="00003DB7">
          <w:rPr>
            <w:rFonts w:ascii="Georgia" w:eastAsia="Times New Roman" w:hAnsi="Georgia" w:cs="Times New Roman"/>
            <w:color w:val="008040"/>
            <w:sz w:val="32"/>
            <w:szCs w:val="32"/>
            <w:lang w:eastAsia="es-MX"/>
          </w:rPr>
          <w:t>control</w:t>
        </w:r>
      </w:hyperlink>
      <w:r w:rsidRPr="00003DB7">
        <w:rPr>
          <w:rFonts w:ascii="Georgia" w:eastAsia="Times New Roman" w:hAnsi="Georgia" w:cs="Times New Roman"/>
          <w:color w:val="445555"/>
          <w:sz w:val="32"/>
          <w:szCs w:val="32"/>
          <w:lang w:eastAsia="es-MX"/>
        </w:rPr>
        <w:t> de esta sociedad, corresponde al </w:t>
      </w:r>
      <w:r w:rsidRPr="00003DB7">
        <w:rPr>
          <w:rFonts w:ascii="Georgia" w:eastAsia="Times New Roman" w:hAnsi="Georgia" w:cs="Times New Roman"/>
          <w:i/>
          <w:iCs/>
          <w:color w:val="445555"/>
          <w:sz w:val="32"/>
          <w:szCs w:val="32"/>
          <w:lang w:eastAsia="es-MX"/>
        </w:rPr>
        <w:t>Consejo de Vigilancia o Interventor,</w:t>
      </w:r>
      <w:r w:rsidRPr="00003DB7">
        <w:rPr>
          <w:rFonts w:ascii="Georgia" w:eastAsia="Times New Roman" w:hAnsi="Georgia" w:cs="Times New Roman"/>
          <w:color w:val="445555"/>
          <w:sz w:val="32"/>
          <w:szCs w:val="32"/>
          <w:lang w:eastAsia="es-MX"/>
        </w:rPr>
        <w:t> según el caso. Ahora bien, el nombramiento puede recaer:</w:t>
      </w:r>
    </w:p>
    <w:p w:rsidR="00741F5D" w:rsidRPr="00003DB7"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proofErr w:type="gramStart"/>
      <w:r w:rsidRPr="00003DB7">
        <w:rPr>
          <w:rFonts w:ascii="Georgia" w:eastAsia="Times New Roman" w:hAnsi="Georgia" w:cs="Times New Roman"/>
          <w:color w:val="445555"/>
          <w:sz w:val="32"/>
          <w:szCs w:val="32"/>
          <w:lang w:eastAsia="es-MX"/>
        </w:rPr>
        <w:t>a)En</w:t>
      </w:r>
      <w:proofErr w:type="gramEnd"/>
      <w:r w:rsidRPr="00003DB7">
        <w:rPr>
          <w:rFonts w:ascii="Georgia" w:eastAsia="Times New Roman" w:hAnsi="Georgia" w:cs="Times New Roman"/>
          <w:color w:val="445555"/>
          <w:sz w:val="32"/>
          <w:szCs w:val="32"/>
          <w:lang w:eastAsia="es-MX"/>
        </w:rPr>
        <w:t xml:space="preserve"> todos los Socios </w:t>
      </w:r>
      <w:r w:rsidRPr="00003DB7">
        <w:rPr>
          <w:rFonts w:ascii="Georgia" w:eastAsia="Times New Roman" w:hAnsi="Georgia" w:cs="Times New Roman"/>
          <w:i/>
          <w:iCs/>
          <w:color w:val="445555"/>
          <w:sz w:val="32"/>
          <w:szCs w:val="32"/>
          <w:lang w:eastAsia="es-MX"/>
        </w:rPr>
        <w:t>Comanditados no administradores</w:t>
      </w:r>
      <w:r w:rsidRPr="00003DB7">
        <w:rPr>
          <w:rFonts w:ascii="Georgia" w:eastAsia="Times New Roman" w:hAnsi="Georgia" w:cs="Times New Roman"/>
          <w:color w:val="445555"/>
          <w:sz w:val="32"/>
          <w:szCs w:val="32"/>
          <w:lang w:eastAsia="es-MX"/>
        </w:rPr>
        <w:t> y todos los Socios </w:t>
      </w:r>
      <w:r w:rsidRPr="00003DB7">
        <w:rPr>
          <w:rFonts w:ascii="Georgia" w:eastAsia="Times New Roman" w:hAnsi="Georgia" w:cs="Times New Roman"/>
          <w:i/>
          <w:iCs/>
          <w:color w:val="445555"/>
          <w:sz w:val="32"/>
          <w:szCs w:val="32"/>
          <w:lang w:eastAsia="es-MX"/>
        </w:rPr>
        <w:t>Comanditarios.</w:t>
      </w:r>
    </w:p>
    <w:p w:rsidR="00741F5D" w:rsidRPr="00003DB7"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proofErr w:type="gramStart"/>
      <w:r w:rsidRPr="00003DB7">
        <w:rPr>
          <w:rFonts w:ascii="Georgia" w:eastAsia="Times New Roman" w:hAnsi="Georgia" w:cs="Times New Roman"/>
          <w:color w:val="445555"/>
          <w:sz w:val="32"/>
          <w:szCs w:val="32"/>
          <w:lang w:eastAsia="es-MX"/>
        </w:rPr>
        <w:t>b)En</w:t>
      </w:r>
      <w:proofErr w:type="gramEnd"/>
      <w:r w:rsidRPr="00003DB7">
        <w:rPr>
          <w:rFonts w:ascii="Georgia" w:eastAsia="Times New Roman" w:hAnsi="Georgia" w:cs="Times New Roman"/>
          <w:color w:val="445555"/>
          <w:sz w:val="32"/>
          <w:szCs w:val="32"/>
          <w:lang w:eastAsia="es-MX"/>
        </w:rPr>
        <w:t xml:space="preserve"> uno o más Socios Comanditados no administradores y uno o más Socios Comanditarios.</w:t>
      </w:r>
    </w:p>
    <w:p w:rsidR="00741F5D" w:rsidRPr="00003DB7"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proofErr w:type="gramStart"/>
      <w:r w:rsidRPr="00003DB7">
        <w:rPr>
          <w:rFonts w:ascii="Georgia" w:eastAsia="Times New Roman" w:hAnsi="Georgia" w:cs="Times New Roman"/>
          <w:color w:val="445555"/>
          <w:sz w:val="32"/>
          <w:szCs w:val="32"/>
          <w:lang w:eastAsia="es-MX"/>
        </w:rPr>
        <w:t>c)En</w:t>
      </w:r>
      <w:proofErr w:type="gramEnd"/>
      <w:r w:rsidRPr="00003DB7">
        <w:rPr>
          <w:rFonts w:ascii="Georgia" w:eastAsia="Times New Roman" w:hAnsi="Georgia" w:cs="Times New Roman"/>
          <w:color w:val="445555"/>
          <w:sz w:val="32"/>
          <w:szCs w:val="32"/>
          <w:lang w:eastAsia="es-MX"/>
        </w:rPr>
        <w:t xml:space="preserve"> una o más personas extrañas, generalmente un contador público.</w:t>
      </w:r>
    </w:p>
    <w:p w:rsidR="00741F5D" w:rsidRPr="00003DB7"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Aplicable lo enunciado en este punto en la Sociedad en Nombre Colectivo.</w:t>
      </w:r>
    </w:p>
    <w:p w:rsidR="00741F5D" w:rsidRDefault="00741F5D"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003DB7" w:rsidRDefault="00003DB7"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003DB7" w:rsidRDefault="00003DB7"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003DB7" w:rsidRDefault="00003DB7"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003DB7" w:rsidRDefault="00003DB7"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003DB7" w:rsidRDefault="00003DB7"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003DB7" w:rsidRDefault="00003DB7"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003DB7" w:rsidRPr="00003DB7" w:rsidRDefault="00003DB7"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741F5D" w:rsidRDefault="00741F5D" w:rsidP="009B7FA6">
      <w:pPr>
        <w:shd w:val="clear" w:color="auto" w:fill="FFFFFF"/>
        <w:spacing w:before="135" w:after="135" w:line="270" w:lineRule="atLeast"/>
        <w:rPr>
          <w:rFonts w:ascii="Georgia" w:eastAsia="Times New Roman" w:hAnsi="Georgia" w:cs="Times New Roman"/>
          <w:b/>
          <w:bCs/>
          <w:color w:val="445555"/>
          <w:sz w:val="32"/>
          <w:szCs w:val="32"/>
          <w:lang w:eastAsia="es-MX"/>
        </w:rPr>
      </w:pPr>
      <w:bookmarkStart w:id="0" w:name="tippos"/>
      <w:bookmarkEnd w:id="0"/>
      <w:r w:rsidRPr="00003DB7">
        <w:rPr>
          <w:rFonts w:ascii="Georgia" w:eastAsia="Times New Roman" w:hAnsi="Georgia" w:cs="Times New Roman"/>
          <w:b/>
          <w:bCs/>
          <w:color w:val="445555"/>
          <w:sz w:val="32"/>
          <w:szCs w:val="32"/>
          <w:lang w:eastAsia="es-MX"/>
        </w:rPr>
        <w:t>Tipos de </w:t>
      </w:r>
      <w:hyperlink r:id="rId21" w:anchor="libros" w:history="1">
        <w:r w:rsidRPr="00003DB7">
          <w:rPr>
            <w:rFonts w:ascii="Georgia" w:eastAsia="Times New Roman" w:hAnsi="Georgia" w:cs="Times New Roman"/>
            <w:b/>
            <w:bCs/>
            <w:color w:val="008040"/>
            <w:sz w:val="32"/>
            <w:szCs w:val="32"/>
            <w:lang w:eastAsia="es-MX"/>
          </w:rPr>
          <w:t>libros</w:t>
        </w:r>
      </w:hyperlink>
      <w:r w:rsidRPr="00003DB7">
        <w:rPr>
          <w:rFonts w:ascii="Georgia" w:eastAsia="Times New Roman" w:hAnsi="Georgia" w:cs="Times New Roman"/>
          <w:b/>
          <w:bCs/>
          <w:color w:val="445555"/>
          <w:sz w:val="32"/>
          <w:szCs w:val="32"/>
          <w:lang w:eastAsia="es-MX"/>
        </w:rPr>
        <w:t> que se utiliza en la sociedad en comandita simple y estos son:</w:t>
      </w:r>
    </w:p>
    <w:p w:rsidR="00003DB7" w:rsidRPr="00003DB7" w:rsidRDefault="00003DB7" w:rsidP="009B7FA6">
      <w:pPr>
        <w:shd w:val="clear" w:color="auto" w:fill="FFFFFF"/>
        <w:spacing w:before="135" w:after="135" w:line="270" w:lineRule="atLeast"/>
        <w:rPr>
          <w:rFonts w:ascii="Georgia" w:eastAsia="Times New Roman" w:hAnsi="Georgia" w:cs="Times New Roman"/>
          <w:color w:val="445555"/>
          <w:sz w:val="32"/>
          <w:szCs w:val="32"/>
          <w:lang w:eastAsia="es-MX"/>
        </w:rPr>
      </w:pPr>
    </w:p>
    <w:p w:rsidR="00741F5D" w:rsidRPr="00003DB7" w:rsidRDefault="00741F5D" w:rsidP="009B7FA6">
      <w:pPr>
        <w:shd w:val="clear" w:color="auto" w:fill="FFFFFF"/>
        <w:spacing w:before="135" w:after="135" w:line="270" w:lineRule="atLeast"/>
        <w:rPr>
          <w:rFonts w:ascii="Georgia" w:eastAsia="Times New Roman" w:hAnsi="Georgia" w:cs="Times New Roman"/>
          <w:b/>
          <w:color w:val="445555"/>
          <w:sz w:val="32"/>
          <w:szCs w:val="32"/>
          <w:lang w:eastAsia="es-MX"/>
        </w:rPr>
      </w:pPr>
      <w:r w:rsidRPr="00003DB7">
        <w:rPr>
          <w:rFonts w:ascii="Georgia" w:eastAsia="Times New Roman" w:hAnsi="Georgia" w:cs="Times New Roman"/>
          <w:b/>
          <w:color w:val="445555"/>
          <w:sz w:val="32"/>
          <w:szCs w:val="32"/>
          <w:lang w:eastAsia="es-MX"/>
        </w:rPr>
        <w:t>Libros sociales</w:t>
      </w:r>
    </w:p>
    <w:p w:rsidR="00741F5D" w:rsidRPr="00003DB7" w:rsidRDefault="00741F5D" w:rsidP="009B7FA6">
      <w:pPr>
        <w:numPr>
          <w:ilvl w:val="0"/>
          <w:numId w:val="2"/>
        </w:numPr>
        <w:shd w:val="clear" w:color="auto" w:fill="FFFFFF"/>
        <w:spacing w:after="100" w:afterAutospacing="1" w:line="270" w:lineRule="atLeast"/>
        <w:ind w:left="525"/>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Libros de Actas de Asamblea de Socios</w:t>
      </w:r>
    </w:p>
    <w:p w:rsidR="00741F5D" w:rsidRPr="00003DB7" w:rsidRDefault="00741F5D" w:rsidP="009B7FA6">
      <w:pPr>
        <w:numPr>
          <w:ilvl w:val="0"/>
          <w:numId w:val="2"/>
        </w:numPr>
        <w:shd w:val="clear" w:color="auto" w:fill="FFFFFF"/>
        <w:spacing w:after="100" w:afterAutospacing="1" w:line="270" w:lineRule="atLeast"/>
        <w:ind w:left="525"/>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Libros de Actas del Consejo de Administración</w:t>
      </w:r>
    </w:p>
    <w:p w:rsidR="00741F5D" w:rsidRDefault="00741F5D" w:rsidP="009B7FA6">
      <w:pPr>
        <w:numPr>
          <w:ilvl w:val="0"/>
          <w:numId w:val="2"/>
        </w:numPr>
        <w:shd w:val="clear" w:color="auto" w:fill="FFFFFF"/>
        <w:spacing w:after="100" w:afterAutospacing="1" w:line="270" w:lineRule="atLeast"/>
        <w:ind w:left="525"/>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Libros de Actas del Consejo de Vigilancia</w:t>
      </w:r>
    </w:p>
    <w:p w:rsidR="00003DB7" w:rsidRPr="00003DB7" w:rsidRDefault="00003DB7" w:rsidP="00003DB7">
      <w:pPr>
        <w:shd w:val="clear" w:color="auto" w:fill="FFFFFF"/>
        <w:spacing w:after="100" w:afterAutospacing="1" w:line="270" w:lineRule="atLeast"/>
        <w:ind w:left="525"/>
        <w:rPr>
          <w:rFonts w:ascii="Georgia" w:eastAsia="Times New Roman" w:hAnsi="Georgia" w:cs="Times New Roman"/>
          <w:color w:val="445555"/>
          <w:sz w:val="32"/>
          <w:szCs w:val="32"/>
          <w:lang w:eastAsia="es-MX"/>
        </w:rPr>
      </w:pPr>
    </w:p>
    <w:p w:rsidR="00741F5D" w:rsidRPr="00003DB7" w:rsidRDefault="00741F5D" w:rsidP="009B7FA6">
      <w:pPr>
        <w:shd w:val="clear" w:color="auto" w:fill="FFFFFF"/>
        <w:spacing w:before="135" w:after="135" w:line="270" w:lineRule="atLeast"/>
        <w:rPr>
          <w:rFonts w:ascii="Georgia" w:eastAsia="Times New Roman" w:hAnsi="Georgia" w:cs="Times New Roman"/>
          <w:b/>
          <w:color w:val="445555"/>
          <w:sz w:val="32"/>
          <w:szCs w:val="32"/>
          <w:lang w:eastAsia="es-MX"/>
        </w:rPr>
      </w:pPr>
      <w:r w:rsidRPr="00003DB7">
        <w:rPr>
          <w:rFonts w:ascii="Georgia" w:eastAsia="Times New Roman" w:hAnsi="Georgia" w:cs="Times New Roman"/>
          <w:b/>
          <w:color w:val="445555"/>
          <w:sz w:val="32"/>
          <w:szCs w:val="32"/>
          <w:lang w:eastAsia="es-MX"/>
        </w:rPr>
        <w:t>Libros contables</w:t>
      </w:r>
    </w:p>
    <w:p w:rsidR="00741F5D" w:rsidRPr="00003DB7" w:rsidRDefault="00741F5D" w:rsidP="009B7FA6">
      <w:pPr>
        <w:numPr>
          <w:ilvl w:val="0"/>
          <w:numId w:val="3"/>
        </w:numPr>
        <w:shd w:val="clear" w:color="auto" w:fill="FFFFFF"/>
        <w:spacing w:after="100" w:afterAutospacing="1" w:line="270" w:lineRule="atLeast"/>
        <w:ind w:left="525"/>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Libro Diario General</w:t>
      </w:r>
    </w:p>
    <w:p w:rsidR="00741F5D" w:rsidRPr="00003DB7" w:rsidRDefault="00741F5D" w:rsidP="009B7FA6">
      <w:pPr>
        <w:numPr>
          <w:ilvl w:val="0"/>
          <w:numId w:val="3"/>
        </w:numPr>
        <w:shd w:val="clear" w:color="auto" w:fill="FFFFFF"/>
        <w:spacing w:after="100" w:afterAutospacing="1" w:line="270" w:lineRule="atLeast"/>
        <w:ind w:left="525"/>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Libro Mayor General</w:t>
      </w:r>
    </w:p>
    <w:p w:rsidR="00741F5D" w:rsidRPr="00003DB7" w:rsidRDefault="00741F5D" w:rsidP="009B7FA6">
      <w:pPr>
        <w:numPr>
          <w:ilvl w:val="0"/>
          <w:numId w:val="3"/>
        </w:numPr>
        <w:shd w:val="clear" w:color="auto" w:fill="FFFFFF"/>
        <w:spacing w:after="100" w:afterAutospacing="1" w:line="270" w:lineRule="atLeast"/>
        <w:ind w:left="525"/>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Libro de </w:t>
      </w:r>
      <w:hyperlink r:id="rId22" w:history="1">
        <w:r w:rsidRPr="00003DB7">
          <w:rPr>
            <w:rFonts w:ascii="Georgia" w:eastAsia="Times New Roman" w:hAnsi="Georgia" w:cs="Times New Roman"/>
            <w:color w:val="008040"/>
            <w:sz w:val="32"/>
            <w:szCs w:val="32"/>
            <w:lang w:eastAsia="es-MX"/>
          </w:rPr>
          <w:t>Inventarios</w:t>
        </w:r>
      </w:hyperlink>
      <w:r w:rsidRPr="00003DB7">
        <w:rPr>
          <w:rFonts w:ascii="Georgia" w:eastAsia="Times New Roman" w:hAnsi="Georgia" w:cs="Times New Roman"/>
          <w:color w:val="445555"/>
          <w:sz w:val="32"/>
          <w:szCs w:val="32"/>
          <w:lang w:eastAsia="es-MX"/>
        </w:rPr>
        <w:t> y Balances</w:t>
      </w:r>
    </w:p>
    <w:p w:rsidR="00741F5D" w:rsidRPr="00003DB7" w:rsidRDefault="00741F5D" w:rsidP="009B7FA6">
      <w:pPr>
        <w:numPr>
          <w:ilvl w:val="0"/>
          <w:numId w:val="3"/>
        </w:numPr>
        <w:shd w:val="clear" w:color="auto" w:fill="FFFFFF"/>
        <w:spacing w:after="100" w:afterAutospacing="1" w:line="270" w:lineRule="atLeast"/>
        <w:ind w:left="525"/>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Libro </w:t>
      </w:r>
      <w:hyperlink r:id="rId23" w:history="1">
        <w:r w:rsidRPr="00003DB7">
          <w:rPr>
            <w:rFonts w:ascii="Georgia" w:eastAsia="Times New Roman" w:hAnsi="Georgia" w:cs="Times New Roman"/>
            <w:color w:val="008040"/>
            <w:sz w:val="32"/>
            <w:szCs w:val="32"/>
            <w:lang w:eastAsia="es-MX"/>
          </w:rPr>
          <w:t>Registro</w:t>
        </w:r>
      </w:hyperlink>
      <w:r w:rsidRPr="00003DB7">
        <w:rPr>
          <w:rFonts w:ascii="Georgia" w:eastAsia="Times New Roman" w:hAnsi="Georgia" w:cs="Times New Roman"/>
          <w:color w:val="445555"/>
          <w:sz w:val="32"/>
          <w:szCs w:val="32"/>
          <w:lang w:eastAsia="es-MX"/>
        </w:rPr>
        <w:t> de Utilidades</w:t>
      </w:r>
    </w:p>
    <w:p w:rsidR="00741F5D" w:rsidRPr="00003DB7" w:rsidRDefault="00741F5D" w:rsidP="009B7FA6">
      <w:pPr>
        <w:numPr>
          <w:ilvl w:val="0"/>
          <w:numId w:val="3"/>
        </w:numPr>
        <w:shd w:val="clear" w:color="auto" w:fill="FFFFFF"/>
        <w:spacing w:after="100" w:afterAutospacing="1" w:line="270" w:lineRule="atLeast"/>
        <w:ind w:left="525"/>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Libro Registro de </w:t>
      </w:r>
      <w:hyperlink r:id="rId24" w:history="1">
        <w:r w:rsidRPr="00003DB7">
          <w:rPr>
            <w:rFonts w:ascii="Georgia" w:eastAsia="Times New Roman" w:hAnsi="Georgia" w:cs="Times New Roman"/>
            <w:color w:val="008040"/>
            <w:sz w:val="32"/>
            <w:szCs w:val="32"/>
            <w:lang w:eastAsia="es-MX"/>
          </w:rPr>
          <w:t>Operaciones</w:t>
        </w:r>
      </w:hyperlink>
      <w:r w:rsidRPr="00003DB7">
        <w:rPr>
          <w:rFonts w:ascii="Georgia" w:eastAsia="Times New Roman" w:hAnsi="Georgia" w:cs="Times New Roman"/>
          <w:color w:val="445555"/>
          <w:sz w:val="32"/>
          <w:szCs w:val="32"/>
          <w:lang w:eastAsia="es-MX"/>
        </w:rPr>
        <w:t> en Moneda Extranjera</w:t>
      </w:r>
    </w:p>
    <w:p w:rsidR="00741F5D" w:rsidRPr="00003DB7" w:rsidRDefault="00741F5D" w:rsidP="009B7FA6">
      <w:pPr>
        <w:numPr>
          <w:ilvl w:val="0"/>
          <w:numId w:val="3"/>
        </w:numPr>
        <w:shd w:val="clear" w:color="auto" w:fill="FFFFFF"/>
        <w:spacing w:after="100" w:afterAutospacing="1" w:line="270" w:lineRule="atLeast"/>
        <w:ind w:left="525"/>
        <w:rPr>
          <w:rFonts w:ascii="Georgia" w:eastAsia="Times New Roman" w:hAnsi="Georgia" w:cs="Times New Roman"/>
          <w:color w:val="445555"/>
          <w:sz w:val="32"/>
          <w:szCs w:val="32"/>
          <w:lang w:eastAsia="es-MX"/>
        </w:rPr>
      </w:pPr>
      <w:r w:rsidRPr="00003DB7">
        <w:rPr>
          <w:rFonts w:ascii="Georgia" w:eastAsia="Times New Roman" w:hAnsi="Georgia" w:cs="Times New Roman"/>
          <w:color w:val="445555"/>
          <w:sz w:val="32"/>
          <w:szCs w:val="32"/>
          <w:lang w:eastAsia="es-MX"/>
        </w:rPr>
        <w:t>Libro Diario Especial de Ventas</w:t>
      </w:r>
    </w:p>
    <w:p w:rsidR="00163C46" w:rsidRPr="00003DB7" w:rsidRDefault="00163C46" w:rsidP="00163C46">
      <w:pPr>
        <w:shd w:val="clear" w:color="auto" w:fill="FFFFFF"/>
        <w:spacing w:after="100" w:afterAutospacing="1" w:line="270" w:lineRule="atLeast"/>
        <w:rPr>
          <w:rFonts w:ascii="Georgia" w:eastAsia="Times New Roman" w:hAnsi="Georgia" w:cs="Times New Roman"/>
          <w:color w:val="445555"/>
          <w:sz w:val="32"/>
          <w:szCs w:val="32"/>
          <w:lang w:eastAsia="es-MX"/>
        </w:rPr>
      </w:pPr>
    </w:p>
    <w:p w:rsidR="00562DA1" w:rsidRPr="00003DB7" w:rsidRDefault="00741F5D" w:rsidP="009B7FA6">
      <w:pPr>
        <w:rPr>
          <w:rFonts w:ascii="Georgia" w:hAnsi="Georgia"/>
          <w:color w:val="445555"/>
          <w:sz w:val="32"/>
          <w:szCs w:val="32"/>
          <w:shd w:val="clear" w:color="auto" w:fill="FFFFFF"/>
        </w:rPr>
      </w:pPr>
      <w:r w:rsidRPr="00003DB7">
        <w:rPr>
          <w:rFonts w:ascii="Georgia" w:hAnsi="Georgia"/>
          <w:color w:val="445555"/>
          <w:sz w:val="32"/>
          <w:szCs w:val="32"/>
          <w:shd w:val="clear" w:color="auto" w:fill="FFFFFF"/>
        </w:rPr>
        <w:t>.</w:t>
      </w:r>
    </w:p>
    <w:p w:rsidR="00741F5D" w:rsidRPr="00003DB7" w:rsidRDefault="00741F5D" w:rsidP="009B7FA6">
      <w:pPr>
        <w:pStyle w:val="Ttulo2"/>
        <w:shd w:val="clear" w:color="auto" w:fill="FFFFFF"/>
        <w:spacing w:before="0" w:beforeAutospacing="0" w:after="90" w:afterAutospacing="0"/>
        <w:rPr>
          <w:rFonts w:ascii="Georgia" w:hAnsi="Georgia"/>
          <w:color w:val="F2F2F2" w:themeColor="background1" w:themeShade="F2"/>
          <w:sz w:val="32"/>
          <w:szCs w:val="32"/>
        </w:rPr>
      </w:pPr>
      <w:bookmarkStart w:id="1" w:name="principala"/>
      <w:r w:rsidRPr="00003DB7">
        <w:rPr>
          <w:rFonts w:ascii="Georgia" w:hAnsi="Georgia"/>
          <w:color w:val="F2F2F2" w:themeColor="background1" w:themeShade="F2"/>
          <w:sz w:val="32"/>
          <w:szCs w:val="32"/>
          <w:highlight w:val="blue"/>
          <w:shd w:val="clear" w:color="auto" w:fill="0248B0"/>
        </w:rPr>
        <w:t>PRINCIPALES CARACTERISTICAS DE LAS</w:t>
      </w:r>
      <w:r w:rsidRPr="00003DB7">
        <w:rPr>
          <w:rStyle w:val="apple-converted-space"/>
          <w:rFonts w:ascii="Georgia" w:hAnsi="Georgia"/>
          <w:color w:val="F2F2F2" w:themeColor="background1" w:themeShade="F2"/>
          <w:sz w:val="32"/>
          <w:szCs w:val="32"/>
          <w:shd w:val="clear" w:color="auto" w:fill="0248B0"/>
        </w:rPr>
        <w:t> </w:t>
      </w:r>
      <w:bookmarkEnd w:id="1"/>
      <w:r w:rsidR="004A6524" w:rsidRPr="00003DB7">
        <w:rPr>
          <w:rFonts w:ascii="Georgia" w:hAnsi="Georgia"/>
          <w:color w:val="F2F2F2" w:themeColor="background1" w:themeShade="F2"/>
          <w:sz w:val="32"/>
          <w:szCs w:val="32"/>
          <w:highlight w:val="blue"/>
        </w:rPr>
        <w:fldChar w:fldCharType="begin"/>
      </w:r>
      <w:r w:rsidRPr="00003DB7">
        <w:rPr>
          <w:rFonts w:ascii="Georgia" w:hAnsi="Georgia"/>
          <w:color w:val="F2F2F2" w:themeColor="background1" w:themeShade="F2"/>
          <w:sz w:val="32"/>
          <w:szCs w:val="32"/>
          <w:highlight w:val="blue"/>
        </w:rPr>
        <w:instrText xml:space="preserve"> HYPERLINK "http://www.monografias.com/trabajos16/evolucion-sociedades/evolucion-sociedades.shtml" </w:instrText>
      </w:r>
      <w:r w:rsidR="004A6524" w:rsidRPr="00003DB7">
        <w:rPr>
          <w:rFonts w:ascii="Georgia" w:hAnsi="Georgia"/>
          <w:color w:val="F2F2F2" w:themeColor="background1" w:themeShade="F2"/>
          <w:sz w:val="32"/>
          <w:szCs w:val="32"/>
          <w:highlight w:val="blue"/>
        </w:rPr>
        <w:fldChar w:fldCharType="separate"/>
      </w:r>
      <w:r w:rsidRPr="00003DB7">
        <w:rPr>
          <w:rStyle w:val="Hipervnculo"/>
          <w:rFonts w:ascii="Georgia" w:hAnsi="Georgia"/>
          <w:color w:val="F2F2F2" w:themeColor="background1" w:themeShade="F2"/>
          <w:sz w:val="32"/>
          <w:szCs w:val="32"/>
          <w:u w:val="none"/>
        </w:rPr>
        <w:t>SOCIEDADES</w:t>
      </w:r>
      <w:r w:rsidR="004A6524" w:rsidRPr="00003DB7">
        <w:rPr>
          <w:rFonts w:ascii="Georgia" w:hAnsi="Georgia"/>
          <w:color w:val="F2F2F2" w:themeColor="background1" w:themeShade="F2"/>
          <w:sz w:val="32"/>
          <w:szCs w:val="32"/>
          <w:highlight w:val="blue"/>
        </w:rPr>
        <w:fldChar w:fldCharType="end"/>
      </w:r>
      <w:r w:rsidRPr="00003DB7">
        <w:rPr>
          <w:rStyle w:val="apple-converted-space"/>
          <w:rFonts w:ascii="Georgia" w:hAnsi="Georgia"/>
          <w:color w:val="F2F2F2" w:themeColor="background1" w:themeShade="F2"/>
          <w:sz w:val="32"/>
          <w:szCs w:val="32"/>
        </w:rPr>
        <w:t> </w:t>
      </w:r>
      <w:r w:rsidRPr="00003DB7">
        <w:rPr>
          <w:rFonts w:ascii="Georgia" w:hAnsi="Georgia"/>
          <w:color w:val="F2F2F2" w:themeColor="background1" w:themeShade="F2"/>
          <w:sz w:val="32"/>
          <w:szCs w:val="32"/>
          <w:highlight w:val="blue"/>
        </w:rPr>
        <w:t>EN COMANDITA SIMPLE</w:t>
      </w:r>
    </w:p>
    <w:p w:rsidR="00741F5D" w:rsidRPr="00003DB7" w:rsidRDefault="00741F5D" w:rsidP="009B7FA6">
      <w:pPr>
        <w:pStyle w:val="NormalWeb"/>
        <w:numPr>
          <w:ilvl w:val="0"/>
          <w:numId w:val="4"/>
        </w:numPr>
        <w:shd w:val="clear" w:color="auto" w:fill="FFFFFF"/>
        <w:spacing w:before="135" w:beforeAutospacing="0" w:after="135" w:afterAutospacing="0" w:line="270" w:lineRule="atLeast"/>
        <w:ind w:left="300"/>
        <w:rPr>
          <w:rFonts w:ascii="Georgia" w:hAnsi="Georgia"/>
          <w:color w:val="445555"/>
          <w:sz w:val="32"/>
          <w:szCs w:val="32"/>
        </w:rPr>
      </w:pPr>
      <w:r w:rsidRPr="00003DB7">
        <w:rPr>
          <w:rFonts w:ascii="Georgia" w:hAnsi="Georgia"/>
          <w:color w:val="445555"/>
          <w:sz w:val="32"/>
          <w:szCs w:val="32"/>
        </w:rPr>
        <w:t>a) La sociedad comanditaria simple, se forma siempre por dos clases de socios. Los comanditarios y los gestores o colectivos. Los primeros limitan la responsabilidad a sus respectivos aportes. En tanto que los segundos se comprometen solidaria e ilimitadamente por las</w:t>
      </w:r>
      <w:r w:rsidRPr="00003DB7">
        <w:rPr>
          <w:rStyle w:val="apple-converted-space"/>
          <w:rFonts w:ascii="Georgia" w:hAnsi="Georgia"/>
          <w:color w:val="445555"/>
          <w:sz w:val="32"/>
          <w:szCs w:val="32"/>
        </w:rPr>
        <w:t> </w:t>
      </w:r>
      <w:hyperlink r:id="rId25" w:history="1">
        <w:r w:rsidRPr="00003DB7">
          <w:rPr>
            <w:rStyle w:val="Hipervnculo"/>
            <w:rFonts w:ascii="Georgia" w:hAnsi="Georgia"/>
            <w:color w:val="008040"/>
            <w:sz w:val="32"/>
            <w:szCs w:val="32"/>
            <w:u w:val="none"/>
          </w:rPr>
          <w:t>operaciones</w:t>
        </w:r>
      </w:hyperlink>
      <w:r w:rsidRPr="00003DB7">
        <w:rPr>
          <w:rStyle w:val="apple-converted-space"/>
          <w:rFonts w:ascii="Georgia" w:hAnsi="Georgia"/>
          <w:color w:val="445555"/>
          <w:sz w:val="32"/>
          <w:szCs w:val="32"/>
        </w:rPr>
        <w:t> </w:t>
      </w:r>
      <w:r w:rsidRPr="00003DB7">
        <w:rPr>
          <w:rFonts w:ascii="Georgia" w:hAnsi="Georgia"/>
          <w:color w:val="445555"/>
          <w:sz w:val="32"/>
          <w:szCs w:val="32"/>
        </w:rPr>
        <w:t>sociales.</w:t>
      </w:r>
    </w:p>
    <w:p w:rsidR="00741F5D" w:rsidRPr="00003DB7" w:rsidRDefault="00741F5D" w:rsidP="009B7FA6">
      <w:pPr>
        <w:pStyle w:val="NormalWeb"/>
        <w:numPr>
          <w:ilvl w:val="0"/>
          <w:numId w:val="4"/>
        </w:numPr>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color w:val="445555"/>
          <w:sz w:val="32"/>
          <w:szCs w:val="32"/>
        </w:rPr>
        <w:lastRenderedPageBreak/>
        <w:t>b) Para constituir la sociedad no es necesario la presencia de los socios comanditarios. Basta sencillamente que la</w:t>
      </w:r>
      <w:r w:rsidRPr="00003DB7">
        <w:rPr>
          <w:rStyle w:val="apple-converted-space"/>
          <w:rFonts w:ascii="Georgia" w:hAnsi="Georgia"/>
          <w:color w:val="445555"/>
          <w:sz w:val="32"/>
          <w:szCs w:val="32"/>
        </w:rPr>
        <w:t> </w:t>
      </w:r>
      <w:hyperlink r:id="rId26" w:history="1">
        <w:r w:rsidRPr="00003DB7">
          <w:rPr>
            <w:rStyle w:val="Hipervnculo"/>
            <w:rFonts w:ascii="Georgia" w:hAnsi="Georgia"/>
            <w:color w:val="008040"/>
            <w:sz w:val="32"/>
            <w:szCs w:val="32"/>
            <w:u w:val="none"/>
          </w:rPr>
          <w:t>escritura</w:t>
        </w:r>
      </w:hyperlink>
      <w:r w:rsidRPr="00003DB7">
        <w:rPr>
          <w:rStyle w:val="apple-converted-space"/>
          <w:rFonts w:ascii="Georgia" w:hAnsi="Georgia"/>
          <w:color w:val="445555"/>
          <w:sz w:val="32"/>
          <w:szCs w:val="32"/>
        </w:rPr>
        <w:t> </w:t>
      </w:r>
      <w:r w:rsidRPr="00003DB7">
        <w:rPr>
          <w:rFonts w:ascii="Georgia" w:hAnsi="Georgia"/>
          <w:color w:val="445555"/>
          <w:sz w:val="32"/>
          <w:szCs w:val="32"/>
        </w:rPr>
        <w:t xml:space="preserve">constitutiva sea otorgada por todos los socios colectivos o gestores. Sin embargo, si es obligatorio que en tal instrumento quede expresado el nombre, </w:t>
      </w:r>
      <w:proofErr w:type="spellStart"/>
      <w:r w:rsidRPr="00003DB7">
        <w:rPr>
          <w:rFonts w:ascii="Georgia" w:hAnsi="Georgia"/>
          <w:color w:val="445555"/>
          <w:sz w:val="32"/>
          <w:szCs w:val="32"/>
        </w:rPr>
        <w:t>domicilio,</w:t>
      </w:r>
      <w:hyperlink r:id="rId27" w:history="1">
        <w:r w:rsidRPr="00003DB7">
          <w:rPr>
            <w:rStyle w:val="Hipervnculo"/>
            <w:rFonts w:ascii="Georgia" w:hAnsi="Georgia"/>
            <w:color w:val="008040"/>
            <w:sz w:val="32"/>
            <w:szCs w:val="32"/>
            <w:u w:val="none"/>
          </w:rPr>
          <w:t>nacionalidad</w:t>
        </w:r>
        <w:proofErr w:type="spellEnd"/>
      </w:hyperlink>
      <w:r w:rsidRPr="00003DB7">
        <w:rPr>
          <w:rStyle w:val="apple-converted-space"/>
          <w:rFonts w:ascii="Georgia" w:hAnsi="Georgia"/>
          <w:color w:val="445555"/>
          <w:sz w:val="32"/>
          <w:szCs w:val="32"/>
        </w:rPr>
        <w:t> </w:t>
      </w:r>
      <w:r w:rsidRPr="00003DB7">
        <w:rPr>
          <w:rFonts w:ascii="Georgia" w:hAnsi="Georgia"/>
          <w:color w:val="445555"/>
          <w:sz w:val="32"/>
          <w:szCs w:val="32"/>
        </w:rPr>
        <w:t>y el aporte de cada socio comanditario.</w:t>
      </w:r>
    </w:p>
    <w:p w:rsidR="00741F5D" w:rsidRPr="00003DB7" w:rsidRDefault="00741F5D" w:rsidP="009B7FA6">
      <w:pPr>
        <w:pStyle w:val="NormalWeb"/>
        <w:numPr>
          <w:ilvl w:val="0"/>
          <w:numId w:val="4"/>
        </w:numPr>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color w:val="445555"/>
          <w:sz w:val="32"/>
          <w:szCs w:val="32"/>
        </w:rPr>
        <w:t>c) El</w:t>
      </w:r>
      <w:r w:rsidRPr="00003DB7">
        <w:rPr>
          <w:rStyle w:val="apple-converted-space"/>
          <w:rFonts w:ascii="Georgia" w:hAnsi="Georgia"/>
          <w:color w:val="445555"/>
          <w:sz w:val="32"/>
          <w:szCs w:val="32"/>
        </w:rPr>
        <w:t> </w:t>
      </w:r>
      <w:hyperlink r:id="rId28" w:history="1">
        <w:r w:rsidRPr="00003DB7">
          <w:rPr>
            <w:rStyle w:val="Hipervnculo"/>
            <w:rFonts w:ascii="Georgia" w:hAnsi="Georgia"/>
            <w:color w:val="008040"/>
            <w:sz w:val="32"/>
            <w:szCs w:val="32"/>
            <w:u w:val="none"/>
          </w:rPr>
          <w:t>capital</w:t>
        </w:r>
      </w:hyperlink>
      <w:r w:rsidRPr="00003DB7">
        <w:rPr>
          <w:rStyle w:val="apple-converted-space"/>
          <w:rFonts w:ascii="Georgia" w:hAnsi="Georgia"/>
          <w:color w:val="445555"/>
          <w:sz w:val="32"/>
          <w:szCs w:val="32"/>
        </w:rPr>
        <w:t> </w:t>
      </w:r>
      <w:r w:rsidRPr="00003DB7">
        <w:rPr>
          <w:rFonts w:ascii="Georgia" w:hAnsi="Georgia"/>
          <w:color w:val="445555"/>
          <w:sz w:val="32"/>
          <w:szCs w:val="32"/>
        </w:rPr>
        <w:t>de la sociedad se forma de la masa de aportes efectuada por los socios comanditarios, o bien por los aportes de estos y los realizados por los socios colectivos, cuando se acuerda la entrega simultanea de aportes.</w:t>
      </w:r>
    </w:p>
    <w:p w:rsidR="00741F5D" w:rsidRPr="00003DB7" w:rsidRDefault="00741F5D" w:rsidP="009B7FA6">
      <w:pPr>
        <w:pStyle w:val="NormalWeb"/>
        <w:numPr>
          <w:ilvl w:val="0"/>
          <w:numId w:val="4"/>
        </w:numPr>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color w:val="445555"/>
          <w:sz w:val="32"/>
          <w:szCs w:val="32"/>
        </w:rPr>
        <w:t>d) Por tener dos categorías de asociados, la sociedad en comandita simple presenta dos denominaciones en los</w:t>
      </w:r>
      <w:r w:rsidRPr="00003DB7">
        <w:rPr>
          <w:rStyle w:val="apple-converted-space"/>
          <w:rFonts w:ascii="Georgia" w:hAnsi="Georgia"/>
          <w:color w:val="445555"/>
          <w:sz w:val="32"/>
          <w:szCs w:val="32"/>
        </w:rPr>
        <w:t> </w:t>
      </w:r>
      <w:hyperlink r:id="rId29" w:history="1">
        <w:r w:rsidRPr="00003DB7">
          <w:rPr>
            <w:rStyle w:val="Hipervnculo"/>
            <w:rFonts w:ascii="Georgia" w:hAnsi="Georgia"/>
            <w:color w:val="008040"/>
            <w:sz w:val="32"/>
            <w:szCs w:val="32"/>
            <w:u w:val="none"/>
          </w:rPr>
          <w:t>derechos</w:t>
        </w:r>
      </w:hyperlink>
      <w:r w:rsidRPr="00003DB7">
        <w:rPr>
          <w:rStyle w:val="apple-converted-space"/>
          <w:rFonts w:ascii="Georgia" w:hAnsi="Georgia"/>
          <w:color w:val="445555"/>
          <w:sz w:val="32"/>
          <w:szCs w:val="32"/>
        </w:rPr>
        <w:t> </w:t>
      </w:r>
      <w:r w:rsidRPr="00003DB7">
        <w:rPr>
          <w:rFonts w:ascii="Georgia" w:hAnsi="Georgia"/>
          <w:color w:val="445555"/>
          <w:sz w:val="32"/>
          <w:szCs w:val="32"/>
        </w:rPr>
        <w:t>de cada socio. Así, los de los socios colectivos se denominan parte de</w:t>
      </w:r>
      <w:r w:rsidRPr="00003DB7">
        <w:rPr>
          <w:rStyle w:val="apple-converted-space"/>
          <w:rFonts w:ascii="Georgia" w:hAnsi="Georgia"/>
          <w:color w:val="445555"/>
          <w:sz w:val="32"/>
          <w:szCs w:val="32"/>
        </w:rPr>
        <w:t> </w:t>
      </w:r>
      <w:hyperlink r:id="rId30" w:history="1">
        <w:r w:rsidRPr="00003DB7">
          <w:rPr>
            <w:rStyle w:val="Hipervnculo"/>
            <w:rFonts w:ascii="Georgia" w:hAnsi="Georgia"/>
            <w:color w:val="008040"/>
            <w:sz w:val="32"/>
            <w:szCs w:val="32"/>
            <w:u w:val="none"/>
          </w:rPr>
          <w:t>interés</w:t>
        </w:r>
      </w:hyperlink>
      <w:r w:rsidRPr="00003DB7">
        <w:rPr>
          <w:rStyle w:val="apple-converted-space"/>
          <w:rFonts w:ascii="Georgia" w:hAnsi="Georgia"/>
          <w:color w:val="445555"/>
          <w:sz w:val="32"/>
          <w:szCs w:val="32"/>
        </w:rPr>
        <w:t> </w:t>
      </w:r>
      <w:r w:rsidRPr="00003DB7">
        <w:rPr>
          <w:rFonts w:ascii="Georgia" w:hAnsi="Georgia"/>
          <w:color w:val="445555"/>
          <w:sz w:val="32"/>
          <w:szCs w:val="32"/>
        </w:rPr>
        <w:t xml:space="preserve">y de </w:t>
      </w:r>
      <w:proofErr w:type="gramStart"/>
      <w:r w:rsidRPr="00003DB7">
        <w:rPr>
          <w:rFonts w:ascii="Georgia" w:hAnsi="Georgia"/>
          <w:color w:val="445555"/>
          <w:sz w:val="32"/>
          <w:szCs w:val="32"/>
        </w:rPr>
        <w:t>los comanditarios</w:t>
      </w:r>
      <w:proofErr w:type="gramEnd"/>
      <w:r w:rsidRPr="00003DB7">
        <w:rPr>
          <w:rFonts w:ascii="Georgia" w:hAnsi="Georgia"/>
          <w:color w:val="445555"/>
          <w:sz w:val="32"/>
          <w:szCs w:val="32"/>
        </w:rPr>
        <w:t xml:space="preserve"> cuotas sociales.</w:t>
      </w:r>
    </w:p>
    <w:p w:rsidR="00741F5D" w:rsidRPr="00003DB7" w:rsidRDefault="00741F5D" w:rsidP="009B7FA6">
      <w:pPr>
        <w:pStyle w:val="NormalWeb"/>
        <w:numPr>
          <w:ilvl w:val="0"/>
          <w:numId w:val="4"/>
        </w:numPr>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color w:val="445555"/>
          <w:sz w:val="32"/>
          <w:szCs w:val="32"/>
        </w:rPr>
        <w:t>e) </w:t>
      </w:r>
      <w:hyperlink r:id="rId31" w:history="1">
        <w:r w:rsidRPr="00003DB7">
          <w:rPr>
            <w:rStyle w:val="Hipervnculo"/>
            <w:rFonts w:ascii="Georgia" w:hAnsi="Georgia"/>
            <w:color w:val="008040"/>
            <w:sz w:val="32"/>
            <w:szCs w:val="32"/>
            <w:u w:val="none"/>
          </w:rPr>
          <w:t>La administración</w:t>
        </w:r>
      </w:hyperlink>
      <w:r w:rsidRPr="00003DB7">
        <w:rPr>
          <w:rStyle w:val="apple-converted-space"/>
          <w:rFonts w:ascii="Georgia" w:hAnsi="Georgia"/>
          <w:color w:val="445555"/>
          <w:sz w:val="32"/>
          <w:szCs w:val="32"/>
        </w:rPr>
        <w:t> </w:t>
      </w:r>
      <w:r w:rsidRPr="00003DB7">
        <w:rPr>
          <w:rFonts w:ascii="Georgia" w:hAnsi="Georgia"/>
          <w:color w:val="445555"/>
          <w:sz w:val="32"/>
          <w:szCs w:val="32"/>
        </w:rPr>
        <w:t>de la sociedad en comandita simple está a cargo de los socios colectivos.</w:t>
      </w:r>
    </w:p>
    <w:p w:rsidR="00741F5D" w:rsidRPr="00003DB7" w:rsidRDefault="00741F5D" w:rsidP="009B7FA6">
      <w:pPr>
        <w:pStyle w:val="NormalWeb"/>
        <w:numPr>
          <w:ilvl w:val="0"/>
          <w:numId w:val="4"/>
        </w:numPr>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color w:val="445555"/>
          <w:sz w:val="32"/>
          <w:szCs w:val="32"/>
        </w:rPr>
        <w:t>f) Así como los socios gestores se encargan de la</w:t>
      </w:r>
      <w:r w:rsidRPr="00003DB7">
        <w:rPr>
          <w:rStyle w:val="apple-converted-space"/>
          <w:rFonts w:ascii="Georgia" w:hAnsi="Georgia"/>
          <w:color w:val="445555"/>
          <w:sz w:val="32"/>
          <w:szCs w:val="32"/>
        </w:rPr>
        <w:t> </w:t>
      </w:r>
      <w:hyperlink r:id="rId32" w:history="1">
        <w:r w:rsidRPr="00003DB7">
          <w:rPr>
            <w:rStyle w:val="Hipervnculo"/>
            <w:rFonts w:ascii="Georgia" w:hAnsi="Georgia"/>
            <w:color w:val="008040"/>
            <w:sz w:val="32"/>
            <w:szCs w:val="32"/>
            <w:u w:val="none"/>
          </w:rPr>
          <w:t>administración</w:t>
        </w:r>
      </w:hyperlink>
      <w:r w:rsidRPr="00003DB7">
        <w:rPr>
          <w:rStyle w:val="apple-converted-space"/>
          <w:rFonts w:ascii="Georgia" w:hAnsi="Georgia"/>
          <w:color w:val="445555"/>
          <w:sz w:val="32"/>
          <w:szCs w:val="32"/>
        </w:rPr>
        <w:t> </w:t>
      </w:r>
      <w:r w:rsidRPr="00003DB7">
        <w:rPr>
          <w:rFonts w:ascii="Georgia" w:hAnsi="Georgia"/>
          <w:color w:val="445555"/>
          <w:sz w:val="32"/>
          <w:szCs w:val="32"/>
        </w:rPr>
        <w:t>y representación de la sociedad, la</w:t>
      </w:r>
      <w:r w:rsidRPr="00003DB7">
        <w:rPr>
          <w:rStyle w:val="apple-converted-space"/>
          <w:rFonts w:ascii="Georgia" w:hAnsi="Georgia"/>
          <w:color w:val="445555"/>
          <w:sz w:val="32"/>
          <w:szCs w:val="32"/>
        </w:rPr>
        <w:t> </w:t>
      </w:r>
      <w:hyperlink r:id="rId33" w:history="1">
        <w:r w:rsidRPr="00003DB7">
          <w:rPr>
            <w:rStyle w:val="Hipervnculo"/>
            <w:rFonts w:ascii="Georgia" w:hAnsi="Georgia"/>
            <w:color w:val="008040"/>
            <w:sz w:val="32"/>
            <w:szCs w:val="32"/>
            <w:u w:val="none"/>
          </w:rPr>
          <w:t>ley</w:t>
        </w:r>
      </w:hyperlink>
      <w:r w:rsidRPr="00003DB7">
        <w:rPr>
          <w:rStyle w:val="apple-converted-space"/>
          <w:rFonts w:ascii="Georgia" w:hAnsi="Georgia"/>
          <w:color w:val="445555"/>
          <w:sz w:val="32"/>
          <w:szCs w:val="32"/>
        </w:rPr>
        <w:t> </w:t>
      </w:r>
      <w:r w:rsidRPr="00003DB7">
        <w:rPr>
          <w:rFonts w:ascii="Georgia" w:hAnsi="Georgia"/>
          <w:color w:val="445555"/>
          <w:sz w:val="32"/>
          <w:szCs w:val="32"/>
        </w:rPr>
        <w:t>ha facultado a los socios comanditarios para que supervigilen a aquellos. Por lo tanto, la inspección y vigilancia interna de la sociedad corresponde a los comanditarios.</w:t>
      </w:r>
    </w:p>
    <w:p w:rsidR="00741F5D" w:rsidRPr="00003DB7" w:rsidRDefault="00741F5D" w:rsidP="009B7FA6">
      <w:pPr>
        <w:pStyle w:val="NormalWeb"/>
        <w:numPr>
          <w:ilvl w:val="0"/>
          <w:numId w:val="4"/>
        </w:numPr>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color w:val="445555"/>
          <w:sz w:val="32"/>
          <w:szCs w:val="32"/>
        </w:rPr>
        <w:t>g) Respecto a las decisiones de la junta de socios, cada gestor tiene derecho a un voto, mientras que los votos de los comanditarios se computan conforme al número de cuotas que posea cada uno en la sociedad.</w:t>
      </w:r>
    </w:p>
    <w:p w:rsidR="00741F5D" w:rsidRPr="00003DB7" w:rsidRDefault="00741F5D" w:rsidP="009B7FA6">
      <w:pPr>
        <w:pStyle w:val="NormalWeb"/>
        <w:numPr>
          <w:ilvl w:val="0"/>
          <w:numId w:val="4"/>
        </w:numPr>
        <w:shd w:val="clear" w:color="auto" w:fill="FFFFFF"/>
        <w:spacing w:before="135" w:beforeAutospacing="0" w:after="135" w:afterAutospacing="0" w:line="270" w:lineRule="atLeast"/>
        <w:rPr>
          <w:rFonts w:ascii="Georgia" w:hAnsi="Georgia"/>
          <w:color w:val="445555"/>
          <w:sz w:val="32"/>
          <w:szCs w:val="32"/>
        </w:rPr>
      </w:pPr>
      <w:r w:rsidRPr="00003DB7">
        <w:rPr>
          <w:rFonts w:ascii="Georgia" w:hAnsi="Georgia"/>
          <w:color w:val="445555"/>
          <w:sz w:val="32"/>
          <w:szCs w:val="32"/>
        </w:rPr>
        <w:t>h) En lo que hace a utilidades sociales, se distribuirán entre los socios gestores y comanditarios conforme se haya estipulado en el</w:t>
      </w:r>
      <w:r w:rsidRPr="00003DB7">
        <w:rPr>
          <w:rStyle w:val="apple-converted-space"/>
          <w:rFonts w:ascii="Georgia" w:hAnsi="Georgia"/>
          <w:color w:val="445555"/>
          <w:sz w:val="32"/>
          <w:szCs w:val="32"/>
        </w:rPr>
        <w:t> </w:t>
      </w:r>
      <w:hyperlink r:id="rId34" w:history="1">
        <w:r w:rsidRPr="00003DB7">
          <w:rPr>
            <w:rStyle w:val="Hipervnculo"/>
            <w:rFonts w:ascii="Georgia" w:hAnsi="Georgia"/>
            <w:color w:val="008040"/>
            <w:sz w:val="32"/>
            <w:szCs w:val="32"/>
            <w:u w:val="none"/>
          </w:rPr>
          <w:t>contrato social</w:t>
        </w:r>
      </w:hyperlink>
      <w:r w:rsidRPr="00003DB7">
        <w:rPr>
          <w:rFonts w:ascii="Georgia" w:hAnsi="Georgia"/>
          <w:color w:val="445555"/>
          <w:sz w:val="32"/>
          <w:szCs w:val="32"/>
        </w:rPr>
        <w:t>, pero si no existe estipulación al respecto, las utilidades se distribuyen a prorrata de las cuotas de las comanditarias, pagando previamente el beneficio a los socios gestores.</w:t>
      </w:r>
    </w:p>
    <w:p w:rsidR="00163C46" w:rsidRPr="00003DB7" w:rsidRDefault="00163C46" w:rsidP="00163C46">
      <w:pPr>
        <w:pStyle w:val="NormalWeb"/>
        <w:shd w:val="clear" w:color="auto" w:fill="FFFFFF"/>
        <w:spacing w:before="135" w:beforeAutospacing="0" w:after="135" w:afterAutospacing="0" w:line="270" w:lineRule="atLeast"/>
        <w:rPr>
          <w:rFonts w:ascii="Georgia" w:hAnsi="Georgia"/>
          <w:color w:val="445555"/>
          <w:sz w:val="32"/>
          <w:szCs w:val="32"/>
        </w:rPr>
      </w:pPr>
    </w:p>
    <w:p w:rsidR="00163C46" w:rsidRPr="00003DB7" w:rsidRDefault="00163C46" w:rsidP="00163C46">
      <w:pPr>
        <w:pStyle w:val="NormalWeb"/>
        <w:shd w:val="clear" w:color="auto" w:fill="FFFFFF"/>
        <w:spacing w:before="135" w:beforeAutospacing="0" w:after="135" w:afterAutospacing="0" w:line="270" w:lineRule="atLeast"/>
        <w:rPr>
          <w:rFonts w:ascii="Georgia" w:hAnsi="Georgia"/>
          <w:color w:val="445555"/>
          <w:sz w:val="32"/>
          <w:szCs w:val="32"/>
        </w:rPr>
      </w:pPr>
    </w:p>
    <w:p w:rsidR="00027B81" w:rsidRPr="00003DB7" w:rsidRDefault="00741F5D" w:rsidP="009B7FA6">
      <w:pPr>
        <w:rPr>
          <w:sz w:val="36"/>
          <w:szCs w:val="32"/>
        </w:rPr>
      </w:pPr>
      <w:r w:rsidRPr="00003DB7">
        <w:rPr>
          <w:b/>
          <w:sz w:val="36"/>
          <w:szCs w:val="32"/>
        </w:rPr>
        <w:t>Sociedad en comandita simple o sociedades comanditas simples</w:t>
      </w:r>
      <w:r w:rsidRPr="00003DB7">
        <w:rPr>
          <w:sz w:val="36"/>
          <w:szCs w:val="32"/>
        </w:rPr>
        <w:t>:</w:t>
      </w:r>
    </w:p>
    <w:p w:rsidR="00741F5D" w:rsidRPr="00003DB7" w:rsidRDefault="00741F5D" w:rsidP="009B7FA6">
      <w:pPr>
        <w:rPr>
          <w:sz w:val="36"/>
          <w:szCs w:val="32"/>
        </w:rPr>
      </w:pPr>
      <w:r w:rsidRPr="00003DB7">
        <w:rPr>
          <w:sz w:val="36"/>
          <w:szCs w:val="32"/>
        </w:rPr>
        <w:t>Es aquella que se</w:t>
      </w:r>
    </w:p>
    <w:p w:rsidR="00741F5D" w:rsidRPr="00003DB7" w:rsidRDefault="00741F5D" w:rsidP="009B7FA6">
      <w:pPr>
        <w:rPr>
          <w:sz w:val="32"/>
          <w:szCs w:val="32"/>
        </w:rPr>
      </w:pPr>
      <w:proofErr w:type="gramStart"/>
      <w:r w:rsidRPr="00003DB7">
        <w:rPr>
          <w:sz w:val="32"/>
          <w:szCs w:val="32"/>
        </w:rPr>
        <w:t>constituye</w:t>
      </w:r>
      <w:proofErr w:type="gramEnd"/>
      <w:r w:rsidRPr="00003DB7">
        <w:rPr>
          <w:sz w:val="32"/>
          <w:szCs w:val="32"/>
        </w:rPr>
        <w:t xml:space="preserve"> bajo razón social, el cual se formará con el nombre de uno o más</w:t>
      </w:r>
    </w:p>
    <w:p w:rsidR="00741F5D" w:rsidRPr="00003DB7" w:rsidRDefault="00741F5D" w:rsidP="009B7FA6">
      <w:pPr>
        <w:rPr>
          <w:sz w:val="32"/>
          <w:szCs w:val="32"/>
        </w:rPr>
      </w:pPr>
      <w:proofErr w:type="gramStart"/>
      <w:r w:rsidRPr="00003DB7">
        <w:rPr>
          <w:sz w:val="32"/>
          <w:szCs w:val="32"/>
        </w:rPr>
        <w:t>comanditados</w:t>
      </w:r>
      <w:proofErr w:type="gramEnd"/>
      <w:r w:rsidRPr="00003DB7">
        <w:rPr>
          <w:sz w:val="32"/>
          <w:szCs w:val="32"/>
        </w:rPr>
        <w:t xml:space="preserve"> y cuando en ella no figuren los de todos éstos, se le añadirán las</w:t>
      </w:r>
    </w:p>
    <w:p w:rsidR="00741F5D" w:rsidRPr="00003DB7" w:rsidRDefault="00741F5D" w:rsidP="009B7FA6">
      <w:pPr>
        <w:rPr>
          <w:sz w:val="32"/>
          <w:szCs w:val="32"/>
        </w:rPr>
      </w:pPr>
      <w:proofErr w:type="gramStart"/>
      <w:r w:rsidRPr="00003DB7">
        <w:rPr>
          <w:sz w:val="32"/>
          <w:szCs w:val="32"/>
        </w:rPr>
        <w:t>palabras</w:t>
      </w:r>
      <w:proofErr w:type="gramEnd"/>
      <w:r w:rsidRPr="00003DB7">
        <w:rPr>
          <w:sz w:val="32"/>
          <w:szCs w:val="32"/>
        </w:rPr>
        <w:t xml:space="preserve"> “y compañía” u otras equivalentes. A la razón social se le agregarán siempre</w:t>
      </w:r>
    </w:p>
    <w:p w:rsidR="00741F5D" w:rsidRPr="00003DB7" w:rsidRDefault="00741F5D" w:rsidP="009B7FA6">
      <w:pPr>
        <w:rPr>
          <w:sz w:val="32"/>
          <w:szCs w:val="32"/>
        </w:rPr>
      </w:pPr>
      <w:proofErr w:type="gramStart"/>
      <w:r w:rsidRPr="00003DB7">
        <w:rPr>
          <w:sz w:val="32"/>
          <w:szCs w:val="32"/>
        </w:rPr>
        <w:t>las</w:t>
      </w:r>
      <w:proofErr w:type="gramEnd"/>
      <w:r w:rsidRPr="00003DB7">
        <w:rPr>
          <w:sz w:val="32"/>
          <w:szCs w:val="32"/>
        </w:rPr>
        <w:t xml:space="preserve"> palabras “Sociedad en Comandita” o su abreviatura “ S. en C”, si se omite esto</w:t>
      </w:r>
    </w:p>
    <w:p w:rsidR="00741F5D" w:rsidRPr="00003DB7" w:rsidRDefault="00741F5D" w:rsidP="009B7FA6">
      <w:pPr>
        <w:rPr>
          <w:sz w:val="32"/>
          <w:szCs w:val="32"/>
        </w:rPr>
      </w:pPr>
      <w:proofErr w:type="gramStart"/>
      <w:r w:rsidRPr="00003DB7">
        <w:rPr>
          <w:sz w:val="32"/>
          <w:szCs w:val="32"/>
        </w:rPr>
        <w:t>último</w:t>
      </w:r>
      <w:proofErr w:type="gramEnd"/>
      <w:r w:rsidRPr="00003DB7">
        <w:rPr>
          <w:sz w:val="32"/>
          <w:szCs w:val="32"/>
        </w:rPr>
        <w:t>, la sociedad se considerará como sociedad colectiva.</w:t>
      </w:r>
    </w:p>
    <w:p w:rsidR="00741F5D" w:rsidRPr="00003DB7" w:rsidRDefault="00741F5D" w:rsidP="009B7FA6">
      <w:pPr>
        <w:rPr>
          <w:sz w:val="32"/>
          <w:szCs w:val="32"/>
        </w:rPr>
      </w:pPr>
      <w:r w:rsidRPr="00003DB7">
        <w:rPr>
          <w:sz w:val="32"/>
          <w:szCs w:val="32"/>
        </w:rPr>
        <w:t>Este tipo de sociedad tiene dos tipos de socios:</w:t>
      </w:r>
    </w:p>
    <w:p w:rsidR="00741F5D" w:rsidRPr="00003DB7" w:rsidRDefault="00741F5D" w:rsidP="009B7FA6">
      <w:pPr>
        <w:rPr>
          <w:sz w:val="32"/>
          <w:szCs w:val="32"/>
        </w:rPr>
      </w:pPr>
      <w:r w:rsidRPr="00003DB7">
        <w:rPr>
          <w:sz w:val="32"/>
          <w:szCs w:val="32"/>
        </w:rPr>
        <w:t>1) Los socios comanditados, son los que responden de manera ilimitada y</w:t>
      </w:r>
    </w:p>
    <w:p w:rsidR="00741F5D" w:rsidRPr="00003DB7" w:rsidRDefault="00741F5D" w:rsidP="009B7FA6">
      <w:pPr>
        <w:rPr>
          <w:sz w:val="32"/>
          <w:szCs w:val="32"/>
        </w:rPr>
      </w:pPr>
      <w:proofErr w:type="gramStart"/>
      <w:r w:rsidRPr="00003DB7">
        <w:rPr>
          <w:sz w:val="32"/>
          <w:szCs w:val="32"/>
        </w:rPr>
        <w:t>solidariamente</w:t>
      </w:r>
      <w:proofErr w:type="gramEnd"/>
      <w:r w:rsidRPr="00003DB7">
        <w:rPr>
          <w:sz w:val="32"/>
          <w:szCs w:val="32"/>
        </w:rPr>
        <w:t xml:space="preserve"> por las obligaciones sociales y tienen derecho exclusivo a</w:t>
      </w:r>
    </w:p>
    <w:p w:rsidR="00741F5D" w:rsidRPr="00003DB7" w:rsidRDefault="00741F5D" w:rsidP="009B7FA6">
      <w:pPr>
        <w:rPr>
          <w:sz w:val="32"/>
          <w:szCs w:val="32"/>
        </w:rPr>
      </w:pPr>
      <w:proofErr w:type="gramStart"/>
      <w:r w:rsidRPr="00003DB7">
        <w:rPr>
          <w:sz w:val="32"/>
          <w:szCs w:val="32"/>
        </w:rPr>
        <w:t>administrar</w:t>
      </w:r>
      <w:proofErr w:type="gramEnd"/>
      <w:r w:rsidRPr="00003DB7">
        <w:rPr>
          <w:sz w:val="32"/>
          <w:szCs w:val="32"/>
        </w:rPr>
        <w:t xml:space="preserve"> la sociedad, pudiendo delegar sus facultades administrativas en uno o</w:t>
      </w:r>
    </w:p>
    <w:p w:rsidR="00741F5D" w:rsidRPr="00003DB7" w:rsidRDefault="00741F5D" w:rsidP="009B7FA6">
      <w:pPr>
        <w:rPr>
          <w:sz w:val="32"/>
          <w:szCs w:val="32"/>
        </w:rPr>
      </w:pPr>
      <w:proofErr w:type="gramStart"/>
      <w:r w:rsidRPr="00003DB7">
        <w:rPr>
          <w:sz w:val="32"/>
          <w:szCs w:val="32"/>
        </w:rPr>
        <w:t>varios</w:t>
      </w:r>
      <w:proofErr w:type="gramEnd"/>
      <w:r w:rsidRPr="00003DB7">
        <w:rPr>
          <w:sz w:val="32"/>
          <w:szCs w:val="32"/>
        </w:rPr>
        <w:t xml:space="preserve"> administradores, que sería el que representará legalmente a la sociedad.</w:t>
      </w:r>
    </w:p>
    <w:p w:rsidR="00741F5D" w:rsidRPr="00003DB7" w:rsidRDefault="00741F5D" w:rsidP="009B7FA6">
      <w:pPr>
        <w:rPr>
          <w:sz w:val="32"/>
          <w:szCs w:val="32"/>
        </w:rPr>
      </w:pPr>
      <w:r w:rsidRPr="00003DB7">
        <w:rPr>
          <w:sz w:val="32"/>
          <w:szCs w:val="32"/>
        </w:rPr>
        <w:t>Sólo son sus nombres los que figuran  en la razón social.</w:t>
      </w:r>
    </w:p>
    <w:p w:rsidR="00741F5D" w:rsidRPr="00003DB7" w:rsidRDefault="00741F5D" w:rsidP="009B7FA6">
      <w:pPr>
        <w:rPr>
          <w:sz w:val="32"/>
          <w:szCs w:val="32"/>
        </w:rPr>
      </w:pPr>
      <w:r w:rsidRPr="00003DB7">
        <w:rPr>
          <w:sz w:val="32"/>
          <w:szCs w:val="32"/>
        </w:rPr>
        <w:t>2) Los socios comanditarios, son los que solamente responden frente a los acreedores</w:t>
      </w:r>
    </w:p>
    <w:p w:rsidR="00741F5D" w:rsidRPr="00003DB7" w:rsidRDefault="00741F5D" w:rsidP="009B7FA6">
      <w:pPr>
        <w:rPr>
          <w:sz w:val="32"/>
          <w:szCs w:val="32"/>
        </w:rPr>
      </w:pPr>
      <w:proofErr w:type="gramStart"/>
      <w:r w:rsidRPr="00003DB7">
        <w:rPr>
          <w:sz w:val="32"/>
          <w:szCs w:val="32"/>
        </w:rPr>
        <w:t>sociales</w:t>
      </w:r>
      <w:proofErr w:type="gramEnd"/>
      <w:r w:rsidRPr="00003DB7">
        <w:rPr>
          <w:sz w:val="32"/>
          <w:szCs w:val="32"/>
        </w:rPr>
        <w:t xml:space="preserve"> con el valor de sus aportes, no pudiendo intervenir en la administración</w:t>
      </w:r>
    </w:p>
    <w:p w:rsidR="00741F5D" w:rsidRPr="00003DB7" w:rsidRDefault="00741F5D" w:rsidP="009B7FA6">
      <w:pPr>
        <w:rPr>
          <w:sz w:val="32"/>
          <w:szCs w:val="32"/>
        </w:rPr>
      </w:pPr>
      <w:proofErr w:type="gramStart"/>
      <w:r w:rsidRPr="00003DB7">
        <w:rPr>
          <w:sz w:val="32"/>
          <w:szCs w:val="32"/>
        </w:rPr>
        <w:t>social</w:t>
      </w:r>
      <w:proofErr w:type="gramEnd"/>
      <w:r w:rsidRPr="00003DB7">
        <w:rPr>
          <w:sz w:val="32"/>
          <w:szCs w:val="32"/>
        </w:rPr>
        <w:t>, salvo el derecho de examinar  los documentos de la sociedad en los</w:t>
      </w:r>
    </w:p>
    <w:p w:rsidR="00741F5D" w:rsidRPr="00003DB7" w:rsidRDefault="00741F5D" w:rsidP="009B7FA6">
      <w:pPr>
        <w:rPr>
          <w:sz w:val="32"/>
          <w:szCs w:val="32"/>
        </w:rPr>
      </w:pPr>
      <w:proofErr w:type="gramStart"/>
      <w:r w:rsidRPr="00003DB7">
        <w:rPr>
          <w:sz w:val="32"/>
          <w:szCs w:val="32"/>
        </w:rPr>
        <w:lastRenderedPageBreak/>
        <w:t>momentos</w:t>
      </w:r>
      <w:proofErr w:type="gramEnd"/>
      <w:r w:rsidRPr="00003DB7">
        <w:rPr>
          <w:sz w:val="32"/>
          <w:szCs w:val="32"/>
        </w:rPr>
        <w:t xml:space="preserve"> fijados en la Escritura de Constitución, pudiendo así solicitar el</w:t>
      </w:r>
    </w:p>
    <w:p w:rsidR="00741F5D" w:rsidRPr="00003DB7" w:rsidRDefault="00741F5D" w:rsidP="009B7FA6">
      <w:pPr>
        <w:rPr>
          <w:sz w:val="32"/>
          <w:szCs w:val="32"/>
        </w:rPr>
      </w:pPr>
      <w:proofErr w:type="gramStart"/>
      <w:r w:rsidRPr="00003DB7">
        <w:rPr>
          <w:sz w:val="32"/>
          <w:szCs w:val="32"/>
        </w:rPr>
        <w:t>rendimiento</w:t>
      </w:r>
      <w:proofErr w:type="gramEnd"/>
      <w:r w:rsidRPr="00003DB7">
        <w:rPr>
          <w:sz w:val="32"/>
          <w:szCs w:val="32"/>
        </w:rPr>
        <w:t xml:space="preserve"> de cuentas a la administración de la sociedad. Sus nombres no figuran</w:t>
      </w:r>
    </w:p>
    <w:p w:rsidR="00741F5D" w:rsidRPr="00003DB7" w:rsidRDefault="00741F5D" w:rsidP="009B7FA6">
      <w:pPr>
        <w:rPr>
          <w:sz w:val="32"/>
          <w:szCs w:val="32"/>
        </w:rPr>
      </w:pPr>
      <w:proofErr w:type="gramStart"/>
      <w:r w:rsidRPr="00003DB7">
        <w:rPr>
          <w:sz w:val="32"/>
          <w:szCs w:val="32"/>
        </w:rPr>
        <w:t>en</w:t>
      </w:r>
      <w:proofErr w:type="gramEnd"/>
      <w:r w:rsidRPr="00003DB7">
        <w:rPr>
          <w:sz w:val="32"/>
          <w:szCs w:val="32"/>
        </w:rPr>
        <w:t xml:space="preserve"> la razón social.</w:t>
      </w:r>
    </w:p>
    <w:p w:rsidR="00741F5D" w:rsidRPr="00003DB7" w:rsidRDefault="00741F5D" w:rsidP="009B7FA6">
      <w:pPr>
        <w:rPr>
          <w:sz w:val="32"/>
          <w:szCs w:val="32"/>
        </w:rPr>
      </w:pPr>
      <w:r w:rsidRPr="00003DB7">
        <w:rPr>
          <w:sz w:val="32"/>
          <w:szCs w:val="32"/>
        </w:rPr>
        <w:t>En la escritura debe de expresarse  quienes serán socios comanditados y</w:t>
      </w:r>
    </w:p>
    <w:p w:rsidR="00741F5D" w:rsidRPr="00003DB7" w:rsidRDefault="00741F5D" w:rsidP="009B7FA6">
      <w:pPr>
        <w:rPr>
          <w:sz w:val="32"/>
          <w:szCs w:val="32"/>
        </w:rPr>
      </w:pPr>
      <w:proofErr w:type="gramStart"/>
      <w:r w:rsidRPr="00003DB7">
        <w:rPr>
          <w:sz w:val="32"/>
          <w:szCs w:val="32"/>
        </w:rPr>
        <w:t>comanditarios</w:t>
      </w:r>
      <w:proofErr w:type="gramEnd"/>
      <w:r w:rsidRPr="00003DB7">
        <w:rPr>
          <w:sz w:val="32"/>
          <w:szCs w:val="32"/>
        </w:rPr>
        <w:t>.</w:t>
      </w:r>
    </w:p>
    <w:p w:rsidR="00741F5D" w:rsidRDefault="00741F5D" w:rsidP="009B7FA6">
      <w:pPr>
        <w:rPr>
          <w:sz w:val="32"/>
          <w:szCs w:val="32"/>
        </w:rPr>
      </w:pPr>
      <w:r w:rsidRPr="00003DB7">
        <w:rPr>
          <w:sz w:val="32"/>
          <w:szCs w:val="32"/>
        </w:rPr>
        <w:t>No existe monto mínimo de capital señalado por la ley</w:t>
      </w:r>
    </w:p>
    <w:p w:rsidR="00003DB7" w:rsidRPr="00003DB7" w:rsidRDefault="00003DB7" w:rsidP="009B7FA6">
      <w:pPr>
        <w:rPr>
          <w:sz w:val="32"/>
          <w:szCs w:val="32"/>
        </w:rPr>
      </w:pPr>
    </w:p>
    <w:p w:rsidR="00741F5D" w:rsidRPr="00003DB7" w:rsidRDefault="00741F5D" w:rsidP="009B7FA6">
      <w:pPr>
        <w:pStyle w:val="NormalWeb"/>
        <w:shd w:val="clear" w:color="auto" w:fill="FFFFFF"/>
        <w:spacing w:before="120" w:beforeAutospacing="0" w:after="120" w:afterAutospacing="0"/>
        <w:rPr>
          <w:rFonts w:ascii="Arial" w:hAnsi="Arial" w:cs="Arial"/>
          <w:b/>
          <w:bCs/>
          <w:color w:val="666666"/>
          <w:sz w:val="32"/>
          <w:szCs w:val="32"/>
        </w:rPr>
      </w:pPr>
      <w:r w:rsidRPr="00003DB7">
        <w:rPr>
          <w:rFonts w:ascii="Arial" w:hAnsi="Arial" w:cs="Arial"/>
          <w:b/>
          <w:bCs/>
          <w:color w:val="666666"/>
          <w:sz w:val="32"/>
          <w:szCs w:val="32"/>
        </w:rPr>
        <w:t>SOCIEDAD EN COMANDITA SIMPLE</w:t>
      </w:r>
    </w:p>
    <w:p w:rsidR="00027B81" w:rsidRPr="00003DB7" w:rsidRDefault="00027B81" w:rsidP="009B7FA6">
      <w:pPr>
        <w:pStyle w:val="NormalWeb"/>
        <w:shd w:val="clear" w:color="auto" w:fill="FFFFFF"/>
        <w:spacing w:before="120" w:beforeAutospacing="0" w:after="120" w:afterAutospacing="0"/>
        <w:rPr>
          <w:rFonts w:ascii="Arial" w:hAnsi="Arial" w:cs="Arial"/>
          <w:b/>
          <w:color w:val="666666"/>
          <w:sz w:val="32"/>
          <w:szCs w:val="32"/>
        </w:rPr>
      </w:pPr>
    </w:p>
    <w:p w:rsidR="00741F5D" w:rsidRPr="00003DB7" w:rsidRDefault="00741F5D" w:rsidP="009B7FA6">
      <w:pPr>
        <w:pStyle w:val="NormalWeb"/>
        <w:shd w:val="clear" w:color="auto" w:fill="FFFFFF"/>
        <w:spacing w:before="120" w:beforeAutospacing="0" w:after="120" w:afterAutospacing="0"/>
        <w:rPr>
          <w:rFonts w:ascii="Arial" w:hAnsi="Arial" w:cs="Arial"/>
          <w:color w:val="666666"/>
          <w:sz w:val="32"/>
          <w:szCs w:val="32"/>
        </w:rPr>
      </w:pPr>
      <w:r w:rsidRPr="00003DB7">
        <w:rPr>
          <w:rFonts w:ascii="Arial" w:hAnsi="Arial" w:cs="Arial"/>
          <w:b/>
          <w:bCs/>
          <w:color w:val="666666"/>
          <w:sz w:val="32"/>
          <w:szCs w:val="32"/>
        </w:rPr>
        <w:t>REFERENCIA HISTORICA Y DEFINICIÓN</w:t>
      </w:r>
    </w:p>
    <w:p w:rsidR="00741F5D" w:rsidRPr="00003DB7" w:rsidRDefault="00741F5D" w:rsidP="009B7FA6">
      <w:pPr>
        <w:pStyle w:val="NormalWeb"/>
        <w:shd w:val="clear" w:color="auto" w:fill="FFFFFF"/>
        <w:spacing w:before="120" w:beforeAutospacing="0" w:after="120" w:afterAutospacing="0"/>
        <w:rPr>
          <w:rFonts w:ascii="Arial" w:hAnsi="Arial" w:cs="Arial"/>
          <w:color w:val="666666"/>
          <w:sz w:val="32"/>
          <w:szCs w:val="32"/>
        </w:rPr>
      </w:pPr>
      <w:r w:rsidRPr="00003DB7">
        <w:rPr>
          <w:rFonts w:ascii="Arial" w:hAnsi="Arial" w:cs="Arial"/>
          <w:color w:val="666666"/>
          <w:sz w:val="32"/>
          <w:szCs w:val="32"/>
        </w:rPr>
        <w:t>Esta clase de sociedad tuvo su origen histórico en la Edad Media, en el Contrato de Comandita de Mar. Debido a que el Derecho Canónico de la época, prohibía lucrar con el dinero, lo que lo poseían eran la nobleza y el clero, lo que hacían era darle el dinero a los capitanes de barco para que ellos compraran las mercancías, las vendían y se repartían las ganancias. Después se hizo extensivo al comercio terrestre.</w:t>
      </w:r>
    </w:p>
    <w:p w:rsidR="00741F5D" w:rsidRDefault="00741F5D" w:rsidP="009B7FA6">
      <w:pPr>
        <w:pStyle w:val="NormalWeb"/>
        <w:shd w:val="clear" w:color="auto" w:fill="FFFFFF"/>
        <w:spacing w:before="120" w:beforeAutospacing="0" w:after="120" w:afterAutospacing="0"/>
        <w:rPr>
          <w:rFonts w:ascii="Arial" w:hAnsi="Arial" w:cs="Arial"/>
          <w:color w:val="666666"/>
          <w:sz w:val="32"/>
          <w:szCs w:val="32"/>
        </w:rPr>
      </w:pPr>
      <w:r w:rsidRPr="00003DB7">
        <w:rPr>
          <w:rFonts w:ascii="Arial" w:hAnsi="Arial" w:cs="Arial"/>
          <w:color w:val="666666"/>
          <w:sz w:val="32"/>
          <w:szCs w:val="32"/>
        </w:rPr>
        <w:t>Por medio de este contrato una persona confiaba una suma de dinero (comenda) a un armado o comerciante, para una empresa determinada, generalmente de compras de mercancías, para su venta o exportación, corriendo el riego de una ganancia o una pérdida. Fue en un principio este contrato, un medio de interesar a la nobleza en las operaciones mercantiles sin aparecer su actividad como una operación de préstamos con interés, con la cual tenía algunas semejanzas.</w:t>
      </w:r>
    </w:p>
    <w:p w:rsidR="00003DB7" w:rsidRDefault="00003DB7" w:rsidP="009B7FA6">
      <w:pPr>
        <w:pStyle w:val="NormalWeb"/>
        <w:shd w:val="clear" w:color="auto" w:fill="FFFFFF"/>
        <w:spacing w:before="120" w:beforeAutospacing="0" w:after="120" w:afterAutospacing="0"/>
        <w:rPr>
          <w:rFonts w:ascii="Arial" w:hAnsi="Arial" w:cs="Arial"/>
          <w:color w:val="666666"/>
          <w:sz w:val="32"/>
          <w:szCs w:val="32"/>
        </w:rPr>
      </w:pPr>
    </w:p>
    <w:p w:rsidR="00003DB7" w:rsidRPr="00003DB7" w:rsidRDefault="00003DB7" w:rsidP="009B7FA6">
      <w:pPr>
        <w:pStyle w:val="NormalWeb"/>
        <w:shd w:val="clear" w:color="auto" w:fill="FFFFFF"/>
        <w:spacing w:before="120" w:beforeAutospacing="0" w:after="120" w:afterAutospacing="0"/>
        <w:rPr>
          <w:rFonts w:ascii="Arial" w:hAnsi="Arial" w:cs="Arial"/>
          <w:color w:val="666666"/>
          <w:sz w:val="32"/>
          <w:szCs w:val="32"/>
        </w:rPr>
      </w:pPr>
    </w:p>
    <w:p w:rsidR="00027B81" w:rsidRPr="00003DB7" w:rsidRDefault="00027B81" w:rsidP="009B7FA6">
      <w:pPr>
        <w:pStyle w:val="NormalWeb"/>
        <w:shd w:val="clear" w:color="auto" w:fill="FFFFFF"/>
        <w:spacing w:before="120" w:beforeAutospacing="0" w:after="120" w:afterAutospacing="0"/>
        <w:rPr>
          <w:rFonts w:ascii="Arial" w:hAnsi="Arial" w:cs="Arial"/>
          <w:color w:val="666666"/>
          <w:sz w:val="32"/>
          <w:szCs w:val="32"/>
        </w:rPr>
      </w:pPr>
    </w:p>
    <w:p w:rsidR="00741F5D" w:rsidRDefault="00741F5D" w:rsidP="009B7FA6">
      <w:pPr>
        <w:pStyle w:val="NormalWeb"/>
        <w:shd w:val="clear" w:color="auto" w:fill="FFFFFF"/>
        <w:spacing w:before="120" w:beforeAutospacing="0" w:after="120" w:afterAutospacing="0"/>
        <w:rPr>
          <w:rFonts w:ascii="Arial" w:hAnsi="Arial" w:cs="Arial"/>
          <w:b/>
          <w:bCs/>
          <w:color w:val="666666"/>
          <w:sz w:val="32"/>
          <w:szCs w:val="32"/>
        </w:rPr>
      </w:pPr>
      <w:r w:rsidRPr="00003DB7">
        <w:rPr>
          <w:rFonts w:ascii="Arial" w:hAnsi="Arial" w:cs="Arial"/>
          <w:b/>
          <w:bCs/>
          <w:color w:val="666666"/>
          <w:sz w:val="32"/>
          <w:szCs w:val="32"/>
        </w:rPr>
        <w:lastRenderedPageBreak/>
        <w:t>DEFINICIONES:</w:t>
      </w:r>
    </w:p>
    <w:p w:rsidR="00027B81" w:rsidRPr="00003DB7" w:rsidRDefault="00027B81" w:rsidP="009B7FA6">
      <w:pPr>
        <w:pStyle w:val="NormalWeb"/>
        <w:shd w:val="clear" w:color="auto" w:fill="FFFFFF"/>
        <w:spacing w:before="120" w:beforeAutospacing="0" w:after="120" w:afterAutospacing="0"/>
        <w:rPr>
          <w:rFonts w:ascii="Arial" w:hAnsi="Arial" w:cs="Arial"/>
          <w:color w:val="666666"/>
          <w:sz w:val="32"/>
          <w:szCs w:val="32"/>
        </w:rPr>
      </w:pPr>
    </w:p>
    <w:p w:rsidR="00741F5D" w:rsidRPr="00003DB7" w:rsidRDefault="00741F5D" w:rsidP="009B7FA6">
      <w:pPr>
        <w:pStyle w:val="NormalWeb"/>
        <w:shd w:val="clear" w:color="auto" w:fill="FFFFFF"/>
        <w:spacing w:before="120" w:beforeAutospacing="0" w:after="120" w:afterAutospacing="0"/>
        <w:rPr>
          <w:rFonts w:ascii="Arial" w:hAnsi="Arial" w:cs="Arial"/>
          <w:color w:val="666666"/>
          <w:sz w:val="32"/>
          <w:szCs w:val="32"/>
        </w:rPr>
      </w:pPr>
      <w:r w:rsidRPr="00003DB7">
        <w:rPr>
          <w:rFonts w:ascii="Arial" w:hAnsi="Arial" w:cs="Arial"/>
          <w:color w:val="666666"/>
          <w:sz w:val="32"/>
          <w:szCs w:val="32"/>
        </w:rPr>
        <w:t>1. Se puede definir como la que existe bajo una razón social, y esta compuesta de uno o varios socios comanditados que únicamente responden de manera subsidiaria, ilimitada y solidariamente, de las obligaciones sociales y de uno o varios socios comanditarios que únicamente responden hasta por el valor de sus aportaciones.</w:t>
      </w:r>
    </w:p>
    <w:p w:rsidR="00741F5D" w:rsidRPr="00003DB7" w:rsidRDefault="00741F5D" w:rsidP="009B7FA6">
      <w:pPr>
        <w:pStyle w:val="NormalWeb"/>
        <w:shd w:val="clear" w:color="auto" w:fill="FFFFFF"/>
        <w:spacing w:before="120" w:beforeAutospacing="0" w:after="120" w:afterAutospacing="0"/>
        <w:rPr>
          <w:rFonts w:ascii="Arial" w:hAnsi="Arial" w:cs="Arial"/>
          <w:color w:val="666666"/>
          <w:sz w:val="32"/>
          <w:szCs w:val="32"/>
        </w:rPr>
      </w:pPr>
      <w:r w:rsidRPr="00003DB7">
        <w:rPr>
          <w:rFonts w:ascii="Arial" w:hAnsi="Arial" w:cs="Arial"/>
          <w:color w:val="666666"/>
          <w:sz w:val="32"/>
          <w:szCs w:val="32"/>
        </w:rPr>
        <w:t>2. Se llama en comandita, la que se forma cuando dos o más personas, de las cuáles, a lo menos una es comerciante, se reúnen para objeto comercial, obligándose el uno o unos, como socios solidarios responsables, y permaneciendo el otro u otros como simples suministradores de capital, bajo la condición de no responder sino con los fondos declarados en el contrato.</w:t>
      </w:r>
    </w:p>
    <w:p w:rsidR="00741F5D" w:rsidRPr="00003DB7" w:rsidRDefault="00741F5D" w:rsidP="009B7FA6">
      <w:pPr>
        <w:pStyle w:val="NormalWeb"/>
        <w:shd w:val="clear" w:color="auto" w:fill="FFFFFF"/>
        <w:spacing w:before="120" w:beforeAutospacing="0" w:after="120" w:afterAutospacing="0"/>
        <w:rPr>
          <w:rFonts w:ascii="Arial" w:hAnsi="Arial" w:cs="Arial"/>
          <w:color w:val="666666"/>
          <w:sz w:val="32"/>
          <w:szCs w:val="32"/>
        </w:rPr>
      </w:pPr>
      <w:r w:rsidRPr="00003DB7">
        <w:rPr>
          <w:rFonts w:ascii="Arial" w:hAnsi="Arial" w:cs="Arial"/>
          <w:color w:val="666666"/>
          <w:sz w:val="32"/>
          <w:szCs w:val="32"/>
        </w:rPr>
        <w:t>3. Guillermo Cabanellas la define como ¨ la que se forma cuando dos o más personas, de las cuales o lo menos, una es comerciante, se reúnen para objeto comercial, obligándose el uno, o unos, como socios solidariamente responsables y permaneciendo el otro, u otros, simple administradores de capital, bajo la condición de no responder sino con los fondos declarados en el contrato.</w:t>
      </w:r>
    </w:p>
    <w:p w:rsidR="00741F5D" w:rsidRPr="00003DB7" w:rsidRDefault="00741F5D" w:rsidP="009B7FA6">
      <w:pPr>
        <w:pStyle w:val="NormalWeb"/>
        <w:shd w:val="clear" w:color="auto" w:fill="FFFFFF"/>
        <w:spacing w:before="120" w:beforeAutospacing="0" w:after="120" w:afterAutospacing="0"/>
        <w:rPr>
          <w:rFonts w:ascii="Arial" w:hAnsi="Arial" w:cs="Arial"/>
          <w:color w:val="666666"/>
          <w:sz w:val="32"/>
          <w:szCs w:val="32"/>
        </w:rPr>
      </w:pPr>
      <w:r w:rsidRPr="00003DB7">
        <w:rPr>
          <w:rFonts w:ascii="Arial" w:hAnsi="Arial" w:cs="Arial"/>
          <w:color w:val="666666"/>
          <w:sz w:val="32"/>
          <w:szCs w:val="32"/>
        </w:rPr>
        <w:t>Comandita en tanto la sociedad contraída entre varias personas, de las cuales, una o unas, ponen su dinero y las otras, en lugar de este, su trabajo, como parte del capital que le corresponde a cada uno de los socios comanditarios.</w:t>
      </w:r>
    </w:p>
    <w:p w:rsidR="00741F5D" w:rsidRPr="00003DB7" w:rsidRDefault="00741F5D" w:rsidP="009B7FA6">
      <w:pPr>
        <w:pStyle w:val="NormalWeb"/>
        <w:shd w:val="clear" w:color="auto" w:fill="FFFFFF"/>
        <w:spacing w:before="120" w:beforeAutospacing="0" w:after="120" w:afterAutospacing="0"/>
        <w:rPr>
          <w:rFonts w:ascii="Arial" w:hAnsi="Arial" w:cs="Arial"/>
          <w:color w:val="666666"/>
          <w:sz w:val="32"/>
          <w:szCs w:val="32"/>
        </w:rPr>
      </w:pPr>
      <w:r w:rsidRPr="00003DB7">
        <w:rPr>
          <w:rFonts w:ascii="Arial" w:hAnsi="Arial" w:cs="Arial"/>
          <w:color w:val="666666"/>
          <w:sz w:val="32"/>
          <w:szCs w:val="32"/>
        </w:rPr>
        <w:t>En el sentido común es cuando una persona trabaja y la otra capitalista, pone el dinero y se reparten las ganancias.</w:t>
      </w:r>
    </w:p>
    <w:p w:rsidR="00027B81" w:rsidRDefault="00027B81" w:rsidP="009B7FA6">
      <w:pPr>
        <w:pStyle w:val="NormalWeb"/>
        <w:shd w:val="clear" w:color="auto" w:fill="FFFFFF"/>
        <w:spacing w:before="120" w:beforeAutospacing="0" w:after="120" w:afterAutospacing="0"/>
        <w:rPr>
          <w:rFonts w:ascii="Arial" w:hAnsi="Arial" w:cs="Arial"/>
          <w:color w:val="666666"/>
          <w:sz w:val="32"/>
          <w:szCs w:val="32"/>
        </w:rPr>
      </w:pPr>
    </w:p>
    <w:p w:rsidR="00003DB7" w:rsidRDefault="00003DB7" w:rsidP="009B7FA6">
      <w:pPr>
        <w:pStyle w:val="NormalWeb"/>
        <w:shd w:val="clear" w:color="auto" w:fill="FFFFFF"/>
        <w:spacing w:before="120" w:beforeAutospacing="0" w:after="120" w:afterAutospacing="0"/>
        <w:rPr>
          <w:rFonts w:ascii="Arial" w:hAnsi="Arial" w:cs="Arial"/>
          <w:color w:val="666666"/>
          <w:sz w:val="32"/>
          <w:szCs w:val="32"/>
        </w:rPr>
      </w:pPr>
    </w:p>
    <w:p w:rsidR="00003DB7" w:rsidRDefault="00003DB7" w:rsidP="009B7FA6">
      <w:pPr>
        <w:pStyle w:val="NormalWeb"/>
        <w:shd w:val="clear" w:color="auto" w:fill="FFFFFF"/>
        <w:spacing w:before="120" w:beforeAutospacing="0" w:after="120" w:afterAutospacing="0"/>
        <w:rPr>
          <w:rFonts w:ascii="Arial" w:hAnsi="Arial" w:cs="Arial"/>
          <w:color w:val="666666"/>
          <w:sz w:val="32"/>
          <w:szCs w:val="32"/>
        </w:rPr>
      </w:pPr>
    </w:p>
    <w:p w:rsidR="00003DB7" w:rsidRDefault="00003DB7" w:rsidP="009B7FA6">
      <w:pPr>
        <w:pStyle w:val="NormalWeb"/>
        <w:shd w:val="clear" w:color="auto" w:fill="FFFFFF"/>
        <w:spacing w:before="120" w:beforeAutospacing="0" w:after="120" w:afterAutospacing="0"/>
        <w:rPr>
          <w:rFonts w:ascii="Arial" w:hAnsi="Arial" w:cs="Arial"/>
          <w:color w:val="666666"/>
          <w:sz w:val="32"/>
          <w:szCs w:val="32"/>
        </w:rPr>
      </w:pPr>
    </w:p>
    <w:p w:rsidR="00003DB7" w:rsidRPr="00003DB7" w:rsidRDefault="00003DB7" w:rsidP="009B7FA6">
      <w:pPr>
        <w:pStyle w:val="NormalWeb"/>
        <w:shd w:val="clear" w:color="auto" w:fill="FFFFFF"/>
        <w:spacing w:before="120" w:beforeAutospacing="0" w:after="120" w:afterAutospacing="0"/>
        <w:rPr>
          <w:rFonts w:ascii="Arial" w:hAnsi="Arial" w:cs="Arial"/>
          <w:color w:val="666666"/>
          <w:sz w:val="32"/>
          <w:szCs w:val="32"/>
        </w:rPr>
      </w:pPr>
    </w:p>
    <w:p w:rsidR="00741F5D" w:rsidRPr="00003DB7" w:rsidRDefault="00741F5D" w:rsidP="009B7FA6">
      <w:pPr>
        <w:pStyle w:val="Ttulo1"/>
        <w:spacing w:before="0"/>
        <w:rPr>
          <w:rFonts w:ascii="Arial" w:hAnsi="Arial" w:cs="Arial"/>
          <w:color w:val="334D55"/>
          <w:sz w:val="36"/>
          <w:szCs w:val="32"/>
        </w:rPr>
      </w:pPr>
      <w:r w:rsidRPr="00003DB7">
        <w:rPr>
          <w:rFonts w:ascii="Arial" w:hAnsi="Arial" w:cs="Arial"/>
          <w:color w:val="334D55"/>
          <w:sz w:val="36"/>
          <w:szCs w:val="32"/>
        </w:rPr>
        <w:lastRenderedPageBreak/>
        <w:t>Sociedad En Comandita Simple</w:t>
      </w:r>
    </w:p>
    <w:p w:rsidR="00027B81" w:rsidRPr="00003DB7" w:rsidRDefault="00027B81" w:rsidP="009B7FA6">
      <w:pPr>
        <w:rPr>
          <w:sz w:val="32"/>
          <w:szCs w:val="32"/>
        </w:rPr>
      </w:pPr>
    </w:p>
    <w:p w:rsidR="00741F5D" w:rsidRPr="00003DB7" w:rsidRDefault="00741F5D" w:rsidP="00003DB7">
      <w:pPr>
        <w:pStyle w:val="NormalWeb"/>
        <w:spacing w:line="270" w:lineRule="atLeast"/>
        <w:rPr>
          <w:rFonts w:ascii="Arial" w:hAnsi="Arial" w:cs="Arial"/>
          <w:color w:val="333333"/>
          <w:sz w:val="32"/>
          <w:szCs w:val="32"/>
        </w:rPr>
      </w:pPr>
      <w:r w:rsidRPr="00003DB7">
        <w:rPr>
          <w:rFonts w:ascii="Arial" w:hAnsi="Arial" w:cs="Arial"/>
          <w:color w:val="333333"/>
          <w:sz w:val="32"/>
          <w:szCs w:val="32"/>
        </w:rPr>
        <w:t>Es la compuesta por uno o varios socios comanditados que responden en forma subsidiaria, ilimitada y solidaria de las obligaciones sociales; y por uno o varios socios comanditarios que tienen la responsabilidad limitada al monto de su aportación.   Las aportaciones no pueden ser representadas por títulos o acciones.</w:t>
      </w:r>
      <w:r w:rsidR="00027B81" w:rsidRPr="00003DB7">
        <w:rPr>
          <w:rFonts w:ascii="Arial" w:hAnsi="Arial" w:cs="Arial"/>
          <w:color w:val="000000"/>
          <w:sz w:val="32"/>
          <w:szCs w:val="32"/>
        </w:rPr>
        <w:br w:type="textWrapping" w:clear="all"/>
      </w:r>
    </w:p>
    <w:p w:rsidR="009B7FA6" w:rsidRPr="00003DB7" w:rsidRDefault="009B7FA6" w:rsidP="009B7FA6">
      <w:pPr>
        <w:pStyle w:val="NormalWeb"/>
        <w:shd w:val="clear" w:color="auto" w:fill="FFFFFF"/>
        <w:rPr>
          <w:color w:val="000000"/>
          <w:sz w:val="32"/>
          <w:szCs w:val="32"/>
        </w:rPr>
      </w:pPr>
      <w:bookmarkStart w:id="2" w:name="comandita_simple"/>
      <w:r w:rsidRPr="00003DB7">
        <w:rPr>
          <w:rFonts w:ascii="Arial" w:hAnsi="Arial" w:cs="Arial"/>
          <w:b/>
          <w:bCs/>
          <w:color w:val="000000"/>
          <w:sz w:val="32"/>
          <w:szCs w:val="32"/>
        </w:rPr>
        <w:t>SOCIEDAD EN COMANDITA SIMPLE</w:t>
      </w:r>
      <w:bookmarkEnd w:id="2"/>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Art. 93.- En la escritura constitutiva de la sociedad en Comandita Simple deberá expresarse quienes son socios comanditados y quienes son comanditarios.</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Al pacto que derogue o limite la responsabilidad ilimitada y solidaria de alguno de los socios comanditados, le será aplicable lo dispuesto en el artículo 74.</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Art. 94.- La sociedad en comandita simple se constituye siempre bajo razón social, la cual se formará con el nombre de uno o más comanditados y cuando en ella no figuren los de todos éstos se le añadirán las palabras "y compañía", u otras equivalentes. A la razón social se le agregarán siempre las palabras "Sociedad en Comandita" o su abreviatura "S. en C.". Si se omite este requisito, la sociedad se considerará como colectiva.</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lastRenderedPageBreak/>
        <w:t>Art. 95.- El socio comanditario o cualquier extraño a la sociedad que haga figurar o que permita expresa o tácitamente que figure su nombre en la razón social, quedará sujeto a la responsabilidad de los comanditados.</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Art. 96.- Los socios comanditarios no pueden ejercer acto alguno de administración, ni aún con carácter de apoderados de los administradores o representantes; pero no se reputarán actos de administración las autorizaciones dadas ni la vigilancia ejercida por los comanditarios, de acuerdo con la escritura social o con la ley, ni el trabajo subordinado que presten a la empresa.</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Los comanditarios podrán asistir a las juntas de socios sin voto en los acuerdos que signifiquen una intervención en la vida de la sociedad.</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Art. 97.- El socio comanditario quedará obligado ilimitada y solidariamente para con terceros, por todas las obligaciones sociales en que haya tomado parte en contravención a lo dispuesto en el artículo anterior. También será responsable ilimitada y solidariamente para con terceros, aún por las operaciones en que no haya tomado parte, si habitualmente ha administrado los negocios de la sociedad.</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Art. 98.- Los socios comanditarios no podrán examinar el estado y situación de la administración social, sino en las épocas y en la forma prescrita en la escritura constitutiva.</w:t>
      </w:r>
    </w:p>
    <w:p w:rsidR="009B7FA6" w:rsidRDefault="009B7FA6" w:rsidP="009B7FA6">
      <w:pPr>
        <w:pStyle w:val="NormalWeb"/>
        <w:shd w:val="clear" w:color="auto" w:fill="FFFFFF"/>
        <w:rPr>
          <w:rFonts w:ascii="Arial" w:hAnsi="Arial" w:cs="Arial"/>
          <w:color w:val="000000"/>
          <w:sz w:val="32"/>
          <w:szCs w:val="32"/>
        </w:rPr>
      </w:pPr>
      <w:r w:rsidRPr="00003DB7">
        <w:rPr>
          <w:rFonts w:ascii="Arial" w:hAnsi="Arial" w:cs="Arial"/>
          <w:color w:val="000000"/>
          <w:sz w:val="32"/>
          <w:szCs w:val="32"/>
        </w:rPr>
        <w:t> </w:t>
      </w:r>
    </w:p>
    <w:p w:rsidR="00003DB7" w:rsidRPr="00003DB7" w:rsidRDefault="00003DB7" w:rsidP="009B7FA6">
      <w:pPr>
        <w:pStyle w:val="NormalWeb"/>
        <w:shd w:val="clear" w:color="auto" w:fill="FFFFFF"/>
        <w:rPr>
          <w:color w:val="000000"/>
          <w:sz w:val="32"/>
          <w:szCs w:val="32"/>
        </w:rPr>
      </w:pP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lastRenderedPageBreak/>
        <w:t>Si la escritura nada dispusiere sobre estos puntos, los administradores comunicarán anualmente a los socios comanditarios el balance y el estado de pérdidas y ganancias al final del ejercicio social, poniéndoles de manifiesto, durante un plazo que no podrá bajar de quince días, los antecedentes y documentos precisos para comprobarlos y discutir las operaciones. Este examen podrán hacerlo por sí o por auditores debidamente autorizados.</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Los socios comanditarios, siempre que el estado de cuentas lo justifique, tendrán derecho a solicitar la aprobación de los comanditados para nombrar un interventor; si los comanditados negaren tal autorización, y se aprobare judicialmente la procedencia de tal medida, los comanditarios tendrán derecho a retirarse de la sociedad. Los comanditarios deberán hacer uso de este derecho dentro de los seis meses posteriores a la fecha en que fue por ellos conocido el desmejoramiento de los negocios sociales.</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Art. 99.- Si para los casos de muerte o incapacidad del socio administrador, no se hubiere determinado en la escritura social la manera de sustituirlo, y la sociedad hubiere de continuar, podrá un socio comanditario, a falta de comanditados, desempeñar interinamente los actos urgentes o de mera administración durante el término de 30 días contados desde la fecha en que la muerte o incapacidad hubiere sido conocida.</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En estos casos el socio comanditario no contrae responsabilidad ilimitada como consecuencia de su gestión.</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lastRenderedPageBreak/>
        <w:t>Vencido el plazo de que habla el inciso primero, si no se reorganizare la sociedad con la inclusión de nuevos socios comanditados, se disolverá y liquidará.</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Art. 100.- Son aplicables a la sociedad en Comandita Simple los artículos 75, 76, 77, 83, 91 y 92; también le serán aplicables, sin perjuicio de lo dispuesto en el artículo 96, los artículos del 88 al 90 inclusive.</w:t>
      </w:r>
    </w:p>
    <w:p w:rsidR="009B7FA6" w:rsidRPr="00003DB7" w:rsidRDefault="009B7FA6" w:rsidP="009B7FA6">
      <w:pPr>
        <w:pStyle w:val="NormalWeb"/>
        <w:shd w:val="clear" w:color="auto" w:fill="FFFFFF"/>
        <w:rPr>
          <w:color w:val="000000"/>
          <w:sz w:val="32"/>
          <w:szCs w:val="32"/>
        </w:rPr>
      </w:pPr>
      <w:r w:rsidRPr="00003DB7">
        <w:rPr>
          <w:rFonts w:ascii="Arial" w:hAnsi="Arial" w:cs="Arial"/>
          <w:color w:val="000000"/>
          <w:sz w:val="32"/>
          <w:szCs w:val="32"/>
        </w:rPr>
        <w:t> </w:t>
      </w:r>
    </w:p>
    <w:p w:rsidR="009B7FA6" w:rsidRPr="00003DB7" w:rsidRDefault="009B7FA6" w:rsidP="009B7FA6">
      <w:pPr>
        <w:pStyle w:val="NormalWeb"/>
        <w:shd w:val="clear" w:color="auto" w:fill="FFFFFF"/>
        <w:rPr>
          <w:rFonts w:ascii="Arial" w:hAnsi="Arial" w:cs="Arial"/>
          <w:color w:val="000000"/>
          <w:sz w:val="32"/>
          <w:szCs w:val="32"/>
        </w:rPr>
      </w:pPr>
      <w:r w:rsidRPr="00003DB7">
        <w:rPr>
          <w:rFonts w:ascii="Arial" w:hAnsi="Arial" w:cs="Arial"/>
          <w:color w:val="000000"/>
          <w:sz w:val="32"/>
          <w:szCs w:val="32"/>
        </w:rPr>
        <w:t>Los artículos del 78 al 82 inclusive y del 84 al 87 inclusive, se aplicarán a los socios comanditados.</w:t>
      </w:r>
    </w:p>
    <w:p w:rsidR="00E33552" w:rsidRPr="00E33552" w:rsidRDefault="00E33552" w:rsidP="00E33552">
      <w:pPr>
        <w:shd w:val="clear" w:color="auto" w:fill="FFFFFF"/>
        <w:spacing w:after="135" w:line="285" w:lineRule="atLeast"/>
        <w:jc w:val="center"/>
        <w:rPr>
          <w:rFonts w:ascii="Arial" w:eastAsia="Times New Roman" w:hAnsi="Arial" w:cs="Arial"/>
          <w:color w:val="363636"/>
          <w:sz w:val="32"/>
          <w:szCs w:val="24"/>
          <w:lang w:eastAsia="es-MX"/>
        </w:rPr>
      </w:pPr>
    </w:p>
    <w:p w:rsidR="00E33552" w:rsidRPr="00011B16" w:rsidRDefault="00E33552" w:rsidP="00E33552">
      <w:pPr>
        <w:shd w:val="clear" w:color="auto" w:fill="FFFFFF"/>
        <w:spacing w:after="0" w:line="240" w:lineRule="auto"/>
        <w:jc w:val="center"/>
        <w:rPr>
          <w:rFonts w:ascii="Arial" w:hAnsi="Arial" w:cs="Arial"/>
          <w:b/>
          <w:color w:val="222222"/>
          <w:sz w:val="32"/>
          <w:shd w:val="clear" w:color="auto" w:fill="FFFFFF"/>
        </w:rPr>
      </w:pPr>
      <w:proofErr w:type="gramStart"/>
      <w:r w:rsidRPr="00011B16">
        <w:rPr>
          <w:rFonts w:ascii="Arial" w:eastAsia="Times New Roman" w:hAnsi="Arial" w:cs="Arial"/>
          <w:color w:val="FFFFFF"/>
          <w:sz w:val="56"/>
          <w:lang w:eastAsia="es-MX"/>
        </w:rPr>
        <w:t>es</w:t>
      </w:r>
      <w:r w:rsidRPr="00011B16">
        <w:rPr>
          <w:rFonts w:ascii="Arial" w:hAnsi="Arial" w:cs="Arial"/>
          <w:b/>
          <w:color w:val="222222"/>
          <w:sz w:val="32"/>
          <w:shd w:val="clear" w:color="auto" w:fill="FFFFFF"/>
        </w:rPr>
        <w:t>Sociedad</w:t>
      </w:r>
      <w:proofErr w:type="gramEnd"/>
      <w:r w:rsidRPr="00011B16">
        <w:rPr>
          <w:rFonts w:ascii="Arial" w:hAnsi="Arial" w:cs="Arial"/>
          <w:b/>
          <w:color w:val="222222"/>
          <w:sz w:val="32"/>
          <w:shd w:val="clear" w:color="auto" w:fill="FFFFFF"/>
        </w:rPr>
        <w:t xml:space="preserve"> </w:t>
      </w:r>
      <w:r w:rsidR="00011B16" w:rsidRPr="00011B16">
        <w:rPr>
          <w:rFonts w:ascii="Arial" w:hAnsi="Arial" w:cs="Arial"/>
          <w:b/>
          <w:color w:val="222222"/>
          <w:sz w:val="32"/>
          <w:shd w:val="clear" w:color="auto" w:fill="FFFFFF"/>
        </w:rPr>
        <w:t xml:space="preserve"> </w:t>
      </w:r>
      <w:r w:rsidRPr="00011B16">
        <w:rPr>
          <w:rFonts w:ascii="Arial" w:hAnsi="Arial" w:cs="Arial"/>
          <w:b/>
          <w:color w:val="222222"/>
          <w:sz w:val="32"/>
          <w:shd w:val="clear" w:color="auto" w:fill="FFFFFF"/>
        </w:rPr>
        <w:t>en Comandita simple</w:t>
      </w:r>
    </w:p>
    <w:p w:rsidR="00003DB7" w:rsidRDefault="00E33552" w:rsidP="00E33552">
      <w:pPr>
        <w:shd w:val="clear" w:color="auto" w:fill="FFFFFF"/>
        <w:spacing w:after="0" w:line="240" w:lineRule="auto"/>
        <w:jc w:val="center"/>
        <w:rPr>
          <w:rFonts w:ascii="Arial" w:eastAsia="Times New Roman" w:hAnsi="Arial" w:cs="Arial"/>
          <w:color w:val="FFFFFF"/>
          <w:sz w:val="44"/>
          <w:lang w:eastAsia="es-MX"/>
        </w:rPr>
      </w:pPr>
      <w:r w:rsidRPr="00E33552">
        <w:rPr>
          <w:rFonts w:ascii="Arial" w:hAnsi="Arial" w:cs="Arial"/>
          <w:color w:val="222222"/>
          <w:sz w:val="28"/>
        </w:rPr>
        <w:br/>
      </w:r>
      <w:r w:rsidRPr="00011B16">
        <w:rPr>
          <w:rFonts w:ascii="Arial" w:hAnsi="Arial" w:cs="Arial"/>
          <w:color w:val="222222"/>
          <w:sz w:val="32"/>
          <w:shd w:val="clear" w:color="auto" w:fill="FFFFFF"/>
        </w:rPr>
        <w:t xml:space="preserve">Es una aportación de capital a una empresa mercantil sujeta a </w:t>
      </w:r>
      <w:r w:rsidR="00011B16" w:rsidRPr="00011B16">
        <w:rPr>
          <w:rFonts w:ascii="Arial" w:hAnsi="Arial" w:cs="Arial"/>
          <w:color w:val="222222"/>
          <w:sz w:val="32"/>
          <w:shd w:val="clear" w:color="auto" w:fill="FFFFFF"/>
        </w:rPr>
        <w:t>pérdida</w:t>
      </w:r>
      <w:r w:rsidRPr="00011B16">
        <w:rPr>
          <w:rFonts w:ascii="Arial" w:hAnsi="Arial" w:cs="Arial"/>
          <w:color w:val="222222"/>
          <w:sz w:val="32"/>
          <w:shd w:val="clear" w:color="auto" w:fill="FFFFFF"/>
        </w:rPr>
        <w:t xml:space="preserve"> y beneficios, pero limitados a perdidas a la cuántica del capital aportado.</w:t>
      </w:r>
      <w:r w:rsidR="00011B16" w:rsidRPr="00011B16">
        <w:rPr>
          <w:rFonts w:ascii="Arial" w:hAnsi="Arial" w:cs="Arial"/>
          <w:color w:val="222222"/>
          <w:sz w:val="32"/>
          <w:shd w:val="clear" w:color="auto" w:fill="FFFFFF"/>
        </w:rPr>
        <w:t xml:space="preserve"> </w:t>
      </w:r>
      <w:r w:rsidRPr="00011B16">
        <w:rPr>
          <w:rFonts w:ascii="Arial" w:hAnsi="Arial" w:cs="Arial"/>
          <w:color w:val="222222"/>
          <w:sz w:val="32"/>
          <w:shd w:val="clear" w:color="auto" w:fill="FFFFFF"/>
        </w:rPr>
        <w:t>De la sociedad que se forma cuando dos o más personas, de las cuales, por lo menos, una es comerciante, se reúnen para realizar una empresa o negocio, obligándose uno o varios como socios solidariamente responsables y otros, como simples suplidores de capital, con la condición de no responder sino con los fondos declarados en el contrato</w:t>
      </w:r>
      <w:r w:rsidR="00011B16">
        <w:rPr>
          <w:rFonts w:ascii="Arial" w:hAnsi="Arial" w:cs="Arial"/>
          <w:color w:val="222222"/>
          <w:sz w:val="28"/>
          <w:shd w:val="clear" w:color="auto" w:fill="FFFFFF"/>
        </w:rPr>
        <w:t>.</w:t>
      </w:r>
      <w:r w:rsidRPr="00E33552">
        <w:rPr>
          <w:rFonts w:ascii="Arial" w:eastAsia="Times New Roman" w:hAnsi="Arial" w:cs="Arial"/>
          <w:color w:val="FFFFFF"/>
          <w:sz w:val="52"/>
          <w:lang w:eastAsia="es-MX"/>
        </w:rPr>
        <w:t> </w:t>
      </w:r>
      <w:r w:rsidRPr="00E33552">
        <w:rPr>
          <w:rFonts w:ascii="Arial" w:eastAsia="Times New Roman" w:hAnsi="Arial" w:cs="Arial"/>
          <w:color w:val="FFFFFF"/>
          <w:sz w:val="44"/>
          <w:lang w:eastAsia="es-MX"/>
        </w:rPr>
        <w:t>.</w:t>
      </w:r>
    </w:p>
    <w:p w:rsidR="008267F0" w:rsidRDefault="008267F0" w:rsidP="00E33552">
      <w:pPr>
        <w:shd w:val="clear" w:color="auto" w:fill="FFFFFF"/>
        <w:spacing w:after="0" w:line="240" w:lineRule="auto"/>
        <w:jc w:val="center"/>
        <w:rPr>
          <w:rFonts w:ascii="Arial" w:eastAsia="Times New Roman" w:hAnsi="Arial" w:cs="Arial"/>
          <w:color w:val="FFFFFF"/>
          <w:sz w:val="44"/>
          <w:lang w:eastAsia="es-MX"/>
        </w:rPr>
      </w:pPr>
    </w:p>
    <w:p w:rsidR="008267F0" w:rsidRDefault="008267F0" w:rsidP="00E33552">
      <w:pPr>
        <w:shd w:val="clear" w:color="auto" w:fill="FFFFFF"/>
        <w:spacing w:after="0" w:line="240" w:lineRule="auto"/>
        <w:jc w:val="center"/>
        <w:rPr>
          <w:rFonts w:ascii="Arial" w:eastAsia="Times New Roman" w:hAnsi="Arial" w:cs="Arial"/>
          <w:color w:val="FFFFFF"/>
          <w:sz w:val="44"/>
          <w:lang w:eastAsia="es-MX"/>
        </w:rPr>
      </w:pPr>
    </w:p>
    <w:p w:rsidR="00574316" w:rsidRDefault="00574316" w:rsidP="00E33552">
      <w:pPr>
        <w:shd w:val="clear" w:color="auto" w:fill="FFFFFF"/>
        <w:spacing w:after="0" w:line="240" w:lineRule="auto"/>
        <w:jc w:val="center"/>
        <w:rPr>
          <w:rFonts w:ascii="Arial" w:eastAsia="Times New Roman" w:hAnsi="Arial" w:cs="Arial"/>
          <w:color w:val="FFFFFF"/>
          <w:sz w:val="44"/>
          <w:lang w:eastAsia="es-MX"/>
        </w:rPr>
      </w:pPr>
    </w:p>
    <w:p w:rsidR="00574316" w:rsidRDefault="00574316" w:rsidP="00E33552">
      <w:pPr>
        <w:shd w:val="clear" w:color="auto" w:fill="FFFFFF"/>
        <w:spacing w:after="0" w:line="240" w:lineRule="auto"/>
        <w:jc w:val="center"/>
        <w:rPr>
          <w:rFonts w:ascii="Arial" w:eastAsia="Times New Roman" w:hAnsi="Arial" w:cs="Arial"/>
          <w:color w:val="FFFFFF"/>
          <w:sz w:val="44"/>
          <w:lang w:eastAsia="es-MX"/>
        </w:rPr>
      </w:pPr>
    </w:p>
    <w:p w:rsidR="00574316" w:rsidRDefault="00574316" w:rsidP="00E33552">
      <w:pPr>
        <w:shd w:val="clear" w:color="auto" w:fill="FFFFFF"/>
        <w:spacing w:after="0" w:line="240" w:lineRule="auto"/>
        <w:jc w:val="center"/>
        <w:rPr>
          <w:rFonts w:ascii="Arial" w:eastAsia="Times New Roman" w:hAnsi="Arial" w:cs="Arial"/>
          <w:color w:val="FFFFFF"/>
          <w:sz w:val="44"/>
          <w:lang w:eastAsia="es-MX"/>
        </w:rPr>
      </w:pPr>
    </w:p>
    <w:p w:rsidR="00574316" w:rsidRDefault="00574316" w:rsidP="00E33552">
      <w:pPr>
        <w:shd w:val="clear" w:color="auto" w:fill="FFFFFF"/>
        <w:spacing w:after="0" w:line="240" w:lineRule="auto"/>
        <w:jc w:val="center"/>
        <w:rPr>
          <w:rFonts w:ascii="Arial" w:eastAsia="Times New Roman" w:hAnsi="Arial" w:cs="Arial"/>
          <w:color w:val="FFFFFF"/>
          <w:sz w:val="44"/>
          <w:lang w:eastAsia="es-MX"/>
        </w:rPr>
      </w:pPr>
    </w:p>
    <w:p w:rsidR="008267F0" w:rsidRPr="00574316" w:rsidRDefault="008267F0" w:rsidP="008267F0">
      <w:pPr>
        <w:pStyle w:val="NormalWeb"/>
        <w:shd w:val="clear" w:color="auto" w:fill="FFFFFF"/>
        <w:spacing w:before="120" w:beforeAutospacing="0" w:after="120" w:afterAutospacing="0"/>
        <w:rPr>
          <w:rFonts w:ascii="Arial" w:hAnsi="Arial" w:cs="Arial"/>
          <w:color w:val="666666"/>
          <w:sz w:val="32"/>
          <w:szCs w:val="21"/>
        </w:rPr>
      </w:pPr>
      <w:r w:rsidRPr="00574316">
        <w:rPr>
          <w:rFonts w:ascii="Arial" w:hAnsi="Arial" w:cs="Arial"/>
          <w:b/>
          <w:bCs/>
          <w:color w:val="666666"/>
          <w:sz w:val="32"/>
          <w:szCs w:val="21"/>
        </w:rPr>
        <w:lastRenderedPageBreak/>
        <w:t>SOCIEDAD EN COMANDITA SIMPLE</w:t>
      </w:r>
    </w:p>
    <w:p w:rsidR="008267F0" w:rsidRPr="00574316" w:rsidRDefault="008267F0" w:rsidP="008267F0">
      <w:pPr>
        <w:pStyle w:val="NormalWeb"/>
        <w:shd w:val="clear" w:color="auto" w:fill="FFFFFF"/>
        <w:spacing w:before="120" w:beforeAutospacing="0" w:after="120" w:afterAutospacing="0"/>
        <w:rPr>
          <w:rFonts w:ascii="Arial" w:hAnsi="Arial" w:cs="Arial"/>
          <w:color w:val="666666"/>
          <w:sz w:val="32"/>
          <w:szCs w:val="21"/>
        </w:rPr>
      </w:pPr>
      <w:r w:rsidRPr="00574316">
        <w:rPr>
          <w:rFonts w:ascii="Arial" w:hAnsi="Arial" w:cs="Arial"/>
          <w:b/>
          <w:bCs/>
          <w:color w:val="666666"/>
          <w:sz w:val="32"/>
          <w:szCs w:val="21"/>
        </w:rPr>
        <w:t xml:space="preserve"> DEFINICIÓN.</w:t>
      </w:r>
    </w:p>
    <w:p w:rsidR="008267F0" w:rsidRPr="00574316" w:rsidRDefault="008267F0" w:rsidP="008267F0">
      <w:pPr>
        <w:pStyle w:val="NormalWeb"/>
        <w:shd w:val="clear" w:color="auto" w:fill="FFFFFF"/>
        <w:spacing w:before="120" w:beforeAutospacing="0" w:after="120" w:afterAutospacing="0"/>
        <w:rPr>
          <w:rFonts w:ascii="Arial" w:hAnsi="Arial" w:cs="Arial"/>
          <w:color w:val="666666"/>
          <w:sz w:val="28"/>
          <w:szCs w:val="21"/>
        </w:rPr>
      </w:pPr>
      <w:r w:rsidRPr="00574316">
        <w:rPr>
          <w:rFonts w:ascii="Arial" w:hAnsi="Arial" w:cs="Arial"/>
          <w:color w:val="666666"/>
          <w:sz w:val="28"/>
          <w:szCs w:val="21"/>
        </w:rPr>
        <w:t>Esta sociedad se constituye siempre bajo razón social; dicha sociedad a diferencia de la comandita por acciones es que la comandita simple es de más fácil identificación; puesto que esta se basa en como debe de hacerse el nombre de la sociedad para que de esta manera se identifique el tipo de sociedad por los socios.</w:t>
      </w:r>
    </w:p>
    <w:p w:rsidR="00574316" w:rsidRDefault="008267F0" w:rsidP="008267F0">
      <w:pPr>
        <w:pStyle w:val="NormalWeb"/>
        <w:shd w:val="clear" w:color="auto" w:fill="FFFFFF"/>
        <w:spacing w:before="120" w:beforeAutospacing="0" w:after="120" w:afterAutospacing="0"/>
        <w:rPr>
          <w:rFonts w:ascii="Arial" w:hAnsi="Arial" w:cs="Arial"/>
          <w:color w:val="666666"/>
          <w:sz w:val="28"/>
          <w:szCs w:val="21"/>
        </w:rPr>
      </w:pPr>
      <w:r w:rsidRPr="00574316">
        <w:rPr>
          <w:rFonts w:ascii="Arial" w:hAnsi="Arial" w:cs="Arial"/>
          <w:color w:val="666666"/>
          <w:sz w:val="28"/>
          <w:szCs w:val="21"/>
        </w:rPr>
        <w:t xml:space="preserve">Las personas que conforman esta sociedad no pueden formar parte de la </w:t>
      </w:r>
    </w:p>
    <w:p w:rsidR="008267F0" w:rsidRDefault="008267F0" w:rsidP="008267F0">
      <w:pPr>
        <w:pStyle w:val="NormalWeb"/>
        <w:shd w:val="clear" w:color="auto" w:fill="FFFFFF"/>
        <w:spacing w:before="120" w:beforeAutospacing="0" w:after="120" w:afterAutospacing="0"/>
        <w:rPr>
          <w:rFonts w:ascii="Arial" w:hAnsi="Arial" w:cs="Arial"/>
          <w:color w:val="666666"/>
          <w:sz w:val="28"/>
          <w:szCs w:val="21"/>
        </w:rPr>
      </w:pPr>
      <w:proofErr w:type="gramStart"/>
      <w:r w:rsidRPr="00574316">
        <w:rPr>
          <w:rFonts w:ascii="Arial" w:hAnsi="Arial" w:cs="Arial"/>
          <w:color w:val="666666"/>
          <w:sz w:val="28"/>
          <w:szCs w:val="21"/>
        </w:rPr>
        <w:t>administración</w:t>
      </w:r>
      <w:proofErr w:type="gramEnd"/>
      <w:r w:rsidRPr="00574316">
        <w:rPr>
          <w:rFonts w:ascii="Arial" w:hAnsi="Arial" w:cs="Arial"/>
          <w:color w:val="666666"/>
          <w:sz w:val="28"/>
          <w:szCs w:val="21"/>
        </w:rPr>
        <w:t xml:space="preserve"> de la empresa; pues, a estos socios comanditarios se les comunica mediante un socio administrador, el balance de pérdidas y de ganancias al final del ejercicio social para que de esta manera se pueda discutir sobre los antecedentes de documentos y operaciones. En caso de una inasistencia o falta de un socio administrador, la sociedad en comandita puede desempeñar los actos de administración de la empresa, pero nada mas durante un lapso de 30 días, los cuales se cuentan desde la fecha de la incapacidad del socio administrador y si se pasan de este lapso de tiempo y no se organiza la sociedad con la intervención de nuevos socios, esta sociedad se liquidará o se disolverá.</w:t>
      </w:r>
    </w:p>
    <w:p w:rsidR="00574316" w:rsidRPr="00574316" w:rsidRDefault="00574316" w:rsidP="008267F0">
      <w:pPr>
        <w:pStyle w:val="NormalWeb"/>
        <w:shd w:val="clear" w:color="auto" w:fill="FFFFFF"/>
        <w:spacing w:before="120" w:beforeAutospacing="0" w:after="120" w:afterAutospacing="0"/>
        <w:rPr>
          <w:rFonts w:ascii="Arial" w:hAnsi="Arial" w:cs="Arial"/>
          <w:color w:val="666666"/>
          <w:sz w:val="28"/>
          <w:szCs w:val="21"/>
        </w:rPr>
      </w:pPr>
    </w:p>
    <w:p w:rsidR="008267F0" w:rsidRDefault="008267F0" w:rsidP="008267F0">
      <w:pPr>
        <w:pStyle w:val="NormalWeb"/>
        <w:shd w:val="clear" w:color="auto" w:fill="FFFFFF"/>
        <w:spacing w:before="120" w:beforeAutospacing="0" w:after="120" w:afterAutospacing="0"/>
        <w:rPr>
          <w:rFonts w:ascii="Arial" w:hAnsi="Arial" w:cs="Arial"/>
          <w:color w:val="666666"/>
          <w:sz w:val="28"/>
          <w:szCs w:val="21"/>
        </w:rPr>
      </w:pPr>
      <w:r w:rsidRPr="00574316">
        <w:rPr>
          <w:rFonts w:ascii="Arial" w:hAnsi="Arial" w:cs="Arial"/>
          <w:color w:val="666666"/>
          <w:sz w:val="28"/>
          <w:szCs w:val="21"/>
        </w:rPr>
        <w:t>Los socios comanditarios que formen parte de esta sociedad, siempre que su estado de cuentas lo justifique, tendrán derecho a solicitar con aprobación de los comanditados nombrar a un interventor, pero si los socios negaran dicha autorización y se apruebe jurídicamente tal medida, los comanditarios tendrán derecho a retirarse de dicha sociedad pero sólo pueden hacer uso de esto solo 6 meses posteriores en los cuales se vino abajo la empresa.</w:t>
      </w:r>
    </w:p>
    <w:p w:rsidR="00574316" w:rsidRPr="00574316" w:rsidRDefault="00574316" w:rsidP="008267F0">
      <w:pPr>
        <w:pStyle w:val="NormalWeb"/>
        <w:shd w:val="clear" w:color="auto" w:fill="FFFFFF"/>
        <w:spacing w:before="120" w:beforeAutospacing="0" w:after="120" w:afterAutospacing="0"/>
        <w:rPr>
          <w:rFonts w:ascii="Arial" w:hAnsi="Arial" w:cs="Arial"/>
          <w:color w:val="666666"/>
          <w:sz w:val="28"/>
          <w:szCs w:val="21"/>
        </w:rPr>
      </w:pPr>
    </w:p>
    <w:p w:rsidR="008267F0" w:rsidRPr="00574316" w:rsidRDefault="008267F0" w:rsidP="008267F0">
      <w:pPr>
        <w:pStyle w:val="NormalWeb"/>
        <w:spacing w:before="120" w:beforeAutospacing="0" w:after="120" w:afterAutospacing="0"/>
        <w:rPr>
          <w:b/>
          <w:bCs/>
          <w:sz w:val="44"/>
        </w:rPr>
      </w:pPr>
      <w:r w:rsidRPr="00574316">
        <w:rPr>
          <w:rFonts w:hAnsi="Symbol"/>
          <w:sz w:val="44"/>
        </w:rPr>
        <w:t></w:t>
      </w:r>
      <w:r w:rsidRPr="00574316">
        <w:rPr>
          <w:sz w:val="44"/>
        </w:rPr>
        <w:t xml:space="preserve">  </w:t>
      </w:r>
      <w:r w:rsidRPr="00574316">
        <w:rPr>
          <w:b/>
          <w:bCs/>
          <w:sz w:val="44"/>
        </w:rPr>
        <w:t>CARACTERISTICAS.</w:t>
      </w:r>
    </w:p>
    <w:p w:rsidR="00574316" w:rsidRPr="00574316" w:rsidRDefault="00574316" w:rsidP="008267F0">
      <w:pPr>
        <w:pStyle w:val="NormalWeb"/>
        <w:spacing w:before="120" w:beforeAutospacing="0" w:after="120" w:afterAutospacing="0"/>
        <w:rPr>
          <w:sz w:val="44"/>
        </w:rPr>
      </w:pPr>
    </w:p>
    <w:p w:rsidR="008267F0" w:rsidRPr="00574316" w:rsidRDefault="008267F0" w:rsidP="008267F0">
      <w:pPr>
        <w:pStyle w:val="NormalWeb"/>
        <w:shd w:val="clear" w:color="auto" w:fill="FFFFFF"/>
        <w:spacing w:before="120" w:beforeAutospacing="0" w:after="120" w:afterAutospacing="0"/>
        <w:rPr>
          <w:rFonts w:ascii="Arial" w:hAnsi="Arial" w:cs="Arial"/>
          <w:color w:val="666666"/>
          <w:sz w:val="36"/>
          <w:szCs w:val="21"/>
        </w:rPr>
      </w:pPr>
      <w:proofErr w:type="gramStart"/>
      <w:r w:rsidRPr="00574316">
        <w:rPr>
          <w:rFonts w:ascii="Arial" w:hAnsi="Arial" w:cs="Arial"/>
          <w:color w:val="666666"/>
          <w:sz w:val="36"/>
          <w:szCs w:val="21"/>
        </w:rPr>
        <w:t>Las</w:t>
      </w:r>
      <w:r w:rsidR="00574316" w:rsidRPr="00574316">
        <w:rPr>
          <w:rFonts w:ascii="Arial" w:hAnsi="Arial" w:cs="Arial"/>
          <w:color w:val="666666"/>
          <w:sz w:val="36"/>
          <w:szCs w:val="21"/>
        </w:rPr>
        <w:t xml:space="preserve"> </w:t>
      </w:r>
      <w:r w:rsidRPr="00574316">
        <w:rPr>
          <w:rFonts w:ascii="Arial" w:hAnsi="Arial" w:cs="Arial"/>
          <w:color w:val="666666"/>
          <w:sz w:val="36"/>
          <w:szCs w:val="21"/>
        </w:rPr>
        <w:t xml:space="preserve"> sociedades </w:t>
      </w:r>
      <w:r w:rsidR="00574316" w:rsidRPr="00574316">
        <w:rPr>
          <w:rFonts w:ascii="Arial" w:hAnsi="Arial" w:cs="Arial"/>
          <w:color w:val="666666"/>
          <w:sz w:val="36"/>
          <w:szCs w:val="21"/>
        </w:rPr>
        <w:t xml:space="preserve"> </w:t>
      </w:r>
      <w:r w:rsidRPr="00574316">
        <w:rPr>
          <w:rFonts w:ascii="Arial" w:hAnsi="Arial" w:cs="Arial"/>
          <w:color w:val="666666"/>
          <w:sz w:val="36"/>
          <w:szCs w:val="21"/>
        </w:rPr>
        <w:t>comanditaria</w:t>
      </w:r>
      <w:proofErr w:type="gramEnd"/>
      <w:r w:rsidRPr="00574316">
        <w:rPr>
          <w:rFonts w:ascii="Arial" w:hAnsi="Arial" w:cs="Arial"/>
          <w:color w:val="666666"/>
          <w:sz w:val="36"/>
          <w:szCs w:val="21"/>
        </w:rPr>
        <w:t xml:space="preserve"> simple se parece a la sociedad colectiva, con las diferencias que se indicarán a continuación.</w:t>
      </w:r>
    </w:p>
    <w:p w:rsidR="008267F0" w:rsidRPr="00574316" w:rsidRDefault="008267F0" w:rsidP="008267F0">
      <w:pPr>
        <w:pStyle w:val="NormalWeb"/>
        <w:shd w:val="clear" w:color="auto" w:fill="FFFFFF"/>
        <w:spacing w:before="120" w:beforeAutospacing="0" w:after="120" w:afterAutospacing="0"/>
        <w:rPr>
          <w:rFonts w:ascii="Arial" w:hAnsi="Arial" w:cs="Arial"/>
          <w:b/>
          <w:color w:val="666666"/>
          <w:sz w:val="32"/>
          <w:szCs w:val="21"/>
        </w:rPr>
      </w:pPr>
      <w:r w:rsidRPr="00574316">
        <w:rPr>
          <w:rFonts w:ascii="Arial" w:hAnsi="Arial" w:cs="Arial"/>
          <w:b/>
          <w:bCs/>
          <w:color w:val="666666"/>
          <w:sz w:val="36"/>
          <w:szCs w:val="21"/>
        </w:rPr>
        <w:t>Tipos de socios en Comandita Simple</w:t>
      </w:r>
      <w:r w:rsidRPr="00574316">
        <w:rPr>
          <w:rFonts w:ascii="Arial" w:hAnsi="Arial" w:cs="Arial"/>
          <w:b/>
          <w:bCs/>
          <w:color w:val="666666"/>
          <w:sz w:val="32"/>
          <w:szCs w:val="21"/>
        </w:rPr>
        <w:t>:</w:t>
      </w:r>
    </w:p>
    <w:p w:rsidR="008267F0" w:rsidRPr="00574316" w:rsidRDefault="008267F0" w:rsidP="008267F0">
      <w:pPr>
        <w:pStyle w:val="NormalWeb"/>
        <w:spacing w:before="120" w:beforeAutospacing="0" w:after="120" w:afterAutospacing="0"/>
        <w:rPr>
          <w:sz w:val="36"/>
        </w:rPr>
      </w:pPr>
      <w:r w:rsidRPr="00574316">
        <w:rPr>
          <w:rFonts w:hAnsi="Symbol"/>
          <w:sz w:val="36"/>
        </w:rPr>
        <w:t></w:t>
      </w:r>
      <w:r w:rsidRPr="00574316">
        <w:rPr>
          <w:sz w:val="36"/>
        </w:rPr>
        <w:t xml:space="preserve">  Los socios comanditarios, que son iguales a los socios colectivos, esto es que responden ilimitada y solidariamente por las obligaciones sociales y tienen derecho exclusivo a administrar la sociedad, este tipo </w:t>
      </w:r>
      <w:r w:rsidRPr="00574316">
        <w:rPr>
          <w:sz w:val="36"/>
        </w:rPr>
        <w:lastRenderedPageBreak/>
        <w:t>de socios funciona con sujeción a las reglas dadas para los socios colectivos</w:t>
      </w:r>
      <w:r w:rsidR="00574316">
        <w:rPr>
          <w:sz w:val="36"/>
        </w:rPr>
        <w:t xml:space="preserve"> </w:t>
      </w:r>
      <w:r w:rsidRPr="00574316">
        <w:rPr>
          <w:sz w:val="36"/>
        </w:rPr>
        <w:t>; o sea, que no puede derogar por pacto su responsabilidad ilimitada y solidaria frente a los acreedores sociales, que tienen derecho a participar en la administración social en virtud de su calidad de socios comanditados y que son los únicos cuyos nombres figuran en la razón social; desde luego, los comanditados pueden delegar sus facultades administrativas en uno o varios administradores, en iguales términos que los socios colectivos.</w:t>
      </w:r>
    </w:p>
    <w:p w:rsidR="008267F0" w:rsidRPr="00574316" w:rsidRDefault="008267F0" w:rsidP="008267F0">
      <w:pPr>
        <w:pStyle w:val="NormalWeb"/>
        <w:spacing w:before="120" w:beforeAutospacing="0" w:after="120" w:afterAutospacing="0"/>
        <w:rPr>
          <w:sz w:val="36"/>
        </w:rPr>
      </w:pPr>
      <w:r w:rsidRPr="00574316">
        <w:rPr>
          <w:rFonts w:hAnsi="Symbol"/>
          <w:sz w:val="36"/>
        </w:rPr>
        <w:t></w:t>
      </w:r>
      <w:r w:rsidRPr="00574316">
        <w:rPr>
          <w:sz w:val="36"/>
        </w:rPr>
        <w:t xml:space="preserve">  Los socios comanditarios que solamente responden frente a los acreedores sociales con el valor de sus aportes, que no pueden intervenir en la administración social salvo el derecho de examinar los documentos de la sociedad en las épocas fijadas para ello en la escritura social y de pedir cuentas de la administración a quienes la ejerzan, y cuyos nombres no pueden fijar en la razón social de igual manera que no pueden incluirse los nombres de personas extrañas a la sociedad.</w:t>
      </w:r>
    </w:p>
    <w:p w:rsidR="008267F0" w:rsidRPr="00574316" w:rsidRDefault="008267F0" w:rsidP="00E33552">
      <w:pPr>
        <w:shd w:val="clear" w:color="auto" w:fill="FFFFFF"/>
        <w:spacing w:after="0" w:line="240" w:lineRule="auto"/>
        <w:jc w:val="center"/>
        <w:rPr>
          <w:rFonts w:ascii="Arial" w:eastAsia="Times New Roman" w:hAnsi="Arial" w:cs="Arial"/>
          <w:color w:val="000000"/>
          <w:sz w:val="44"/>
          <w:szCs w:val="32"/>
          <w:lang w:eastAsia="es-MX"/>
        </w:rPr>
      </w:pPr>
    </w:p>
    <w:sectPr w:rsidR="008267F0" w:rsidRPr="00574316" w:rsidSect="009F6B4E">
      <w:pgSz w:w="12240" w:h="15840"/>
      <w:pgMar w:top="1417" w:right="49" w:bottom="1417" w:left="1701" w:header="708" w:footer="708" w:gutter="0"/>
      <w:cols w:space="708"/>
      <w:docGrid w:linePitch="360"/>
    </w:sectPr>
  </w:body>
</w:document>
</file>

<file path=word/fontTable.xml><?xml version="1.0" encoding="utf-8"?>
<w:fonts xmlns:r="http://schemas.openxmlformats.org/officeDocument/2006/relationships" xmlns:w="http://schemas.openxmlformats.org/wordprocessingml/2006/main">
  <w:font w:name="Symbol">
    <w:panose1 w:val="05050102010706020507"/>
    <w:charset w:val="02"/>
    <w:family w:val="roman"/>
    <w:pitch w:val="variable"/>
    <w:sig w:usb0="00000000" w:usb1="10000000" w:usb2="00000000" w:usb3="00000000" w:csb0="80000000" w:csb1="00000000"/>
  </w:font>
  <w:font w:name="Times New Roman">
    <w:panose1 w:val="02020603050405020304"/>
    <w:charset w:val="00"/>
    <w:family w:val="roman"/>
    <w:pitch w:val="variable"/>
    <w:sig w:usb0="20002A87" w:usb1="80000000" w:usb2="00000008" w:usb3="00000000" w:csb0="000001FF" w:csb1="00000000"/>
  </w:font>
  <w:font w:name="Courier New">
    <w:panose1 w:val="02070309020205020404"/>
    <w:charset w:val="00"/>
    <w:family w:val="modern"/>
    <w:pitch w:val="fixed"/>
    <w:sig w:usb0="20002A87" w:usb1="80000000" w:usb2="00000008" w:usb3="00000000" w:csb0="000001FF" w:csb1="00000000"/>
  </w:font>
  <w:font w:name="Wingdings">
    <w:panose1 w:val="05000000000000000000"/>
    <w:charset w:val="02"/>
    <w:family w:val="auto"/>
    <w:pitch w:val="variable"/>
    <w:sig w:usb0="00000000" w:usb1="10000000" w:usb2="00000000" w:usb3="00000000" w:csb0="80000000" w:csb1="00000000"/>
  </w:font>
  <w:font w:name="Calibri">
    <w:panose1 w:val="020F0502020204030204"/>
    <w:charset w:val="00"/>
    <w:family w:val="swiss"/>
    <w:pitch w:val="variable"/>
    <w:sig w:usb0="A00002EF" w:usb1="4000207B" w:usb2="00000000" w:usb3="00000000" w:csb0="0000009F" w:csb1="00000000"/>
  </w:font>
  <w:font w:name="Cambria">
    <w:panose1 w:val="02040503050406030204"/>
    <w:charset w:val="00"/>
    <w:family w:val="roman"/>
    <w:pitch w:val="variable"/>
    <w:sig w:usb0="A00002EF" w:usb1="4000004B" w:usb2="00000000" w:usb3="00000000" w:csb0="0000009F" w:csb1="00000000"/>
  </w:font>
  <w:font w:name="Tahoma">
    <w:panose1 w:val="020B0604030504040204"/>
    <w:charset w:val="00"/>
    <w:family w:val="swiss"/>
    <w:notTrueType/>
    <w:pitch w:val="variable"/>
    <w:sig w:usb0="00000003" w:usb1="00000000" w:usb2="00000000" w:usb3="00000000" w:csb0="00000001" w:csb1="00000000"/>
  </w:font>
  <w:font w:name="Elephant">
    <w:panose1 w:val="02020904090505020303"/>
    <w:charset w:val="00"/>
    <w:family w:val="roman"/>
    <w:pitch w:val="variable"/>
    <w:sig w:usb0="00000003" w:usb1="00000000" w:usb2="00000000" w:usb3="00000000" w:csb0="00000001" w:csb1="00000000"/>
  </w:font>
  <w:font w:name="Arial Black">
    <w:panose1 w:val="020B0A04020102020204"/>
    <w:charset w:val="00"/>
    <w:family w:val="swiss"/>
    <w:pitch w:val="variable"/>
    <w:sig w:usb0="00000287" w:usb1="00000000" w:usb2="00000000" w:usb3="00000000" w:csb0="0000009F" w:csb1="00000000"/>
  </w:font>
  <w:font w:name="Arial">
    <w:panose1 w:val="020B0604020202020204"/>
    <w:charset w:val="00"/>
    <w:family w:val="swiss"/>
    <w:pitch w:val="variable"/>
    <w:sig w:usb0="20002A87" w:usb1="80000000" w:usb2="00000008" w:usb3="00000000" w:csb0="000001FF" w:csb1="00000000"/>
  </w:font>
  <w:font w:name="Georgia">
    <w:panose1 w:val="02040502050405020303"/>
    <w:charset w:val="00"/>
    <w:family w:val="roman"/>
    <w:pitch w:val="variable"/>
    <w:sig w:usb0="00000287" w:usb1="00000000" w:usb2="00000000" w:usb3="00000000" w:csb0="0000009F" w:csb1="00000000"/>
  </w:font>
</w:fonts>
</file>

<file path=word/numbering.xml><?xml version="1.0" encoding="utf-8"?>
<w:numbering xmlns:ve="http://schemas.openxmlformats.org/markup-compatibility/2006" xmlns:o="urn:schemas-microsoft-com:office:office" xmlns:r="http://schemas.openxmlformats.org/officeDocument/2006/relationships" xmlns:m="http://schemas.openxmlformats.org/officeDocument/2006/math" xmlns:v="urn:schemas-microsoft-com:vml" xmlns:wp="http://schemas.openxmlformats.org/drawingml/2006/wordprocessingDrawing" xmlns:w10="urn:schemas-microsoft-com:office:word" xmlns:w="http://schemas.openxmlformats.org/wordprocessingml/2006/main" xmlns:wne="http://schemas.microsoft.com/office/word/2006/wordml">
  <w:abstractNum w:abstractNumId="0">
    <w:nsid w:val="0A1B66AC"/>
    <w:multiLevelType w:val="multilevel"/>
    <w:tmpl w:val="63C27F62"/>
    <w:lvl w:ilvl="0">
      <w:start w:val="1"/>
      <w:numFmt w:val="bullet"/>
      <w:lvlText w:val=""/>
      <w:lvlJc w:val="left"/>
      <w:pPr>
        <w:tabs>
          <w:tab w:val="num" w:pos="720"/>
        </w:tabs>
        <w:ind w:left="720" w:hanging="360"/>
      </w:pPr>
      <w:rPr>
        <w:rFonts w:ascii="Symbol" w:hAnsi="Symbol" w:hint="default"/>
        <w:sz w:val="20"/>
      </w:rPr>
    </w:lvl>
    <w:lvl w:ilvl="1" w:tentative="1">
      <w:start w:val="1"/>
      <w:numFmt w:val="bullet"/>
      <w:lvlText w:val="o"/>
      <w:lvlJc w:val="left"/>
      <w:pPr>
        <w:tabs>
          <w:tab w:val="num" w:pos="1440"/>
        </w:tabs>
        <w:ind w:left="1440" w:hanging="360"/>
      </w:pPr>
      <w:rPr>
        <w:rFonts w:ascii="Courier New" w:hAnsi="Courier New" w:hint="default"/>
        <w:sz w:val="20"/>
      </w:rPr>
    </w:lvl>
    <w:lvl w:ilvl="2" w:tentative="1">
      <w:start w:val="1"/>
      <w:numFmt w:val="bullet"/>
      <w:lvlText w:val=""/>
      <w:lvlJc w:val="left"/>
      <w:pPr>
        <w:tabs>
          <w:tab w:val="num" w:pos="2160"/>
        </w:tabs>
        <w:ind w:left="2160" w:hanging="360"/>
      </w:pPr>
      <w:rPr>
        <w:rFonts w:ascii="Wingdings" w:hAnsi="Wingdings" w:hint="default"/>
        <w:sz w:val="20"/>
      </w:rPr>
    </w:lvl>
    <w:lvl w:ilvl="3" w:tentative="1">
      <w:start w:val="1"/>
      <w:numFmt w:val="bullet"/>
      <w:lvlText w:val=""/>
      <w:lvlJc w:val="left"/>
      <w:pPr>
        <w:tabs>
          <w:tab w:val="num" w:pos="2880"/>
        </w:tabs>
        <w:ind w:left="2880" w:hanging="360"/>
      </w:pPr>
      <w:rPr>
        <w:rFonts w:ascii="Wingdings" w:hAnsi="Wingdings" w:hint="default"/>
        <w:sz w:val="20"/>
      </w:rPr>
    </w:lvl>
    <w:lvl w:ilvl="4" w:tentative="1">
      <w:start w:val="1"/>
      <w:numFmt w:val="bullet"/>
      <w:lvlText w:val=""/>
      <w:lvlJc w:val="left"/>
      <w:pPr>
        <w:tabs>
          <w:tab w:val="num" w:pos="3600"/>
        </w:tabs>
        <w:ind w:left="3600" w:hanging="360"/>
      </w:pPr>
      <w:rPr>
        <w:rFonts w:ascii="Wingdings" w:hAnsi="Wingdings" w:hint="default"/>
        <w:sz w:val="20"/>
      </w:rPr>
    </w:lvl>
    <w:lvl w:ilvl="5" w:tentative="1">
      <w:start w:val="1"/>
      <w:numFmt w:val="bullet"/>
      <w:lvlText w:val=""/>
      <w:lvlJc w:val="left"/>
      <w:pPr>
        <w:tabs>
          <w:tab w:val="num" w:pos="4320"/>
        </w:tabs>
        <w:ind w:left="4320" w:hanging="360"/>
      </w:pPr>
      <w:rPr>
        <w:rFonts w:ascii="Wingdings" w:hAnsi="Wingdings" w:hint="default"/>
        <w:sz w:val="20"/>
      </w:rPr>
    </w:lvl>
    <w:lvl w:ilvl="6" w:tentative="1">
      <w:start w:val="1"/>
      <w:numFmt w:val="bullet"/>
      <w:lvlText w:val=""/>
      <w:lvlJc w:val="left"/>
      <w:pPr>
        <w:tabs>
          <w:tab w:val="num" w:pos="5040"/>
        </w:tabs>
        <w:ind w:left="5040" w:hanging="360"/>
      </w:pPr>
      <w:rPr>
        <w:rFonts w:ascii="Wingdings" w:hAnsi="Wingdings" w:hint="default"/>
        <w:sz w:val="20"/>
      </w:rPr>
    </w:lvl>
    <w:lvl w:ilvl="7" w:tentative="1">
      <w:start w:val="1"/>
      <w:numFmt w:val="bullet"/>
      <w:lvlText w:val=""/>
      <w:lvlJc w:val="left"/>
      <w:pPr>
        <w:tabs>
          <w:tab w:val="num" w:pos="5760"/>
        </w:tabs>
        <w:ind w:left="5760" w:hanging="360"/>
      </w:pPr>
      <w:rPr>
        <w:rFonts w:ascii="Wingdings" w:hAnsi="Wingdings" w:hint="default"/>
        <w:sz w:val="20"/>
      </w:rPr>
    </w:lvl>
    <w:lvl w:ilvl="8" w:tentative="1">
      <w:start w:val="1"/>
      <w:numFmt w:val="bullet"/>
      <w:lvlText w:val=""/>
      <w:lvlJc w:val="left"/>
      <w:pPr>
        <w:tabs>
          <w:tab w:val="num" w:pos="6480"/>
        </w:tabs>
        <w:ind w:left="6480" w:hanging="360"/>
      </w:pPr>
      <w:rPr>
        <w:rFonts w:ascii="Wingdings" w:hAnsi="Wingdings" w:hint="default"/>
        <w:sz w:val="20"/>
      </w:rPr>
    </w:lvl>
  </w:abstractNum>
  <w:abstractNum w:abstractNumId="1">
    <w:nsid w:val="2F620690"/>
    <w:multiLevelType w:val="multilevel"/>
    <w:tmpl w:val="C60A0DF0"/>
    <w:lvl w:ilvl="0">
      <w:start w:val="1"/>
      <w:numFmt w:val="bullet"/>
      <w:lvlText w:val=""/>
      <w:lvlJc w:val="left"/>
      <w:pPr>
        <w:tabs>
          <w:tab w:val="num" w:pos="720"/>
        </w:tabs>
        <w:ind w:left="720" w:hanging="360"/>
      </w:pPr>
      <w:rPr>
        <w:rFonts w:ascii="Symbol" w:hAnsi="Symbol" w:hint="default"/>
        <w:sz w:val="20"/>
      </w:rPr>
    </w:lvl>
    <w:lvl w:ilvl="1" w:tentative="1">
      <w:start w:val="1"/>
      <w:numFmt w:val="bullet"/>
      <w:lvlText w:val="o"/>
      <w:lvlJc w:val="left"/>
      <w:pPr>
        <w:tabs>
          <w:tab w:val="num" w:pos="1440"/>
        </w:tabs>
        <w:ind w:left="1440" w:hanging="360"/>
      </w:pPr>
      <w:rPr>
        <w:rFonts w:ascii="Courier New" w:hAnsi="Courier New" w:hint="default"/>
        <w:sz w:val="20"/>
      </w:rPr>
    </w:lvl>
    <w:lvl w:ilvl="2" w:tentative="1">
      <w:start w:val="1"/>
      <w:numFmt w:val="bullet"/>
      <w:lvlText w:val=""/>
      <w:lvlJc w:val="left"/>
      <w:pPr>
        <w:tabs>
          <w:tab w:val="num" w:pos="2160"/>
        </w:tabs>
        <w:ind w:left="2160" w:hanging="360"/>
      </w:pPr>
      <w:rPr>
        <w:rFonts w:ascii="Wingdings" w:hAnsi="Wingdings" w:hint="default"/>
        <w:sz w:val="20"/>
      </w:rPr>
    </w:lvl>
    <w:lvl w:ilvl="3" w:tentative="1">
      <w:start w:val="1"/>
      <w:numFmt w:val="bullet"/>
      <w:lvlText w:val=""/>
      <w:lvlJc w:val="left"/>
      <w:pPr>
        <w:tabs>
          <w:tab w:val="num" w:pos="2880"/>
        </w:tabs>
        <w:ind w:left="2880" w:hanging="360"/>
      </w:pPr>
      <w:rPr>
        <w:rFonts w:ascii="Wingdings" w:hAnsi="Wingdings" w:hint="default"/>
        <w:sz w:val="20"/>
      </w:rPr>
    </w:lvl>
    <w:lvl w:ilvl="4" w:tentative="1">
      <w:start w:val="1"/>
      <w:numFmt w:val="bullet"/>
      <w:lvlText w:val=""/>
      <w:lvlJc w:val="left"/>
      <w:pPr>
        <w:tabs>
          <w:tab w:val="num" w:pos="3600"/>
        </w:tabs>
        <w:ind w:left="3600" w:hanging="360"/>
      </w:pPr>
      <w:rPr>
        <w:rFonts w:ascii="Wingdings" w:hAnsi="Wingdings" w:hint="default"/>
        <w:sz w:val="20"/>
      </w:rPr>
    </w:lvl>
    <w:lvl w:ilvl="5" w:tentative="1">
      <w:start w:val="1"/>
      <w:numFmt w:val="bullet"/>
      <w:lvlText w:val=""/>
      <w:lvlJc w:val="left"/>
      <w:pPr>
        <w:tabs>
          <w:tab w:val="num" w:pos="4320"/>
        </w:tabs>
        <w:ind w:left="4320" w:hanging="360"/>
      </w:pPr>
      <w:rPr>
        <w:rFonts w:ascii="Wingdings" w:hAnsi="Wingdings" w:hint="default"/>
        <w:sz w:val="20"/>
      </w:rPr>
    </w:lvl>
    <w:lvl w:ilvl="6" w:tentative="1">
      <w:start w:val="1"/>
      <w:numFmt w:val="bullet"/>
      <w:lvlText w:val=""/>
      <w:lvlJc w:val="left"/>
      <w:pPr>
        <w:tabs>
          <w:tab w:val="num" w:pos="5040"/>
        </w:tabs>
        <w:ind w:left="5040" w:hanging="360"/>
      </w:pPr>
      <w:rPr>
        <w:rFonts w:ascii="Wingdings" w:hAnsi="Wingdings" w:hint="default"/>
        <w:sz w:val="20"/>
      </w:rPr>
    </w:lvl>
    <w:lvl w:ilvl="7" w:tentative="1">
      <w:start w:val="1"/>
      <w:numFmt w:val="bullet"/>
      <w:lvlText w:val=""/>
      <w:lvlJc w:val="left"/>
      <w:pPr>
        <w:tabs>
          <w:tab w:val="num" w:pos="5760"/>
        </w:tabs>
        <w:ind w:left="5760" w:hanging="360"/>
      </w:pPr>
      <w:rPr>
        <w:rFonts w:ascii="Wingdings" w:hAnsi="Wingdings" w:hint="default"/>
        <w:sz w:val="20"/>
      </w:rPr>
    </w:lvl>
    <w:lvl w:ilvl="8" w:tentative="1">
      <w:start w:val="1"/>
      <w:numFmt w:val="bullet"/>
      <w:lvlText w:val=""/>
      <w:lvlJc w:val="left"/>
      <w:pPr>
        <w:tabs>
          <w:tab w:val="num" w:pos="6480"/>
        </w:tabs>
        <w:ind w:left="6480" w:hanging="360"/>
      </w:pPr>
      <w:rPr>
        <w:rFonts w:ascii="Wingdings" w:hAnsi="Wingdings" w:hint="default"/>
        <w:sz w:val="20"/>
      </w:rPr>
    </w:lvl>
  </w:abstractNum>
  <w:abstractNum w:abstractNumId="2">
    <w:nsid w:val="37196FC8"/>
    <w:multiLevelType w:val="multilevel"/>
    <w:tmpl w:val="4FD2B8B0"/>
    <w:lvl w:ilvl="0">
      <w:start w:val="1"/>
      <w:numFmt w:val="bullet"/>
      <w:lvlText w:val=""/>
      <w:lvlJc w:val="left"/>
      <w:pPr>
        <w:tabs>
          <w:tab w:val="num" w:pos="720"/>
        </w:tabs>
        <w:ind w:left="720" w:hanging="360"/>
      </w:pPr>
      <w:rPr>
        <w:rFonts w:ascii="Symbol" w:hAnsi="Symbol" w:hint="default"/>
        <w:sz w:val="20"/>
      </w:rPr>
    </w:lvl>
    <w:lvl w:ilvl="1" w:tentative="1">
      <w:start w:val="1"/>
      <w:numFmt w:val="bullet"/>
      <w:lvlText w:val="o"/>
      <w:lvlJc w:val="left"/>
      <w:pPr>
        <w:tabs>
          <w:tab w:val="num" w:pos="1440"/>
        </w:tabs>
        <w:ind w:left="1440" w:hanging="360"/>
      </w:pPr>
      <w:rPr>
        <w:rFonts w:ascii="Courier New" w:hAnsi="Courier New" w:hint="default"/>
        <w:sz w:val="20"/>
      </w:rPr>
    </w:lvl>
    <w:lvl w:ilvl="2" w:tentative="1">
      <w:start w:val="1"/>
      <w:numFmt w:val="bullet"/>
      <w:lvlText w:val=""/>
      <w:lvlJc w:val="left"/>
      <w:pPr>
        <w:tabs>
          <w:tab w:val="num" w:pos="2160"/>
        </w:tabs>
        <w:ind w:left="2160" w:hanging="360"/>
      </w:pPr>
      <w:rPr>
        <w:rFonts w:ascii="Wingdings" w:hAnsi="Wingdings" w:hint="default"/>
        <w:sz w:val="20"/>
      </w:rPr>
    </w:lvl>
    <w:lvl w:ilvl="3" w:tentative="1">
      <w:start w:val="1"/>
      <w:numFmt w:val="bullet"/>
      <w:lvlText w:val=""/>
      <w:lvlJc w:val="left"/>
      <w:pPr>
        <w:tabs>
          <w:tab w:val="num" w:pos="2880"/>
        </w:tabs>
        <w:ind w:left="2880" w:hanging="360"/>
      </w:pPr>
      <w:rPr>
        <w:rFonts w:ascii="Wingdings" w:hAnsi="Wingdings" w:hint="default"/>
        <w:sz w:val="20"/>
      </w:rPr>
    </w:lvl>
    <w:lvl w:ilvl="4" w:tentative="1">
      <w:start w:val="1"/>
      <w:numFmt w:val="bullet"/>
      <w:lvlText w:val=""/>
      <w:lvlJc w:val="left"/>
      <w:pPr>
        <w:tabs>
          <w:tab w:val="num" w:pos="3600"/>
        </w:tabs>
        <w:ind w:left="3600" w:hanging="360"/>
      </w:pPr>
      <w:rPr>
        <w:rFonts w:ascii="Wingdings" w:hAnsi="Wingdings" w:hint="default"/>
        <w:sz w:val="20"/>
      </w:rPr>
    </w:lvl>
    <w:lvl w:ilvl="5" w:tentative="1">
      <w:start w:val="1"/>
      <w:numFmt w:val="bullet"/>
      <w:lvlText w:val=""/>
      <w:lvlJc w:val="left"/>
      <w:pPr>
        <w:tabs>
          <w:tab w:val="num" w:pos="4320"/>
        </w:tabs>
        <w:ind w:left="4320" w:hanging="360"/>
      </w:pPr>
      <w:rPr>
        <w:rFonts w:ascii="Wingdings" w:hAnsi="Wingdings" w:hint="default"/>
        <w:sz w:val="20"/>
      </w:rPr>
    </w:lvl>
    <w:lvl w:ilvl="6" w:tentative="1">
      <w:start w:val="1"/>
      <w:numFmt w:val="bullet"/>
      <w:lvlText w:val=""/>
      <w:lvlJc w:val="left"/>
      <w:pPr>
        <w:tabs>
          <w:tab w:val="num" w:pos="5040"/>
        </w:tabs>
        <w:ind w:left="5040" w:hanging="360"/>
      </w:pPr>
      <w:rPr>
        <w:rFonts w:ascii="Wingdings" w:hAnsi="Wingdings" w:hint="default"/>
        <w:sz w:val="20"/>
      </w:rPr>
    </w:lvl>
    <w:lvl w:ilvl="7" w:tentative="1">
      <w:start w:val="1"/>
      <w:numFmt w:val="bullet"/>
      <w:lvlText w:val=""/>
      <w:lvlJc w:val="left"/>
      <w:pPr>
        <w:tabs>
          <w:tab w:val="num" w:pos="5760"/>
        </w:tabs>
        <w:ind w:left="5760" w:hanging="360"/>
      </w:pPr>
      <w:rPr>
        <w:rFonts w:ascii="Wingdings" w:hAnsi="Wingdings" w:hint="default"/>
        <w:sz w:val="20"/>
      </w:rPr>
    </w:lvl>
    <w:lvl w:ilvl="8" w:tentative="1">
      <w:start w:val="1"/>
      <w:numFmt w:val="bullet"/>
      <w:lvlText w:val=""/>
      <w:lvlJc w:val="left"/>
      <w:pPr>
        <w:tabs>
          <w:tab w:val="num" w:pos="6480"/>
        </w:tabs>
        <w:ind w:left="6480" w:hanging="360"/>
      </w:pPr>
      <w:rPr>
        <w:rFonts w:ascii="Wingdings" w:hAnsi="Wingdings" w:hint="default"/>
        <w:sz w:val="20"/>
      </w:rPr>
    </w:lvl>
  </w:abstractNum>
  <w:abstractNum w:abstractNumId="3">
    <w:nsid w:val="4D131A59"/>
    <w:multiLevelType w:val="multilevel"/>
    <w:tmpl w:val="16260566"/>
    <w:lvl w:ilvl="0">
      <w:start w:val="1"/>
      <w:numFmt w:val="decimal"/>
      <w:lvlText w:val="%1."/>
      <w:lvlJc w:val="left"/>
      <w:pPr>
        <w:tabs>
          <w:tab w:val="num" w:pos="720"/>
        </w:tabs>
        <w:ind w:left="720" w:hanging="360"/>
      </w:pPr>
    </w:lvl>
    <w:lvl w:ilvl="1" w:tentative="1">
      <w:start w:val="1"/>
      <w:numFmt w:val="decimal"/>
      <w:lvlText w:val="%2."/>
      <w:lvlJc w:val="left"/>
      <w:pPr>
        <w:tabs>
          <w:tab w:val="num" w:pos="1440"/>
        </w:tabs>
        <w:ind w:left="1440" w:hanging="360"/>
      </w:pPr>
    </w:lvl>
    <w:lvl w:ilvl="2" w:tentative="1">
      <w:start w:val="1"/>
      <w:numFmt w:val="decimal"/>
      <w:lvlText w:val="%3."/>
      <w:lvlJc w:val="left"/>
      <w:pPr>
        <w:tabs>
          <w:tab w:val="num" w:pos="2160"/>
        </w:tabs>
        <w:ind w:left="2160" w:hanging="360"/>
      </w:pPr>
    </w:lvl>
    <w:lvl w:ilvl="3" w:tentative="1">
      <w:start w:val="1"/>
      <w:numFmt w:val="decimal"/>
      <w:lvlText w:val="%4."/>
      <w:lvlJc w:val="left"/>
      <w:pPr>
        <w:tabs>
          <w:tab w:val="num" w:pos="2880"/>
        </w:tabs>
        <w:ind w:left="2880" w:hanging="360"/>
      </w:pPr>
    </w:lvl>
    <w:lvl w:ilvl="4" w:tentative="1">
      <w:start w:val="1"/>
      <w:numFmt w:val="decimal"/>
      <w:lvlText w:val="%5."/>
      <w:lvlJc w:val="left"/>
      <w:pPr>
        <w:tabs>
          <w:tab w:val="num" w:pos="3600"/>
        </w:tabs>
        <w:ind w:left="3600" w:hanging="360"/>
      </w:pPr>
    </w:lvl>
    <w:lvl w:ilvl="5" w:tentative="1">
      <w:start w:val="1"/>
      <w:numFmt w:val="decimal"/>
      <w:lvlText w:val="%6."/>
      <w:lvlJc w:val="left"/>
      <w:pPr>
        <w:tabs>
          <w:tab w:val="num" w:pos="4320"/>
        </w:tabs>
        <w:ind w:left="4320" w:hanging="360"/>
      </w:pPr>
    </w:lvl>
    <w:lvl w:ilvl="6" w:tentative="1">
      <w:start w:val="1"/>
      <w:numFmt w:val="decimal"/>
      <w:lvlText w:val="%7."/>
      <w:lvlJc w:val="left"/>
      <w:pPr>
        <w:tabs>
          <w:tab w:val="num" w:pos="5040"/>
        </w:tabs>
        <w:ind w:left="5040" w:hanging="360"/>
      </w:pPr>
    </w:lvl>
    <w:lvl w:ilvl="7" w:tentative="1">
      <w:start w:val="1"/>
      <w:numFmt w:val="decimal"/>
      <w:lvlText w:val="%8."/>
      <w:lvlJc w:val="left"/>
      <w:pPr>
        <w:tabs>
          <w:tab w:val="num" w:pos="5760"/>
        </w:tabs>
        <w:ind w:left="5760" w:hanging="360"/>
      </w:pPr>
    </w:lvl>
    <w:lvl w:ilvl="8" w:tentative="1">
      <w:start w:val="1"/>
      <w:numFmt w:val="decimal"/>
      <w:lvlText w:val="%9."/>
      <w:lvlJc w:val="left"/>
      <w:pPr>
        <w:tabs>
          <w:tab w:val="num" w:pos="6480"/>
        </w:tabs>
        <w:ind w:left="6480" w:hanging="360"/>
      </w:pPr>
    </w:lvl>
  </w:abstractNum>
  <w:abstractNum w:abstractNumId="4">
    <w:nsid w:val="6C0431F9"/>
    <w:multiLevelType w:val="multilevel"/>
    <w:tmpl w:val="949A3E76"/>
    <w:lvl w:ilvl="0">
      <w:start w:val="1"/>
      <w:numFmt w:val="decimal"/>
      <w:lvlText w:val="%1."/>
      <w:lvlJc w:val="left"/>
      <w:pPr>
        <w:tabs>
          <w:tab w:val="num" w:pos="720"/>
        </w:tabs>
        <w:ind w:left="720" w:hanging="360"/>
      </w:pPr>
    </w:lvl>
    <w:lvl w:ilvl="1" w:tentative="1">
      <w:start w:val="1"/>
      <w:numFmt w:val="decimal"/>
      <w:lvlText w:val="%2."/>
      <w:lvlJc w:val="left"/>
      <w:pPr>
        <w:tabs>
          <w:tab w:val="num" w:pos="1440"/>
        </w:tabs>
        <w:ind w:left="1440" w:hanging="360"/>
      </w:pPr>
    </w:lvl>
    <w:lvl w:ilvl="2" w:tentative="1">
      <w:start w:val="1"/>
      <w:numFmt w:val="decimal"/>
      <w:lvlText w:val="%3."/>
      <w:lvlJc w:val="left"/>
      <w:pPr>
        <w:tabs>
          <w:tab w:val="num" w:pos="2160"/>
        </w:tabs>
        <w:ind w:left="2160" w:hanging="360"/>
      </w:pPr>
    </w:lvl>
    <w:lvl w:ilvl="3" w:tentative="1">
      <w:start w:val="1"/>
      <w:numFmt w:val="decimal"/>
      <w:lvlText w:val="%4."/>
      <w:lvlJc w:val="left"/>
      <w:pPr>
        <w:tabs>
          <w:tab w:val="num" w:pos="2880"/>
        </w:tabs>
        <w:ind w:left="2880" w:hanging="360"/>
      </w:pPr>
    </w:lvl>
    <w:lvl w:ilvl="4" w:tentative="1">
      <w:start w:val="1"/>
      <w:numFmt w:val="decimal"/>
      <w:lvlText w:val="%5."/>
      <w:lvlJc w:val="left"/>
      <w:pPr>
        <w:tabs>
          <w:tab w:val="num" w:pos="3600"/>
        </w:tabs>
        <w:ind w:left="3600" w:hanging="360"/>
      </w:pPr>
    </w:lvl>
    <w:lvl w:ilvl="5" w:tentative="1">
      <w:start w:val="1"/>
      <w:numFmt w:val="decimal"/>
      <w:lvlText w:val="%6."/>
      <w:lvlJc w:val="left"/>
      <w:pPr>
        <w:tabs>
          <w:tab w:val="num" w:pos="4320"/>
        </w:tabs>
        <w:ind w:left="4320" w:hanging="360"/>
      </w:pPr>
    </w:lvl>
    <w:lvl w:ilvl="6" w:tentative="1">
      <w:start w:val="1"/>
      <w:numFmt w:val="decimal"/>
      <w:lvlText w:val="%7."/>
      <w:lvlJc w:val="left"/>
      <w:pPr>
        <w:tabs>
          <w:tab w:val="num" w:pos="5040"/>
        </w:tabs>
        <w:ind w:left="5040" w:hanging="360"/>
      </w:pPr>
    </w:lvl>
    <w:lvl w:ilvl="7" w:tentative="1">
      <w:start w:val="1"/>
      <w:numFmt w:val="decimal"/>
      <w:lvlText w:val="%8."/>
      <w:lvlJc w:val="left"/>
      <w:pPr>
        <w:tabs>
          <w:tab w:val="num" w:pos="5760"/>
        </w:tabs>
        <w:ind w:left="5760" w:hanging="360"/>
      </w:pPr>
    </w:lvl>
    <w:lvl w:ilvl="8" w:tentative="1">
      <w:start w:val="1"/>
      <w:numFmt w:val="decimal"/>
      <w:lvlText w:val="%9."/>
      <w:lvlJc w:val="left"/>
      <w:pPr>
        <w:tabs>
          <w:tab w:val="num" w:pos="6480"/>
        </w:tabs>
        <w:ind w:left="6480" w:hanging="360"/>
      </w:pPr>
    </w:lvl>
  </w:abstractNum>
  <w:num w:numId="1">
    <w:abstractNumId w:val="2"/>
  </w:num>
  <w:num w:numId="2">
    <w:abstractNumId w:val="4"/>
  </w:num>
  <w:num w:numId="3">
    <w:abstractNumId w:val="3"/>
  </w:num>
  <w:num w:numId="4">
    <w:abstractNumId w:val="0"/>
  </w:num>
  <w:num w:numId="5">
    <w:abstractNumId w:val="1"/>
  </w:num>
</w:numbering>
</file>

<file path=word/settings.xml><?xml version="1.0" encoding="utf-8"?>
<w:settings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sl="http://schemas.openxmlformats.org/schemaLibrary/2006/main">
  <w:zoom w:percent="100"/>
  <w:proofState w:spelling="clean" w:grammar="clean"/>
  <w:defaultTabStop w:val="708"/>
  <w:hyphenationZone w:val="425"/>
  <w:characterSpacingControl w:val="doNotCompress"/>
  <w:compat/>
  <w:rsids>
    <w:rsidRoot w:val="009F6B4E"/>
    <w:rsid w:val="00003DB7"/>
    <w:rsid w:val="00011B16"/>
    <w:rsid w:val="00027B81"/>
    <w:rsid w:val="00053627"/>
    <w:rsid w:val="000860A2"/>
    <w:rsid w:val="00163C46"/>
    <w:rsid w:val="00381C4E"/>
    <w:rsid w:val="0040487C"/>
    <w:rsid w:val="004A6524"/>
    <w:rsid w:val="00562DA1"/>
    <w:rsid w:val="00574316"/>
    <w:rsid w:val="00741F5D"/>
    <w:rsid w:val="008267F0"/>
    <w:rsid w:val="009B7FA6"/>
    <w:rsid w:val="009E1251"/>
    <w:rsid w:val="009F6B4E"/>
    <w:rsid w:val="00A40273"/>
    <w:rsid w:val="00BD7CD3"/>
    <w:rsid w:val="00C279A2"/>
    <w:rsid w:val="00D51DFE"/>
    <w:rsid w:val="00E33552"/>
    <w:rsid w:val="00F81480"/>
  </w:rsids>
  <m:mathPr>
    <m:mathFont m:val="Cambria Math"/>
    <m:brkBin m:val="before"/>
    <m:brkBinSub m:val="--"/>
    <m:smallFrac m:val="off"/>
    <m:dispDef/>
    <m:lMargin m:val="0"/>
    <m:rMargin m:val="0"/>
    <m:defJc m:val="centerGroup"/>
    <m:wrapIndent m:val="1440"/>
    <m:intLim m:val="subSup"/>
    <m:naryLim m:val="undOvr"/>
  </m:mathPr>
  <w:themeFontLang w:val="es-MX"/>
  <w:clrSchemeMapping w:bg1="light1" w:t1="dark1" w:bg2="light2" w:t2="dark2" w:accent1="accent1" w:accent2="accent2" w:accent3="accent3" w:accent4="accent4" w:accent5="accent5" w:accent6="accent6" w:hyperlink="hyperlink" w:followedHyperlink="followedHyperlink"/>
  <w:shapeDefaults>
    <o:shapedefaults v:ext="edit" spidmax="1026"/>
    <o:shapelayout v:ext="edit">
      <o:idmap v:ext="edit" data="1"/>
    </o:shapelayout>
  </w:shapeDefaults>
  <w:decimalSymbol w:val="."/>
  <w:listSeparator w:val=","/>
</w:settings>
</file>

<file path=word/styles.xml><?xml version="1.0" encoding="utf-8"?>
<w:styles xmlns:r="http://schemas.openxmlformats.org/officeDocument/2006/relationships" xmlns:w="http://schemas.openxmlformats.org/wordprocessingml/2006/main">
  <w:docDefaults>
    <w:rPrDefault>
      <w:rPr>
        <w:rFonts w:asciiTheme="minorHAnsi" w:eastAsiaTheme="minorHAnsi" w:hAnsiTheme="minorHAnsi" w:cstheme="minorBidi"/>
        <w:sz w:val="22"/>
        <w:szCs w:val="22"/>
        <w:lang w:val="es-MX" w:eastAsia="en-US" w:bidi="ar-SA"/>
      </w:rPr>
    </w:rPrDefault>
    <w:pPrDefault>
      <w:pPr>
        <w:spacing w:after="200" w:line="276" w:lineRule="auto"/>
      </w:pPr>
    </w:pPrDefault>
  </w:docDefaults>
  <w:latentStyles w:defLockedState="0" w:defUIPriority="99" w:defSemiHidden="1" w:defUnhideWhenUsed="1" w:defQFormat="0" w:count="267">
    <w:lsdException w:name="Normal" w:semiHidden="0" w:uiPriority="0" w:unhideWhenUsed="0" w:qFormat="1"/>
    <w:lsdException w:name="heading 1" w:semiHidden="0" w:uiPriority="9" w:unhideWhenUsed="0" w:qFormat="1"/>
    <w:lsdException w:name="heading 2" w:uiPriority="9" w:qFormat="1"/>
    <w:lsdException w:name="heading 3" w:uiPriority="9" w:qFormat="1"/>
    <w:lsdException w:name="heading 4" w:uiPriority="9" w:qFormat="1"/>
    <w:lsdException w:name="heading 5" w:uiPriority="9" w:qFormat="1"/>
    <w:lsdException w:name="heading 6" w:uiPriority="9" w:qFormat="1"/>
    <w:lsdException w:name="heading 7" w:uiPriority="9" w:qFormat="1"/>
    <w:lsdException w:name="heading 8" w:uiPriority="9" w:qFormat="1"/>
    <w:lsdException w:name="heading 9" w:uiPriority="9" w:qFormat="1"/>
    <w:lsdException w:name="toc 1" w:uiPriority="39"/>
    <w:lsdException w:name="toc 2" w:uiPriority="39"/>
    <w:lsdException w:name="toc 3" w:uiPriority="39"/>
    <w:lsdException w:name="toc 4" w:uiPriority="39"/>
    <w:lsdException w:name="toc 5" w:uiPriority="39"/>
    <w:lsdException w:name="toc 6" w:uiPriority="39"/>
    <w:lsdException w:name="toc 7" w:uiPriority="39"/>
    <w:lsdException w:name="toc 8" w:uiPriority="39"/>
    <w:lsdException w:name="toc 9" w:uiPriority="39"/>
    <w:lsdException w:name="caption" w:uiPriority="35" w:qFormat="1"/>
    <w:lsdException w:name="Title" w:semiHidden="0" w:uiPriority="10" w:unhideWhenUsed="0" w:qFormat="1"/>
    <w:lsdException w:name="Default Paragraph Font" w:uiPriority="1"/>
    <w:lsdException w:name="Subtitle" w:semiHidden="0" w:uiPriority="11" w:unhideWhenUsed="0" w:qFormat="1"/>
    <w:lsdException w:name="Strong" w:semiHidden="0" w:uiPriority="22" w:unhideWhenUsed="0" w:qFormat="1"/>
    <w:lsdException w:name="Emphasis" w:semiHidden="0" w:uiPriority="20" w:unhideWhenUsed="0" w:qFormat="1"/>
    <w:lsdException w:name="Table Grid" w:semiHidden="0" w:uiPriority="59" w:unhideWhenUsed="0"/>
    <w:lsdException w:name="Placeholder Text" w:unhideWhenUsed="0"/>
    <w:lsdException w:name="No Spacing" w:semiHidden="0" w:uiPriority="1" w:unhideWhenUsed="0" w:qFormat="1"/>
    <w:lsdException w:name="Light Shading" w:semiHidden="0" w:uiPriority="60" w:unhideWhenUsed="0"/>
    <w:lsdException w:name="Light List" w:semiHidden="0" w:uiPriority="61" w:unhideWhenUsed="0"/>
    <w:lsdException w:name="Light Grid" w:semiHidden="0" w:uiPriority="62" w:unhideWhenUsed="0"/>
    <w:lsdException w:name="Medium Shading 1" w:semiHidden="0" w:uiPriority="63" w:unhideWhenUsed="0"/>
    <w:lsdException w:name="Medium Shading 2" w:semiHidden="0" w:uiPriority="64" w:unhideWhenUsed="0"/>
    <w:lsdException w:name="Medium List 1" w:semiHidden="0" w:uiPriority="65" w:unhideWhenUsed="0"/>
    <w:lsdException w:name="Medium List 2" w:semiHidden="0" w:uiPriority="66" w:unhideWhenUsed="0"/>
    <w:lsdException w:name="Medium Grid 1" w:semiHidden="0" w:uiPriority="67" w:unhideWhenUsed="0"/>
    <w:lsdException w:name="Medium Grid 2" w:semiHidden="0" w:uiPriority="68" w:unhideWhenUsed="0"/>
    <w:lsdException w:name="Medium Grid 3" w:semiHidden="0" w:uiPriority="69" w:unhideWhenUsed="0"/>
    <w:lsdException w:name="Dark List" w:semiHidden="0" w:uiPriority="70" w:unhideWhenUsed="0"/>
    <w:lsdException w:name="Colorful Shading" w:semiHidden="0" w:uiPriority="71" w:unhideWhenUsed="0"/>
    <w:lsdException w:name="Colorful List" w:semiHidden="0" w:uiPriority="72" w:unhideWhenUsed="0"/>
    <w:lsdException w:name="Colorful Grid" w:semiHidden="0" w:uiPriority="73" w:unhideWhenUsed="0"/>
    <w:lsdException w:name="Light Shading Accent 1" w:semiHidden="0" w:uiPriority="60" w:unhideWhenUsed="0"/>
    <w:lsdException w:name="Light List Accent 1" w:semiHidden="0" w:uiPriority="61" w:unhideWhenUsed="0"/>
    <w:lsdException w:name="Light Grid Accent 1" w:semiHidden="0" w:uiPriority="62" w:unhideWhenUsed="0"/>
    <w:lsdException w:name="Medium Shading 1 Accent 1" w:semiHidden="0" w:uiPriority="63" w:unhideWhenUsed="0"/>
    <w:lsdException w:name="Medium Shading 2 Accent 1" w:semiHidden="0" w:uiPriority="64" w:unhideWhenUsed="0"/>
    <w:lsdException w:name="Medium List 1 Accent 1" w:semiHidden="0" w:uiPriority="65" w:unhideWhenUsed="0"/>
    <w:lsdException w:name="Revision" w:unhideWhenUsed="0"/>
    <w:lsdException w:name="List Paragraph" w:semiHidden="0" w:uiPriority="34" w:unhideWhenUsed="0" w:qFormat="1"/>
    <w:lsdException w:name="Quote" w:semiHidden="0" w:uiPriority="29" w:unhideWhenUsed="0" w:qFormat="1"/>
    <w:lsdException w:name="Intense Quote" w:semiHidden="0" w:uiPriority="30" w:unhideWhenUsed="0" w:qFormat="1"/>
    <w:lsdException w:name="Medium List 2 Accent 1" w:semiHidden="0" w:uiPriority="66" w:unhideWhenUsed="0"/>
    <w:lsdException w:name="Medium Grid 1 Accent 1" w:semiHidden="0" w:uiPriority="67" w:unhideWhenUsed="0"/>
    <w:lsdException w:name="Medium Grid 2 Accent 1" w:semiHidden="0" w:uiPriority="68" w:unhideWhenUsed="0"/>
    <w:lsdException w:name="Medium Grid 3 Accent 1" w:semiHidden="0" w:uiPriority="69" w:unhideWhenUsed="0"/>
    <w:lsdException w:name="Dark List Accent 1" w:semiHidden="0" w:uiPriority="70" w:unhideWhenUsed="0"/>
    <w:lsdException w:name="Colorful Shading Accent 1" w:semiHidden="0" w:uiPriority="71" w:unhideWhenUsed="0"/>
    <w:lsdException w:name="Colorful List Accent 1" w:semiHidden="0" w:uiPriority="72" w:unhideWhenUsed="0"/>
    <w:lsdException w:name="Colorful Grid Accent 1" w:semiHidden="0" w:uiPriority="73" w:unhideWhenUsed="0"/>
    <w:lsdException w:name="Light Shading Accent 2" w:semiHidden="0" w:uiPriority="60" w:unhideWhenUsed="0"/>
    <w:lsdException w:name="Light List Accent 2" w:semiHidden="0" w:uiPriority="61" w:unhideWhenUsed="0"/>
    <w:lsdException w:name="Light Grid Accent 2" w:semiHidden="0" w:uiPriority="62" w:unhideWhenUsed="0"/>
    <w:lsdException w:name="Medium Shading 1 Accent 2" w:semiHidden="0" w:uiPriority="63" w:unhideWhenUsed="0"/>
    <w:lsdException w:name="Medium Shading 2 Accent 2" w:semiHidden="0" w:uiPriority="64" w:unhideWhenUsed="0"/>
    <w:lsdException w:name="Medium List 1 Accent 2" w:semiHidden="0" w:uiPriority="65" w:unhideWhenUsed="0"/>
    <w:lsdException w:name="Medium List 2 Accent 2" w:semiHidden="0" w:uiPriority="66" w:unhideWhenUsed="0"/>
    <w:lsdException w:name="Medium Grid 1 Accent 2" w:semiHidden="0" w:uiPriority="67" w:unhideWhenUsed="0"/>
    <w:lsdException w:name="Medium Grid 2 Accent 2" w:semiHidden="0" w:uiPriority="68" w:unhideWhenUsed="0"/>
    <w:lsdException w:name="Medium Grid 3 Accent 2" w:semiHidden="0" w:uiPriority="69" w:unhideWhenUsed="0"/>
    <w:lsdException w:name="Dark List Accent 2" w:semiHidden="0" w:uiPriority="70" w:unhideWhenUsed="0"/>
    <w:lsdException w:name="Colorful Shading Accent 2" w:semiHidden="0" w:uiPriority="71" w:unhideWhenUsed="0"/>
    <w:lsdException w:name="Colorful List Accent 2" w:semiHidden="0" w:uiPriority="72" w:unhideWhenUsed="0"/>
    <w:lsdException w:name="Colorful Grid Accent 2" w:semiHidden="0" w:uiPriority="73" w:unhideWhenUsed="0"/>
    <w:lsdException w:name="Light Shading Accent 3" w:semiHidden="0" w:uiPriority="60" w:unhideWhenUsed="0"/>
    <w:lsdException w:name="Light List Accent 3" w:semiHidden="0" w:uiPriority="61" w:unhideWhenUsed="0"/>
    <w:lsdException w:name="Light Grid Accent 3" w:semiHidden="0" w:uiPriority="62" w:unhideWhenUsed="0"/>
    <w:lsdException w:name="Medium Shading 1 Accent 3" w:semiHidden="0" w:uiPriority="63" w:unhideWhenUsed="0"/>
    <w:lsdException w:name="Medium Shading 2 Accent 3" w:semiHidden="0" w:uiPriority="64" w:unhideWhenUsed="0"/>
    <w:lsdException w:name="Medium List 1 Accent 3" w:semiHidden="0" w:uiPriority="65" w:unhideWhenUsed="0"/>
    <w:lsdException w:name="Medium List 2 Accent 3" w:semiHidden="0" w:uiPriority="66" w:unhideWhenUsed="0"/>
    <w:lsdException w:name="Medium Grid 1 Accent 3" w:semiHidden="0" w:uiPriority="67" w:unhideWhenUsed="0"/>
    <w:lsdException w:name="Medium Grid 2 Accent 3" w:semiHidden="0" w:uiPriority="68" w:unhideWhenUsed="0"/>
    <w:lsdException w:name="Medium Grid 3 Accent 3" w:semiHidden="0" w:uiPriority="69" w:unhideWhenUsed="0"/>
    <w:lsdException w:name="Dark List Accent 3" w:semiHidden="0" w:uiPriority="70" w:unhideWhenUsed="0"/>
    <w:lsdException w:name="Colorful Shading Accent 3" w:semiHidden="0" w:uiPriority="71" w:unhideWhenUsed="0"/>
    <w:lsdException w:name="Colorful List Accent 3" w:semiHidden="0" w:uiPriority="72" w:unhideWhenUsed="0"/>
    <w:lsdException w:name="Colorful Grid Accent 3" w:semiHidden="0" w:uiPriority="73" w:unhideWhenUsed="0"/>
    <w:lsdException w:name="Light Shading Accent 4" w:semiHidden="0" w:uiPriority="60" w:unhideWhenUsed="0"/>
    <w:lsdException w:name="Light List Accent 4" w:semiHidden="0" w:uiPriority="61" w:unhideWhenUsed="0"/>
    <w:lsdException w:name="Light Grid Accent 4" w:semiHidden="0" w:uiPriority="62" w:unhideWhenUsed="0"/>
    <w:lsdException w:name="Medium Shading 1 Accent 4" w:semiHidden="0" w:uiPriority="63" w:unhideWhenUsed="0"/>
    <w:lsdException w:name="Medium Shading 2 Accent 4" w:semiHidden="0" w:uiPriority="64" w:unhideWhenUsed="0"/>
    <w:lsdException w:name="Medium List 1 Accent 4" w:semiHidden="0" w:uiPriority="65" w:unhideWhenUsed="0"/>
    <w:lsdException w:name="Medium List 2 Accent 4" w:semiHidden="0" w:uiPriority="66" w:unhideWhenUsed="0"/>
    <w:lsdException w:name="Medium Grid 1 Accent 4" w:semiHidden="0" w:uiPriority="67" w:unhideWhenUsed="0"/>
    <w:lsdException w:name="Medium Grid 2 Accent 4" w:semiHidden="0" w:uiPriority="68" w:unhideWhenUsed="0"/>
    <w:lsdException w:name="Medium Grid 3 Accent 4" w:semiHidden="0" w:uiPriority="69" w:unhideWhenUsed="0"/>
    <w:lsdException w:name="Dark List Accent 4" w:semiHidden="0" w:uiPriority="70" w:unhideWhenUsed="0"/>
    <w:lsdException w:name="Colorful Shading Accent 4" w:semiHidden="0" w:uiPriority="71" w:unhideWhenUsed="0"/>
    <w:lsdException w:name="Colorful List Accent 4" w:semiHidden="0" w:uiPriority="72" w:unhideWhenUsed="0"/>
    <w:lsdException w:name="Colorful Grid Accent 4" w:semiHidden="0" w:uiPriority="73" w:unhideWhenUsed="0"/>
    <w:lsdException w:name="Light Shading Accent 5" w:semiHidden="0" w:uiPriority="60" w:unhideWhenUsed="0"/>
    <w:lsdException w:name="Light List Accent 5" w:semiHidden="0" w:uiPriority="61" w:unhideWhenUsed="0"/>
    <w:lsdException w:name="Light Grid Accent 5" w:semiHidden="0" w:uiPriority="62" w:unhideWhenUsed="0"/>
    <w:lsdException w:name="Medium Shading 1 Accent 5" w:semiHidden="0" w:uiPriority="63" w:unhideWhenUsed="0"/>
    <w:lsdException w:name="Medium Shading 2 Accent 5" w:semiHidden="0" w:uiPriority="64" w:unhideWhenUsed="0"/>
    <w:lsdException w:name="Medium List 1 Accent 5" w:semiHidden="0" w:uiPriority="65" w:unhideWhenUsed="0"/>
    <w:lsdException w:name="Medium List 2 Accent 5" w:semiHidden="0" w:uiPriority="66" w:unhideWhenUsed="0"/>
    <w:lsdException w:name="Medium Grid 1 Accent 5" w:semiHidden="0" w:uiPriority="67" w:unhideWhenUsed="0"/>
    <w:lsdException w:name="Medium Grid 2 Accent 5" w:semiHidden="0" w:uiPriority="68" w:unhideWhenUsed="0"/>
    <w:lsdException w:name="Medium Grid 3 Accent 5" w:semiHidden="0" w:uiPriority="69" w:unhideWhenUsed="0"/>
    <w:lsdException w:name="Dark List Accent 5" w:semiHidden="0" w:uiPriority="70" w:unhideWhenUsed="0"/>
    <w:lsdException w:name="Colorful Shading Accent 5" w:semiHidden="0" w:uiPriority="71" w:unhideWhenUsed="0"/>
    <w:lsdException w:name="Colorful List Accent 5" w:semiHidden="0" w:uiPriority="72" w:unhideWhenUsed="0"/>
    <w:lsdException w:name="Colorful Grid Accent 5" w:semiHidden="0" w:uiPriority="73" w:unhideWhenUsed="0"/>
    <w:lsdException w:name="Light Shading Accent 6" w:semiHidden="0" w:uiPriority="60" w:unhideWhenUsed="0"/>
    <w:lsdException w:name="Light List Accent 6" w:semiHidden="0" w:uiPriority="61" w:unhideWhenUsed="0"/>
    <w:lsdException w:name="Light Grid Accent 6" w:semiHidden="0" w:uiPriority="62" w:unhideWhenUsed="0"/>
    <w:lsdException w:name="Medium Shading 1 Accent 6" w:semiHidden="0" w:uiPriority="63" w:unhideWhenUsed="0"/>
    <w:lsdException w:name="Medium Shading 2 Accent 6" w:semiHidden="0" w:uiPriority="64" w:unhideWhenUsed="0"/>
    <w:lsdException w:name="Medium List 1 Accent 6" w:semiHidden="0" w:uiPriority="65" w:unhideWhenUsed="0"/>
    <w:lsdException w:name="Medium List 2 Accent 6" w:semiHidden="0" w:uiPriority="66" w:unhideWhenUsed="0"/>
    <w:lsdException w:name="Medium Grid 1 Accent 6" w:semiHidden="0" w:uiPriority="67" w:unhideWhenUsed="0"/>
    <w:lsdException w:name="Medium Grid 2 Accent 6" w:semiHidden="0" w:uiPriority="68" w:unhideWhenUsed="0"/>
    <w:lsdException w:name="Medium Grid 3 Accent 6" w:semiHidden="0" w:uiPriority="69" w:unhideWhenUsed="0"/>
    <w:lsdException w:name="Dark List Accent 6" w:semiHidden="0" w:uiPriority="70" w:unhideWhenUsed="0"/>
    <w:lsdException w:name="Colorful Shading Accent 6" w:semiHidden="0" w:uiPriority="71" w:unhideWhenUsed="0"/>
    <w:lsdException w:name="Colorful List Accent 6" w:semiHidden="0" w:uiPriority="72" w:unhideWhenUsed="0"/>
    <w:lsdException w:name="Colorful Grid Accent 6" w:semiHidden="0" w:uiPriority="73" w:unhideWhenUsed="0"/>
    <w:lsdException w:name="Subtle Emphasis" w:semiHidden="0" w:uiPriority="19" w:unhideWhenUsed="0" w:qFormat="1"/>
    <w:lsdException w:name="Intense Emphasis" w:semiHidden="0" w:uiPriority="21" w:unhideWhenUsed="0" w:qFormat="1"/>
    <w:lsdException w:name="Subtle Reference" w:semiHidden="0" w:uiPriority="31" w:unhideWhenUsed="0" w:qFormat="1"/>
    <w:lsdException w:name="Intense Reference" w:semiHidden="0" w:uiPriority="32" w:unhideWhenUsed="0" w:qFormat="1"/>
    <w:lsdException w:name="Book Title" w:semiHidden="0" w:uiPriority="33" w:unhideWhenUsed="0" w:qFormat="1"/>
    <w:lsdException w:name="Bibliography" w:uiPriority="37"/>
    <w:lsdException w:name="TOC Heading" w:uiPriority="39" w:qFormat="1"/>
  </w:latentStyles>
  <w:style w:type="paragraph" w:default="1" w:styleId="Normal">
    <w:name w:val="Normal"/>
    <w:qFormat/>
    <w:rsid w:val="0040487C"/>
  </w:style>
  <w:style w:type="paragraph" w:styleId="Ttulo1">
    <w:name w:val="heading 1"/>
    <w:basedOn w:val="Normal"/>
    <w:next w:val="Normal"/>
    <w:link w:val="Ttulo1Car"/>
    <w:uiPriority w:val="9"/>
    <w:qFormat/>
    <w:rsid w:val="00741F5D"/>
    <w:pPr>
      <w:keepNext/>
      <w:keepLines/>
      <w:spacing w:before="480" w:after="0"/>
      <w:outlineLvl w:val="0"/>
    </w:pPr>
    <w:rPr>
      <w:rFonts w:asciiTheme="majorHAnsi" w:eastAsiaTheme="majorEastAsia" w:hAnsiTheme="majorHAnsi" w:cstheme="majorBidi"/>
      <w:b/>
      <w:bCs/>
      <w:color w:val="365F91" w:themeColor="accent1" w:themeShade="BF"/>
      <w:sz w:val="28"/>
      <w:szCs w:val="28"/>
    </w:rPr>
  </w:style>
  <w:style w:type="paragraph" w:styleId="Ttulo2">
    <w:name w:val="heading 2"/>
    <w:basedOn w:val="Normal"/>
    <w:link w:val="Ttulo2Car"/>
    <w:uiPriority w:val="9"/>
    <w:qFormat/>
    <w:rsid w:val="00741F5D"/>
    <w:pPr>
      <w:spacing w:before="100" w:beforeAutospacing="1" w:after="100" w:afterAutospacing="1" w:line="240" w:lineRule="auto"/>
      <w:outlineLvl w:val="1"/>
    </w:pPr>
    <w:rPr>
      <w:rFonts w:ascii="Times New Roman" w:eastAsia="Times New Roman" w:hAnsi="Times New Roman" w:cs="Times New Roman"/>
      <w:b/>
      <w:bCs/>
      <w:sz w:val="36"/>
      <w:szCs w:val="36"/>
      <w:lang w:eastAsia="es-MX"/>
    </w:rPr>
  </w:style>
  <w:style w:type="character" w:default="1" w:styleId="Fuentedeprrafopredeter">
    <w:name w:val="Default Paragraph Font"/>
    <w:uiPriority w:val="1"/>
    <w:semiHidden/>
    <w:unhideWhenUsed/>
  </w:style>
  <w:style w:type="table" w:default="1" w:styleId="Tablanormal">
    <w:name w:val="Normal Table"/>
    <w:uiPriority w:val="99"/>
    <w:semiHidden/>
    <w:unhideWhenUsed/>
    <w:qFormat/>
    <w:tblPr>
      <w:tblInd w:w="0" w:type="dxa"/>
      <w:tblCellMar>
        <w:top w:w="0" w:type="dxa"/>
        <w:left w:w="108" w:type="dxa"/>
        <w:bottom w:w="0" w:type="dxa"/>
        <w:right w:w="108" w:type="dxa"/>
      </w:tblCellMar>
    </w:tblPr>
  </w:style>
  <w:style w:type="numbering" w:default="1" w:styleId="Sinlista">
    <w:name w:val="No List"/>
    <w:uiPriority w:val="99"/>
    <w:semiHidden/>
    <w:unhideWhenUsed/>
  </w:style>
  <w:style w:type="paragraph" w:styleId="NormalWeb">
    <w:name w:val="Normal (Web)"/>
    <w:basedOn w:val="Normal"/>
    <w:uiPriority w:val="99"/>
    <w:unhideWhenUsed/>
    <w:rsid w:val="00741F5D"/>
    <w:pPr>
      <w:spacing w:before="100" w:beforeAutospacing="1" w:after="100" w:afterAutospacing="1" w:line="240" w:lineRule="auto"/>
    </w:pPr>
    <w:rPr>
      <w:rFonts w:ascii="Times New Roman" w:eastAsia="Times New Roman" w:hAnsi="Times New Roman" w:cs="Times New Roman"/>
      <w:sz w:val="24"/>
      <w:szCs w:val="24"/>
      <w:lang w:eastAsia="es-MX"/>
    </w:rPr>
  </w:style>
  <w:style w:type="character" w:customStyle="1" w:styleId="apple-converted-space">
    <w:name w:val="apple-converted-space"/>
    <w:basedOn w:val="Fuentedeprrafopredeter"/>
    <w:rsid w:val="00741F5D"/>
  </w:style>
  <w:style w:type="character" w:styleId="Hipervnculo">
    <w:name w:val="Hyperlink"/>
    <w:basedOn w:val="Fuentedeprrafopredeter"/>
    <w:uiPriority w:val="99"/>
    <w:semiHidden/>
    <w:unhideWhenUsed/>
    <w:rsid w:val="00741F5D"/>
    <w:rPr>
      <w:color w:val="0000FF"/>
      <w:u w:val="single"/>
    </w:rPr>
  </w:style>
  <w:style w:type="character" w:customStyle="1" w:styleId="Ttulo2Car">
    <w:name w:val="Título 2 Car"/>
    <w:basedOn w:val="Fuentedeprrafopredeter"/>
    <w:link w:val="Ttulo2"/>
    <w:uiPriority w:val="9"/>
    <w:rsid w:val="00741F5D"/>
    <w:rPr>
      <w:rFonts w:ascii="Times New Roman" w:eastAsia="Times New Roman" w:hAnsi="Times New Roman" w:cs="Times New Roman"/>
      <w:b/>
      <w:bCs/>
      <w:sz w:val="36"/>
      <w:szCs w:val="36"/>
      <w:lang w:eastAsia="es-MX"/>
    </w:rPr>
  </w:style>
  <w:style w:type="paragraph" w:styleId="Prrafodelista">
    <w:name w:val="List Paragraph"/>
    <w:basedOn w:val="Normal"/>
    <w:uiPriority w:val="34"/>
    <w:qFormat/>
    <w:rsid w:val="00741F5D"/>
    <w:pPr>
      <w:ind w:left="720"/>
      <w:contextualSpacing/>
    </w:pPr>
  </w:style>
  <w:style w:type="character" w:customStyle="1" w:styleId="Ttulo1Car">
    <w:name w:val="Título 1 Car"/>
    <w:basedOn w:val="Fuentedeprrafopredeter"/>
    <w:link w:val="Ttulo1"/>
    <w:uiPriority w:val="9"/>
    <w:rsid w:val="00741F5D"/>
    <w:rPr>
      <w:rFonts w:asciiTheme="majorHAnsi" w:eastAsiaTheme="majorEastAsia" w:hAnsiTheme="majorHAnsi" w:cstheme="majorBidi"/>
      <w:b/>
      <w:bCs/>
      <w:color w:val="365F91" w:themeColor="accent1" w:themeShade="BF"/>
      <w:sz w:val="28"/>
      <w:szCs w:val="28"/>
    </w:rPr>
  </w:style>
  <w:style w:type="character" w:customStyle="1" w:styleId="a">
    <w:name w:val="a"/>
    <w:basedOn w:val="Fuentedeprrafopredeter"/>
    <w:rsid w:val="00741F5D"/>
  </w:style>
  <w:style w:type="character" w:customStyle="1" w:styleId="l7">
    <w:name w:val="l7"/>
    <w:basedOn w:val="Fuentedeprrafopredeter"/>
    <w:rsid w:val="00741F5D"/>
  </w:style>
  <w:style w:type="character" w:customStyle="1" w:styleId="l6">
    <w:name w:val="l6"/>
    <w:basedOn w:val="Fuentedeprrafopredeter"/>
    <w:rsid w:val="00741F5D"/>
  </w:style>
  <w:style w:type="character" w:customStyle="1" w:styleId="l8">
    <w:name w:val="l8"/>
    <w:basedOn w:val="Fuentedeprrafopredeter"/>
    <w:rsid w:val="00741F5D"/>
  </w:style>
  <w:style w:type="paragraph" w:styleId="Textodeglobo">
    <w:name w:val="Balloon Text"/>
    <w:basedOn w:val="Normal"/>
    <w:link w:val="TextodegloboCar"/>
    <w:uiPriority w:val="99"/>
    <w:semiHidden/>
    <w:unhideWhenUsed/>
    <w:rsid w:val="00741F5D"/>
    <w:pPr>
      <w:spacing w:after="0" w:line="240" w:lineRule="auto"/>
    </w:pPr>
    <w:rPr>
      <w:rFonts w:ascii="Tahoma" w:hAnsi="Tahoma" w:cs="Tahoma"/>
      <w:sz w:val="16"/>
      <w:szCs w:val="16"/>
    </w:rPr>
  </w:style>
  <w:style w:type="character" w:customStyle="1" w:styleId="TextodegloboCar">
    <w:name w:val="Texto de globo Car"/>
    <w:basedOn w:val="Fuentedeprrafopredeter"/>
    <w:link w:val="Textodeglobo"/>
    <w:uiPriority w:val="99"/>
    <w:semiHidden/>
    <w:rsid w:val="00741F5D"/>
    <w:rPr>
      <w:rFonts w:ascii="Tahoma" w:hAnsi="Tahoma" w:cs="Tahoma"/>
      <w:sz w:val="16"/>
      <w:szCs w:val="16"/>
    </w:rPr>
  </w:style>
  <w:style w:type="character" w:customStyle="1" w:styleId="l11">
    <w:name w:val="l11"/>
    <w:basedOn w:val="Fuentedeprrafopredeter"/>
    <w:rsid w:val="00E33552"/>
  </w:style>
</w:styles>
</file>

<file path=word/webSettings.xml><?xml version="1.0" encoding="utf-8"?>
<w:webSettings xmlns:r="http://schemas.openxmlformats.org/officeDocument/2006/relationships" xmlns:w="http://schemas.openxmlformats.org/wordprocessingml/2006/main">
  <w:divs>
    <w:div w:id="30572201">
      <w:bodyDiv w:val="1"/>
      <w:marLeft w:val="0"/>
      <w:marRight w:val="0"/>
      <w:marTop w:val="0"/>
      <w:marBottom w:val="0"/>
      <w:divBdr>
        <w:top w:val="none" w:sz="0" w:space="0" w:color="auto"/>
        <w:left w:val="none" w:sz="0" w:space="0" w:color="auto"/>
        <w:bottom w:val="none" w:sz="0" w:space="0" w:color="auto"/>
        <w:right w:val="none" w:sz="0" w:space="0" w:color="auto"/>
      </w:divBdr>
      <w:divsChild>
        <w:div w:id="411395642">
          <w:marLeft w:val="0"/>
          <w:marRight w:val="0"/>
          <w:marTop w:val="135"/>
          <w:marBottom w:val="135"/>
          <w:divBdr>
            <w:top w:val="none" w:sz="0" w:space="0" w:color="auto"/>
            <w:left w:val="none" w:sz="0" w:space="0" w:color="auto"/>
            <w:bottom w:val="none" w:sz="0" w:space="0" w:color="auto"/>
            <w:right w:val="none" w:sz="0" w:space="0" w:color="auto"/>
          </w:divBdr>
          <w:divsChild>
            <w:div w:id="1897860428">
              <w:marLeft w:val="0"/>
              <w:marRight w:val="0"/>
              <w:marTop w:val="0"/>
              <w:marBottom w:val="0"/>
              <w:divBdr>
                <w:top w:val="none" w:sz="0" w:space="0" w:color="auto"/>
                <w:left w:val="none" w:sz="0" w:space="0" w:color="auto"/>
                <w:bottom w:val="none" w:sz="0" w:space="0" w:color="auto"/>
                <w:right w:val="none" w:sz="0" w:space="0" w:color="auto"/>
              </w:divBdr>
              <w:divsChild>
                <w:div w:id="50737563">
                  <w:marLeft w:val="0"/>
                  <w:marRight w:val="0"/>
                  <w:marTop w:val="0"/>
                  <w:marBottom w:val="0"/>
                  <w:divBdr>
                    <w:top w:val="none" w:sz="0" w:space="0" w:color="auto"/>
                    <w:left w:val="none" w:sz="0" w:space="0" w:color="auto"/>
                    <w:bottom w:val="none" w:sz="0" w:space="0" w:color="auto"/>
                    <w:right w:val="none" w:sz="0" w:space="0" w:color="auto"/>
                  </w:divBdr>
                  <w:divsChild>
                    <w:div w:id="2053964740">
                      <w:marLeft w:val="0"/>
                      <w:marRight w:val="0"/>
                      <w:marTop w:val="0"/>
                      <w:marBottom w:val="0"/>
                      <w:divBdr>
                        <w:top w:val="none" w:sz="0" w:space="0" w:color="auto"/>
                        <w:left w:val="none" w:sz="0" w:space="0" w:color="auto"/>
                        <w:bottom w:val="none" w:sz="0" w:space="0" w:color="auto"/>
                        <w:right w:val="none" w:sz="0" w:space="0" w:color="auto"/>
                      </w:divBdr>
                      <w:divsChild>
                        <w:div w:id="1694961932">
                          <w:marLeft w:val="0"/>
                          <w:marRight w:val="0"/>
                          <w:marTop w:val="0"/>
                          <w:marBottom w:val="0"/>
                          <w:divBdr>
                            <w:top w:val="none" w:sz="0" w:space="0" w:color="auto"/>
                            <w:left w:val="none" w:sz="0" w:space="0" w:color="auto"/>
                            <w:bottom w:val="none" w:sz="0" w:space="0" w:color="auto"/>
                            <w:right w:val="none" w:sz="0" w:space="0" w:color="auto"/>
                          </w:divBdr>
                        </w:div>
                      </w:divsChild>
                    </w:div>
                  </w:divsChild>
                </w:div>
                <w:div w:id="880018695">
                  <w:marLeft w:val="0"/>
                  <w:marRight w:val="0"/>
                  <w:marTop w:val="0"/>
                  <w:marBottom w:val="0"/>
                  <w:divBdr>
                    <w:top w:val="none" w:sz="0" w:space="0" w:color="auto"/>
                    <w:left w:val="none" w:sz="0" w:space="0" w:color="auto"/>
                    <w:bottom w:val="none" w:sz="0" w:space="0" w:color="auto"/>
                    <w:right w:val="none" w:sz="0" w:space="0" w:color="auto"/>
                  </w:divBdr>
                  <w:divsChild>
                    <w:div w:id="268969838">
                      <w:marLeft w:val="0"/>
                      <w:marRight w:val="0"/>
                      <w:marTop w:val="0"/>
                      <w:marBottom w:val="0"/>
                      <w:divBdr>
                        <w:top w:val="none" w:sz="0" w:space="0" w:color="auto"/>
                        <w:left w:val="none" w:sz="0" w:space="0" w:color="auto"/>
                        <w:bottom w:val="none" w:sz="0" w:space="0" w:color="auto"/>
                        <w:right w:val="none" w:sz="0" w:space="0" w:color="auto"/>
                      </w:divBdr>
                    </w:div>
                  </w:divsChild>
                </w:div>
              </w:divsChild>
            </w:div>
          </w:divsChild>
        </w:div>
      </w:divsChild>
    </w:div>
    <w:div w:id="94834310">
      <w:bodyDiv w:val="1"/>
      <w:marLeft w:val="0"/>
      <w:marRight w:val="0"/>
      <w:marTop w:val="0"/>
      <w:marBottom w:val="0"/>
      <w:divBdr>
        <w:top w:val="none" w:sz="0" w:space="0" w:color="auto"/>
        <w:left w:val="none" w:sz="0" w:space="0" w:color="auto"/>
        <w:bottom w:val="none" w:sz="0" w:space="0" w:color="auto"/>
        <w:right w:val="none" w:sz="0" w:space="0" w:color="auto"/>
      </w:divBdr>
    </w:div>
    <w:div w:id="144780667">
      <w:bodyDiv w:val="1"/>
      <w:marLeft w:val="0"/>
      <w:marRight w:val="0"/>
      <w:marTop w:val="0"/>
      <w:marBottom w:val="0"/>
      <w:divBdr>
        <w:top w:val="none" w:sz="0" w:space="0" w:color="auto"/>
        <w:left w:val="none" w:sz="0" w:space="0" w:color="auto"/>
        <w:bottom w:val="none" w:sz="0" w:space="0" w:color="auto"/>
        <w:right w:val="none" w:sz="0" w:space="0" w:color="auto"/>
      </w:divBdr>
    </w:div>
    <w:div w:id="292558889">
      <w:bodyDiv w:val="1"/>
      <w:marLeft w:val="0"/>
      <w:marRight w:val="0"/>
      <w:marTop w:val="0"/>
      <w:marBottom w:val="0"/>
      <w:divBdr>
        <w:top w:val="none" w:sz="0" w:space="0" w:color="auto"/>
        <w:left w:val="none" w:sz="0" w:space="0" w:color="auto"/>
        <w:bottom w:val="none" w:sz="0" w:space="0" w:color="auto"/>
        <w:right w:val="none" w:sz="0" w:space="0" w:color="auto"/>
      </w:divBdr>
    </w:div>
    <w:div w:id="393546252">
      <w:bodyDiv w:val="1"/>
      <w:marLeft w:val="0"/>
      <w:marRight w:val="0"/>
      <w:marTop w:val="0"/>
      <w:marBottom w:val="0"/>
      <w:divBdr>
        <w:top w:val="none" w:sz="0" w:space="0" w:color="auto"/>
        <w:left w:val="none" w:sz="0" w:space="0" w:color="auto"/>
        <w:bottom w:val="none" w:sz="0" w:space="0" w:color="auto"/>
        <w:right w:val="none" w:sz="0" w:space="0" w:color="auto"/>
      </w:divBdr>
    </w:div>
    <w:div w:id="605885946">
      <w:bodyDiv w:val="1"/>
      <w:marLeft w:val="0"/>
      <w:marRight w:val="0"/>
      <w:marTop w:val="0"/>
      <w:marBottom w:val="0"/>
      <w:divBdr>
        <w:top w:val="none" w:sz="0" w:space="0" w:color="auto"/>
        <w:left w:val="none" w:sz="0" w:space="0" w:color="auto"/>
        <w:bottom w:val="none" w:sz="0" w:space="0" w:color="auto"/>
        <w:right w:val="none" w:sz="0" w:space="0" w:color="auto"/>
      </w:divBdr>
      <w:divsChild>
        <w:div w:id="1909535756">
          <w:marLeft w:val="0"/>
          <w:marRight w:val="0"/>
          <w:marTop w:val="135"/>
          <w:marBottom w:val="135"/>
          <w:divBdr>
            <w:top w:val="none" w:sz="0" w:space="0" w:color="auto"/>
            <w:left w:val="none" w:sz="0" w:space="0" w:color="auto"/>
            <w:bottom w:val="none" w:sz="0" w:space="0" w:color="auto"/>
            <w:right w:val="none" w:sz="0" w:space="0" w:color="auto"/>
          </w:divBdr>
          <w:divsChild>
            <w:div w:id="1319840914">
              <w:marLeft w:val="0"/>
              <w:marRight w:val="0"/>
              <w:marTop w:val="0"/>
              <w:marBottom w:val="0"/>
              <w:divBdr>
                <w:top w:val="none" w:sz="0" w:space="0" w:color="auto"/>
                <w:left w:val="none" w:sz="0" w:space="0" w:color="auto"/>
                <w:bottom w:val="none" w:sz="0" w:space="0" w:color="auto"/>
                <w:right w:val="none" w:sz="0" w:space="0" w:color="auto"/>
              </w:divBdr>
              <w:divsChild>
                <w:div w:id="961812248">
                  <w:marLeft w:val="0"/>
                  <w:marRight w:val="0"/>
                  <w:marTop w:val="0"/>
                  <w:marBottom w:val="0"/>
                  <w:divBdr>
                    <w:top w:val="none" w:sz="0" w:space="0" w:color="auto"/>
                    <w:left w:val="none" w:sz="0" w:space="0" w:color="auto"/>
                    <w:bottom w:val="none" w:sz="0" w:space="0" w:color="auto"/>
                    <w:right w:val="none" w:sz="0" w:space="0" w:color="auto"/>
                  </w:divBdr>
                  <w:divsChild>
                    <w:div w:id="151024903">
                      <w:marLeft w:val="0"/>
                      <w:marRight w:val="0"/>
                      <w:marTop w:val="0"/>
                      <w:marBottom w:val="0"/>
                      <w:divBdr>
                        <w:top w:val="none" w:sz="0" w:space="0" w:color="auto"/>
                        <w:left w:val="none" w:sz="0" w:space="0" w:color="auto"/>
                        <w:bottom w:val="none" w:sz="0" w:space="0" w:color="auto"/>
                        <w:right w:val="none" w:sz="0" w:space="0" w:color="auto"/>
                      </w:divBdr>
                      <w:divsChild>
                        <w:div w:id="545678226">
                          <w:marLeft w:val="0"/>
                          <w:marRight w:val="0"/>
                          <w:marTop w:val="0"/>
                          <w:marBottom w:val="0"/>
                          <w:divBdr>
                            <w:top w:val="none" w:sz="0" w:space="0" w:color="auto"/>
                            <w:left w:val="none" w:sz="0" w:space="0" w:color="auto"/>
                            <w:bottom w:val="none" w:sz="0" w:space="0" w:color="auto"/>
                            <w:right w:val="none" w:sz="0" w:space="0" w:color="auto"/>
                          </w:divBdr>
                        </w:div>
                      </w:divsChild>
                    </w:div>
                  </w:divsChild>
                </w:div>
                <w:div w:id="1591620457">
                  <w:marLeft w:val="0"/>
                  <w:marRight w:val="0"/>
                  <w:marTop w:val="0"/>
                  <w:marBottom w:val="0"/>
                  <w:divBdr>
                    <w:top w:val="none" w:sz="0" w:space="0" w:color="auto"/>
                    <w:left w:val="none" w:sz="0" w:space="0" w:color="auto"/>
                    <w:bottom w:val="none" w:sz="0" w:space="0" w:color="auto"/>
                    <w:right w:val="none" w:sz="0" w:space="0" w:color="auto"/>
                  </w:divBdr>
                  <w:divsChild>
                    <w:div w:id="177812643">
                      <w:marLeft w:val="0"/>
                      <w:marRight w:val="0"/>
                      <w:marTop w:val="0"/>
                      <w:marBottom w:val="0"/>
                      <w:divBdr>
                        <w:top w:val="none" w:sz="0" w:space="0" w:color="auto"/>
                        <w:left w:val="none" w:sz="0" w:space="0" w:color="auto"/>
                        <w:bottom w:val="none" w:sz="0" w:space="0" w:color="auto"/>
                        <w:right w:val="none" w:sz="0" w:space="0" w:color="auto"/>
                      </w:divBdr>
                    </w:div>
                  </w:divsChild>
                </w:div>
              </w:divsChild>
            </w:div>
          </w:divsChild>
        </w:div>
      </w:divsChild>
    </w:div>
    <w:div w:id="637613593">
      <w:bodyDiv w:val="1"/>
      <w:marLeft w:val="0"/>
      <w:marRight w:val="0"/>
      <w:marTop w:val="0"/>
      <w:marBottom w:val="0"/>
      <w:divBdr>
        <w:top w:val="none" w:sz="0" w:space="0" w:color="auto"/>
        <w:left w:val="none" w:sz="0" w:space="0" w:color="auto"/>
        <w:bottom w:val="none" w:sz="0" w:space="0" w:color="auto"/>
        <w:right w:val="none" w:sz="0" w:space="0" w:color="auto"/>
      </w:divBdr>
    </w:div>
    <w:div w:id="673651479">
      <w:bodyDiv w:val="1"/>
      <w:marLeft w:val="0"/>
      <w:marRight w:val="0"/>
      <w:marTop w:val="0"/>
      <w:marBottom w:val="0"/>
      <w:divBdr>
        <w:top w:val="none" w:sz="0" w:space="0" w:color="auto"/>
        <w:left w:val="none" w:sz="0" w:space="0" w:color="auto"/>
        <w:bottom w:val="none" w:sz="0" w:space="0" w:color="auto"/>
        <w:right w:val="none" w:sz="0" w:space="0" w:color="auto"/>
      </w:divBdr>
    </w:div>
    <w:div w:id="778063067">
      <w:bodyDiv w:val="1"/>
      <w:marLeft w:val="0"/>
      <w:marRight w:val="0"/>
      <w:marTop w:val="0"/>
      <w:marBottom w:val="0"/>
      <w:divBdr>
        <w:top w:val="none" w:sz="0" w:space="0" w:color="auto"/>
        <w:left w:val="none" w:sz="0" w:space="0" w:color="auto"/>
        <w:bottom w:val="none" w:sz="0" w:space="0" w:color="auto"/>
        <w:right w:val="none" w:sz="0" w:space="0" w:color="auto"/>
      </w:divBdr>
    </w:div>
    <w:div w:id="906955290">
      <w:bodyDiv w:val="1"/>
      <w:marLeft w:val="0"/>
      <w:marRight w:val="0"/>
      <w:marTop w:val="0"/>
      <w:marBottom w:val="0"/>
      <w:divBdr>
        <w:top w:val="none" w:sz="0" w:space="0" w:color="auto"/>
        <w:left w:val="none" w:sz="0" w:space="0" w:color="auto"/>
        <w:bottom w:val="none" w:sz="0" w:space="0" w:color="auto"/>
        <w:right w:val="none" w:sz="0" w:space="0" w:color="auto"/>
      </w:divBdr>
    </w:div>
    <w:div w:id="1036588018">
      <w:bodyDiv w:val="1"/>
      <w:marLeft w:val="0"/>
      <w:marRight w:val="0"/>
      <w:marTop w:val="0"/>
      <w:marBottom w:val="0"/>
      <w:divBdr>
        <w:top w:val="none" w:sz="0" w:space="0" w:color="auto"/>
        <w:left w:val="none" w:sz="0" w:space="0" w:color="auto"/>
        <w:bottom w:val="none" w:sz="0" w:space="0" w:color="auto"/>
        <w:right w:val="none" w:sz="0" w:space="0" w:color="auto"/>
      </w:divBdr>
    </w:div>
    <w:div w:id="1107233247">
      <w:bodyDiv w:val="1"/>
      <w:marLeft w:val="0"/>
      <w:marRight w:val="0"/>
      <w:marTop w:val="0"/>
      <w:marBottom w:val="0"/>
      <w:divBdr>
        <w:top w:val="none" w:sz="0" w:space="0" w:color="auto"/>
        <w:left w:val="none" w:sz="0" w:space="0" w:color="auto"/>
        <w:bottom w:val="none" w:sz="0" w:space="0" w:color="auto"/>
        <w:right w:val="none" w:sz="0" w:space="0" w:color="auto"/>
      </w:divBdr>
    </w:div>
    <w:div w:id="1218857986">
      <w:bodyDiv w:val="1"/>
      <w:marLeft w:val="0"/>
      <w:marRight w:val="0"/>
      <w:marTop w:val="0"/>
      <w:marBottom w:val="0"/>
      <w:divBdr>
        <w:top w:val="none" w:sz="0" w:space="0" w:color="auto"/>
        <w:left w:val="none" w:sz="0" w:space="0" w:color="auto"/>
        <w:bottom w:val="none" w:sz="0" w:space="0" w:color="auto"/>
        <w:right w:val="none" w:sz="0" w:space="0" w:color="auto"/>
      </w:divBdr>
    </w:div>
    <w:div w:id="1239709588">
      <w:bodyDiv w:val="1"/>
      <w:marLeft w:val="0"/>
      <w:marRight w:val="0"/>
      <w:marTop w:val="0"/>
      <w:marBottom w:val="0"/>
      <w:divBdr>
        <w:top w:val="none" w:sz="0" w:space="0" w:color="auto"/>
        <w:left w:val="none" w:sz="0" w:space="0" w:color="auto"/>
        <w:bottom w:val="none" w:sz="0" w:space="0" w:color="auto"/>
        <w:right w:val="none" w:sz="0" w:space="0" w:color="auto"/>
      </w:divBdr>
    </w:div>
    <w:div w:id="1268463786">
      <w:bodyDiv w:val="1"/>
      <w:marLeft w:val="0"/>
      <w:marRight w:val="0"/>
      <w:marTop w:val="0"/>
      <w:marBottom w:val="0"/>
      <w:divBdr>
        <w:top w:val="none" w:sz="0" w:space="0" w:color="auto"/>
        <w:left w:val="none" w:sz="0" w:space="0" w:color="auto"/>
        <w:bottom w:val="none" w:sz="0" w:space="0" w:color="auto"/>
        <w:right w:val="none" w:sz="0" w:space="0" w:color="auto"/>
      </w:divBdr>
    </w:div>
    <w:div w:id="1599168273">
      <w:bodyDiv w:val="1"/>
      <w:marLeft w:val="0"/>
      <w:marRight w:val="0"/>
      <w:marTop w:val="0"/>
      <w:marBottom w:val="0"/>
      <w:divBdr>
        <w:top w:val="none" w:sz="0" w:space="0" w:color="auto"/>
        <w:left w:val="none" w:sz="0" w:space="0" w:color="auto"/>
        <w:bottom w:val="none" w:sz="0" w:space="0" w:color="auto"/>
        <w:right w:val="none" w:sz="0" w:space="0" w:color="auto"/>
      </w:divBdr>
    </w:div>
    <w:div w:id="1653564946">
      <w:bodyDiv w:val="1"/>
      <w:marLeft w:val="0"/>
      <w:marRight w:val="0"/>
      <w:marTop w:val="0"/>
      <w:marBottom w:val="0"/>
      <w:divBdr>
        <w:top w:val="none" w:sz="0" w:space="0" w:color="auto"/>
        <w:left w:val="none" w:sz="0" w:space="0" w:color="auto"/>
        <w:bottom w:val="none" w:sz="0" w:space="0" w:color="auto"/>
        <w:right w:val="none" w:sz="0" w:space="0" w:color="auto"/>
      </w:divBdr>
      <w:divsChild>
        <w:div w:id="932325931">
          <w:marLeft w:val="0"/>
          <w:marRight w:val="0"/>
          <w:marTop w:val="135"/>
          <w:marBottom w:val="135"/>
          <w:divBdr>
            <w:top w:val="none" w:sz="0" w:space="0" w:color="auto"/>
            <w:left w:val="none" w:sz="0" w:space="0" w:color="auto"/>
            <w:bottom w:val="none" w:sz="0" w:space="0" w:color="auto"/>
            <w:right w:val="none" w:sz="0" w:space="0" w:color="auto"/>
          </w:divBdr>
        </w:div>
        <w:div w:id="554704600">
          <w:marLeft w:val="0"/>
          <w:marRight w:val="0"/>
          <w:marTop w:val="135"/>
          <w:marBottom w:val="135"/>
          <w:divBdr>
            <w:top w:val="none" w:sz="0" w:space="0" w:color="auto"/>
            <w:left w:val="none" w:sz="0" w:space="0" w:color="auto"/>
            <w:bottom w:val="none" w:sz="0" w:space="0" w:color="auto"/>
            <w:right w:val="none" w:sz="0" w:space="0" w:color="auto"/>
          </w:divBdr>
          <w:divsChild>
            <w:div w:id="4942473">
              <w:marLeft w:val="0"/>
              <w:marRight w:val="0"/>
              <w:marTop w:val="0"/>
              <w:marBottom w:val="0"/>
              <w:divBdr>
                <w:top w:val="none" w:sz="0" w:space="0" w:color="auto"/>
                <w:left w:val="none" w:sz="0" w:space="0" w:color="auto"/>
                <w:bottom w:val="none" w:sz="0" w:space="0" w:color="auto"/>
                <w:right w:val="none" w:sz="0" w:space="0" w:color="auto"/>
              </w:divBdr>
              <w:divsChild>
                <w:div w:id="706418237">
                  <w:marLeft w:val="0"/>
                  <w:marRight w:val="0"/>
                  <w:marTop w:val="0"/>
                  <w:marBottom w:val="0"/>
                  <w:divBdr>
                    <w:top w:val="none" w:sz="0" w:space="0" w:color="auto"/>
                    <w:left w:val="none" w:sz="0" w:space="0" w:color="auto"/>
                    <w:bottom w:val="none" w:sz="0" w:space="0" w:color="auto"/>
                    <w:right w:val="none" w:sz="0" w:space="0" w:color="auto"/>
                  </w:divBdr>
                  <w:divsChild>
                    <w:div w:id="524681991">
                      <w:marLeft w:val="0"/>
                      <w:marRight w:val="0"/>
                      <w:marTop w:val="0"/>
                      <w:marBottom w:val="0"/>
                      <w:divBdr>
                        <w:top w:val="none" w:sz="0" w:space="0" w:color="auto"/>
                        <w:left w:val="none" w:sz="0" w:space="0" w:color="auto"/>
                        <w:bottom w:val="none" w:sz="0" w:space="0" w:color="auto"/>
                        <w:right w:val="none" w:sz="0" w:space="0" w:color="auto"/>
                      </w:divBdr>
                      <w:divsChild>
                        <w:div w:id="1480422784">
                          <w:marLeft w:val="0"/>
                          <w:marRight w:val="0"/>
                          <w:marTop w:val="0"/>
                          <w:marBottom w:val="0"/>
                          <w:divBdr>
                            <w:top w:val="none" w:sz="0" w:space="0" w:color="auto"/>
                            <w:left w:val="none" w:sz="0" w:space="0" w:color="auto"/>
                            <w:bottom w:val="none" w:sz="0" w:space="0" w:color="auto"/>
                            <w:right w:val="none" w:sz="0" w:space="0" w:color="auto"/>
                          </w:divBdr>
                        </w:div>
                        <w:div w:id="1233275101">
                          <w:marLeft w:val="0"/>
                          <w:marRight w:val="0"/>
                          <w:marTop w:val="0"/>
                          <w:marBottom w:val="0"/>
                          <w:divBdr>
                            <w:top w:val="none" w:sz="0" w:space="0" w:color="auto"/>
                            <w:left w:val="none" w:sz="0" w:space="0" w:color="auto"/>
                            <w:bottom w:val="none" w:sz="0" w:space="0" w:color="auto"/>
                            <w:right w:val="none" w:sz="0" w:space="0" w:color="auto"/>
                          </w:divBdr>
                        </w:div>
                        <w:div w:id="1811634963">
                          <w:marLeft w:val="0"/>
                          <w:marRight w:val="0"/>
                          <w:marTop w:val="0"/>
                          <w:marBottom w:val="0"/>
                          <w:divBdr>
                            <w:top w:val="none" w:sz="0" w:space="0" w:color="auto"/>
                            <w:left w:val="none" w:sz="0" w:space="0" w:color="auto"/>
                            <w:bottom w:val="none" w:sz="0" w:space="0" w:color="auto"/>
                            <w:right w:val="none" w:sz="0" w:space="0" w:color="auto"/>
                          </w:divBdr>
                        </w:div>
                        <w:div w:id="2099475265">
                          <w:marLeft w:val="0"/>
                          <w:marRight w:val="0"/>
                          <w:marTop w:val="0"/>
                          <w:marBottom w:val="0"/>
                          <w:divBdr>
                            <w:top w:val="none" w:sz="0" w:space="0" w:color="auto"/>
                            <w:left w:val="none" w:sz="0" w:space="0" w:color="auto"/>
                            <w:bottom w:val="none" w:sz="0" w:space="0" w:color="auto"/>
                            <w:right w:val="none" w:sz="0" w:space="0" w:color="auto"/>
                          </w:divBdr>
                        </w:div>
                        <w:div w:id="974212398">
                          <w:marLeft w:val="0"/>
                          <w:marRight w:val="0"/>
                          <w:marTop w:val="0"/>
                          <w:marBottom w:val="0"/>
                          <w:divBdr>
                            <w:top w:val="none" w:sz="0" w:space="0" w:color="auto"/>
                            <w:left w:val="none" w:sz="0" w:space="0" w:color="auto"/>
                            <w:bottom w:val="none" w:sz="0" w:space="0" w:color="auto"/>
                            <w:right w:val="none" w:sz="0" w:space="0" w:color="auto"/>
                          </w:divBdr>
                        </w:div>
                        <w:div w:id="1841385245">
                          <w:marLeft w:val="0"/>
                          <w:marRight w:val="0"/>
                          <w:marTop w:val="0"/>
                          <w:marBottom w:val="0"/>
                          <w:divBdr>
                            <w:top w:val="none" w:sz="0" w:space="0" w:color="auto"/>
                            <w:left w:val="none" w:sz="0" w:space="0" w:color="auto"/>
                            <w:bottom w:val="none" w:sz="0" w:space="0" w:color="auto"/>
                            <w:right w:val="none" w:sz="0" w:space="0" w:color="auto"/>
                          </w:divBdr>
                        </w:div>
                        <w:div w:id="956452483">
                          <w:marLeft w:val="0"/>
                          <w:marRight w:val="0"/>
                          <w:marTop w:val="0"/>
                          <w:marBottom w:val="0"/>
                          <w:divBdr>
                            <w:top w:val="none" w:sz="0" w:space="0" w:color="auto"/>
                            <w:left w:val="none" w:sz="0" w:space="0" w:color="auto"/>
                            <w:bottom w:val="none" w:sz="0" w:space="0" w:color="auto"/>
                            <w:right w:val="none" w:sz="0" w:space="0" w:color="auto"/>
                          </w:divBdr>
                        </w:div>
                        <w:div w:id="525950059">
                          <w:marLeft w:val="0"/>
                          <w:marRight w:val="0"/>
                          <w:marTop w:val="0"/>
                          <w:marBottom w:val="0"/>
                          <w:divBdr>
                            <w:top w:val="none" w:sz="0" w:space="0" w:color="auto"/>
                            <w:left w:val="none" w:sz="0" w:space="0" w:color="auto"/>
                            <w:bottom w:val="none" w:sz="0" w:space="0" w:color="auto"/>
                            <w:right w:val="none" w:sz="0" w:space="0" w:color="auto"/>
                          </w:divBdr>
                        </w:div>
                        <w:div w:id="684673657">
                          <w:marLeft w:val="0"/>
                          <w:marRight w:val="0"/>
                          <w:marTop w:val="0"/>
                          <w:marBottom w:val="0"/>
                          <w:divBdr>
                            <w:top w:val="none" w:sz="0" w:space="0" w:color="auto"/>
                            <w:left w:val="none" w:sz="0" w:space="0" w:color="auto"/>
                            <w:bottom w:val="none" w:sz="0" w:space="0" w:color="auto"/>
                            <w:right w:val="none" w:sz="0" w:space="0" w:color="auto"/>
                          </w:divBdr>
                        </w:div>
                      </w:divsChild>
                    </w:div>
                  </w:divsChild>
                </w:div>
                <w:div w:id="1640458037">
                  <w:marLeft w:val="0"/>
                  <w:marRight w:val="0"/>
                  <w:marTop w:val="0"/>
                  <w:marBottom w:val="0"/>
                  <w:divBdr>
                    <w:top w:val="none" w:sz="0" w:space="0" w:color="auto"/>
                    <w:left w:val="none" w:sz="0" w:space="0" w:color="auto"/>
                    <w:bottom w:val="none" w:sz="0" w:space="0" w:color="auto"/>
                    <w:right w:val="none" w:sz="0" w:space="0" w:color="auto"/>
                  </w:divBdr>
                  <w:divsChild>
                    <w:div w:id="1134176415">
                      <w:marLeft w:val="0"/>
                      <w:marRight w:val="0"/>
                      <w:marTop w:val="0"/>
                      <w:marBottom w:val="0"/>
                      <w:divBdr>
                        <w:top w:val="none" w:sz="0" w:space="0" w:color="auto"/>
                        <w:left w:val="none" w:sz="0" w:space="0" w:color="auto"/>
                        <w:bottom w:val="none" w:sz="0" w:space="0" w:color="auto"/>
                        <w:right w:val="none" w:sz="0" w:space="0" w:color="auto"/>
                      </w:divBdr>
                    </w:div>
                  </w:divsChild>
                </w:div>
              </w:divsChild>
            </w:div>
          </w:divsChild>
        </w:div>
        <w:div w:id="1162817633">
          <w:marLeft w:val="0"/>
          <w:marRight w:val="0"/>
          <w:marTop w:val="135"/>
          <w:marBottom w:val="135"/>
          <w:divBdr>
            <w:top w:val="none" w:sz="0" w:space="0" w:color="auto"/>
            <w:left w:val="none" w:sz="0" w:space="0" w:color="auto"/>
            <w:bottom w:val="none" w:sz="0" w:space="0" w:color="auto"/>
            <w:right w:val="none" w:sz="0" w:space="0" w:color="auto"/>
          </w:divBdr>
          <w:divsChild>
            <w:div w:id="2091152317">
              <w:marLeft w:val="0"/>
              <w:marRight w:val="0"/>
              <w:marTop w:val="0"/>
              <w:marBottom w:val="0"/>
              <w:divBdr>
                <w:top w:val="none" w:sz="0" w:space="0" w:color="auto"/>
                <w:left w:val="none" w:sz="0" w:space="0" w:color="auto"/>
                <w:bottom w:val="none" w:sz="0" w:space="0" w:color="auto"/>
                <w:right w:val="none" w:sz="0" w:space="0" w:color="auto"/>
              </w:divBdr>
              <w:divsChild>
                <w:div w:id="1538544182">
                  <w:marLeft w:val="0"/>
                  <w:marRight w:val="0"/>
                  <w:marTop w:val="0"/>
                  <w:marBottom w:val="0"/>
                  <w:divBdr>
                    <w:top w:val="none" w:sz="0" w:space="0" w:color="auto"/>
                    <w:left w:val="none" w:sz="0" w:space="0" w:color="auto"/>
                    <w:bottom w:val="none" w:sz="0" w:space="0" w:color="auto"/>
                    <w:right w:val="none" w:sz="0" w:space="0" w:color="auto"/>
                  </w:divBdr>
                  <w:divsChild>
                    <w:div w:id="1886991216">
                      <w:marLeft w:val="0"/>
                      <w:marRight w:val="0"/>
                      <w:marTop w:val="0"/>
                      <w:marBottom w:val="0"/>
                      <w:divBdr>
                        <w:top w:val="none" w:sz="0" w:space="0" w:color="auto"/>
                        <w:left w:val="none" w:sz="0" w:space="0" w:color="auto"/>
                        <w:bottom w:val="none" w:sz="0" w:space="0" w:color="auto"/>
                        <w:right w:val="none" w:sz="0" w:space="0" w:color="auto"/>
                      </w:divBdr>
                      <w:divsChild>
                        <w:div w:id="1581720024">
                          <w:marLeft w:val="0"/>
                          <w:marRight w:val="0"/>
                          <w:marTop w:val="0"/>
                          <w:marBottom w:val="0"/>
                          <w:divBdr>
                            <w:top w:val="none" w:sz="0" w:space="0" w:color="auto"/>
                            <w:left w:val="none" w:sz="0" w:space="0" w:color="auto"/>
                            <w:bottom w:val="none" w:sz="0" w:space="0" w:color="auto"/>
                            <w:right w:val="none" w:sz="0" w:space="0" w:color="auto"/>
                          </w:divBdr>
                        </w:div>
                        <w:div w:id="1898272867">
                          <w:marLeft w:val="0"/>
                          <w:marRight w:val="0"/>
                          <w:marTop w:val="0"/>
                          <w:marBottom w:val="0"/>
                          <w:divBdr>
                            <w:top w:val="none" w:sz="0" w:space="0" w:color="auto"/>
                            <w:left w:val="none" w:sz="0" w:space="0" w:color="auto"/>
                            <w:bottom w:val="none" w:sz="0" w:space="0" w:color="auto"/>
                            <w:right w:val="none" w:sz="0" w:space="0" w:color="auto"/>
                          </w:divBdr>
                        </w:div>
                        <w:div w:id="1631546592">
                          <w:marLeft w:val="0"/>
                          <w:marRight w:val="0"/>
                          <w:marTop w:val="0"/>
                          <w:marBottom w:val="0"/>
                          <w:divBdr>
                            <w:top w:val="none" w:sz="0" w:space="0" w:color="auto"/>
                            <w:left w:val="none" w:sz="0" w:space="0" w:color="auto"/>
                            <w:bottom w:val="none" w:sz="0" w:space="0" w:color="auto"/>
                            <w:right w:val="none" w:sz="0" w:space="0" w:color="auto"/>
                          </w:divBdr>
                        </w:div>
                        <w:div w:id="2074084875">
                          <w:marLeft w:val="0"/>
                          <w:marRight w:val="0"/>
                          <w:marTop w:val="0"/>
                          <w:marBottom w:val="0"/>
                          <w:divBdr>
                            <w:top w:val="none" w:sz="0" w:space="0" w:color="auto"/>
                            <w:left w:val="none" w:sz="0" w:space="0" w:color="auto"/>
                            <w:bottom w:val="none" w:sz="0" w:space="0" w:color="auto"/>
                            <w:right w:val="none" w:sz="0" w:space="0" w:color="auto"/>
                          </w:divBdr>
                        </w:div>
                        <w:div w:id="1626694282">
                          <w:marLeft w:val="0"/>
                          <w:marRight w:val="0"/>
                          <w:marTop w:val="0"/>
                          <w:marBottom w:val="0"/>
                          <w:divBdr>
                            <w:top w:val="none" w:sz="0" w:space="0" w:color="auto"/>
                            <w:left w:val="none" w:sz="0" w:space="0" w:color="auto"/>
                            <w:bottom w:val="none" w:sz="0" w:space="0" w:color="auto"/>
                            <w:right w:val="none" w:sz="0" w:space="0" w:color="auto"/>
                          </w:divBdr>
                        </w:div>
                      </w:divsChild>
                    </w:div>
                  </w:divsChild>
                </w:div>
                <w:div w:id="1548688623">
                  <w:marLeft w:val="0"/>
                  <w:marRight w:val="0"/>
                  <w:marTop w:val="0"/>
                  <w:marBottom w:val="0"/>
                  <w:divBdr>
                    <w:top w:val="none" w:sz="0" w:space="0" w:color="auto"/>
                    <w:left w:val="none" w:sz="0" w:space="0" w:color="auto"/>
                    <w:bottom w:val="none" w:sz="0" w:space="0" w:color="auto"/>
                    <w:right w:val="none" w:sz="0" w:space="0" w:color="auto"/>
                  </w:divBdr>
                  <w:divsChild>
                    <w:div w:id="178741537">
                      <w:marLeft w:val="0"/>
                      <w:marRight w:val="0"/>
                      <w:marTop w:val="0"/>
                      <w:marBottom w:val="0"/>
                      <w:divBdr>
                        <w:top w:val="none" w:sz="0" w:space="0" w:color="auto"/>
                        <w:left w:val="none" w:sz="0" w:space="0" w:color="auto"/>
                        <w:bottom w:val="none" w:sz="0" w:space="0" w:color="auto"/>
                        <w:right w:val="none" w:sz="0" w:space="0" w:color="auto"/>
                      </w:divBdr>
                    </w:div>
                  </w:divsChild>
                </w:div>
              </w:divsChild>
            </w:div>
          </w:divsChild>
        </w:div>
        <w:div w:id="159275033">
          <w:marLeft w:val="0"/>
          <w:marRight w:val="0"/>
          <w:marTop w:val="135"/>
          <w:marBottom w:val="135"/>
          <w:divBdr>
            <w:top w:val="none" w:sz="0" w:space="0" w:color="auto"/>
            <w:left w:val="none" w:sz="0" w:space="0" w:color="auto"/>
            <w:bottom w:val="none" w:sz="0" w:space="0" w:color="auto"/>
            <w:right w:val="none" w:sz="0" w:space="0" w:color="auto"/>
          </w:divBdr>
          <w:divsChild>
            <w:div w:id="761032412">
              <w:marLeft w:val="0"/>
              <w:marRight w:val="0"/>
              <w:marTop w:val="0"/>
              <w:marBottom w:val="0"/>
              <w:divBdr>
                <w:top w:val="none" w:sz="0" w:space="0" w:color="auto"/>
                <w:left w:val="none" w:sz="0" w:space="0" w:color="auto"/>
                <w:bottom w:val="none" w:sz="0" w:space="0" w:color="auto"/>
                <w:right w:val="none" w:sz="0" w:space="0" w:color="auto"/>
              </w:divBdr>
              <w:divsChild>
                <w:div w:id="455678734">
                  <w:marLeft w:val="0"/>
                  <w:marRight w:val="0"/>
                  <w:marTop w:val="0"/>
                  <w:marBottom w:val="0"/>
                  <w:divBdr>
                    <w:top w:val="none" w:sz="0" w:space="0" w:color="auto"/>
                    <w:left w:val="none" w:sz="0" w:space="0" w:color="auto"/>
                    <w:bottom w:val="none" w:sz="0" w:space="0" w:color="auto"/>
                    <w:right w:val="none" w:sz="0" w:space="0" w:color="auto"/>
                  </w:divBdr>
                  <w:divsChild>
                    <w:div w:id="1315331850">
                      <w:marLeft w:val="0"/>
                      <w:marRight w:val="0"/>
                      <w:marTop w:val="0"/>
                      <w:marBottom w:val="0"/>
                      <w:divBdr>
                        <w:top w:val="none" w:sz="0" w:space="0" w:color="auto"/>
                        <w:left w:val="none" w:sz="0" w:space="0" w:color="auto"/>
                        <w:bottom w:val="none" w:sz="0" w:space="0" w:color="auto"/>
                        <w:right w:val="none" w:sz="0" w:space="0" w:color="auto"/>
                      </w:divBdr>
                      <w:divsChild>
                        <w:div w:id="537397782">
                          <w:marLeft w:val="0"/>
                          <w:marRight w:val="0"/>
                          <w:marTop w:val="0"/>
                          <w:marBottom w:val="0"/>
                          <w:divBdr>
                            <w:top w:val="none" w:sz="0" w:space="0" w:color="auto"/>
                            <w:left w:val="none" w:sz="0" w:space="0" w:color="auto"/>
                            <w:bottom w:val="none" w:sz="0" w:space="0" w:color="auto"/>
                            <w:right w:val="none" w:sz="0" w:space="0" w:color="auto"/>
                          </w:divBdr>
                        </w:div>
                        <w:div w:id="2061317596">
                          <w:marLeft w:val="0"/>
                          <w:marRight w:val="0"/>
                          <w:marTop w:val="0"/>
                          <w:marBottom w:val="0"/>
                          <w:divBdr>
                            <w:top w:val="none" w:sz="0" w:space="0" w:color="auto"/>
                            <w:left w:val="none" w:sz="0" w:space="0" w:color="auto"/>
                            <w:bottom w:val="none" w:sz="0" w:space="0" w:color="auto"/>
                            <w:right w:val="none" w:sz="0" w:space="0" w:color="auto"/>
                          </w:divBdr>
                        </w:div>
                        <w:div w:id="1046950640">
                          <w:marLeft w:val="0"/>
                          <w:marRight w:val="0"/>
                          <w:marTop w:val="0"/>
                          <w:marBottom w:val="0"/>
                          <w:divBdr>
                            <w:top w:val="none" w:sz="0" w:space="0" w:color="auto"/>
                            <w:left w:val="none" w:sz="0" w:space="0" w:color="auto"/>
                            <w:bottom w:val="none" w:sz="0" w:space="0" w:color="auto"/>
                            <w:right w:val="none" w:sz="0" w:space="0" w:color="auto"/>
                          </w:divBdr>
                        </w:div>
                        <w:div w:id="1015885878">
                          <w:marLeft w:val="0"/>
                          <w:marRight w:val="0"/>
                          <w:marTop w:val="0"/>
                          <w:marBottom w:val="0"/>
                          <w:divBdr>
                            <w:top w:val="none" w:sz="0" w:space="0" w:color="auto"/>
                            <w:left w:val="none" w:sz="0" w:space="0" w:color="auto"/>
                            <w:bottom w:val="none" w:sz="0" w:space="0" w:color="auto"/>
                            <w:right w:val="none" w:sz="0" w:space="0" w:color="auto"/>
                          </w:divBdr>
                        </w:div>
                        <w:div w:id="251160211">
                          <w:marLeft w:val="0"/>
                          <w:marRight w:val="0"/>
                          <w:marTop w:val="0"/>
                          <w:marBottom w:val="0"/>
                          <w:divBdr>
                            <w:top w:val="none" w:sz="0" w:space="0" w:color="auto"/>
                            <w:left w:val="none" w:sz="0" w:space="0" w:color="auto"/>
                            <w:bottom w:val="none" w:sz="0" w:space="0" w:color="auto"/>
                            <w:right w:val="none" w:sz="0" w:space="0" w:color="auto"/>
                          </w:divBdr>
                        </w:div>
                        <w:div w:id="1323196459">
                          <w:marLeft w:val="0"/>
                          <w:marRight w:val="0"/>
                          <w:marTop w:val="0"/>
                          <w:marBottom w:val="0"/>
                          <w:divBdr>
                            <w:top w:val="none" w:sz="0" w:space="0" w:color="auto"/>
                            <w:left w:val="none" w:sz="0" w:space="0" w:color="auto"/>
                            <w:bottom w:val="none" w:sz="0" w:space="0" w:color="auto"/>
                            <w:right w:val="none" w:sz="0" w:space="0" w:color="auto"/>
                          </w:divBdr>
                        </w:div>
                        <w:div w:id="2050034724">
                          <w:marLeft w:val="0"/>
                          <w:marRight w:val="0"/>
                          <w:marTop w:val="0"/>
                          <w:marBottom w:val="0"/>
                          <w:divBdr>
                            <w:top w:val="none" w:sz="0" w:space="0" w:color="auto"/>
                            <w:left w:val="none" w:sz="0" w:space="0" w:color="auto"/>
                            <w:bottom w:val="none" w:sz="0" w:space="0" w:color="auto"/>
                            <w:right w:val="none" w:sz="0" w:space="0" w:color="auto"/>
                          </w:divBdr>
                        </w:div>
                        <w:div w:id="1375544081">
                          <w:marLeft w:val="0"/>
                          <w:marRight w:val="0"/>
                          <w:marTop w:val="0"/>
                          <w:marBottom w:val="0"/>
                          <w:divBdr>
                            <w:top w:val="none" w:sz="0" w:space="0" w:color="auto"/>
                            <w:left w:val="none" w:sz="0" w:space="0" w:color="auto"/>
                            <w:bottom w:val="none" w:sz="0" w:space="0" w:color="auto"/>
                            <w:right w:val="none" w:sz="0" w:space="0" w:color="auto"/>
                          </w:divBdr>
                        </w:div>
                      </w:divsChild>
                    </w:div>
                  </w:divsChild>
                </w:div>
                <w:div w:id="1478257519">
                  <w:marLeft w:val="0"/>
                  <w:marRight w:val="0"/>
                  <w:marTop w:val="0"/>
                  <w:marBottom w:val="0"/>
                  <w:divBdr>
                    <w:top w:val="none" w:sz="0" w:space="0" w:color="auto"/>
                    <w:left w:val="none" w:sz="0" w:space="0" w:color="auto"/>
                    <w:bottom w:val="none" w:sz="0" w:space="0" w:color="auto"/>
                    <w:right w:val="none" w:sz="0" w:space="0" w:color="auto"/>
                  </w:divBdr>
                  <w:divsChild>
                    <w:div w:id="91900251">
                      <w:marLeft w:val="0"/>
                      <w:marRight w:val="0"/>
                      <w:marTop w:val="0"/>
                      <w:marBottom w:val="0"/>
                      <w:divBdr>
                        <w:top w:val="none" w:sz="0" w:space="0" w:color="auto"/>
                        <w:left w:val="none" w:sz="0" w:space="0" w:color="auto"/>
                        <w:bottom w:val="none" w:sz="0" w:space="0" w:color="auto"/>
                        <w:right w:val="none" w:sz="0" w:space="0" w:color="auto"/>
                      </w:divBdr>
                    </w:div>
                  </w:divsChild>
                </w:div>
              </w:divsChild>
            </w:div>
          </w:divsChild>
        </w:div>
      </w:divsChild>
    </w:div>
    <w:div w:id="1814181312">
      <w:bodyDiv w:val="1"/>
      <w:marLeft w:val="0"/>
      <w:marRight w:val="0"/>
      <w:marTop w:val="0"/>
      <w:marBottom w:val="0"/>
      <w:divBdr>
        <w:top w:val="none" w:sz="0" w:space="0" w:color="auto"/>
        <w:left w:val="none" w:sz="0" w:space="0" w:color="auto"/>
        <w:bottom w:val="none" w:sz="0" w:space="0" w:color="auto"/>
        <w:right w:val="none" w:sz="0" w:space="0" w:color="auto"/>
      </w:divBdr>
    </w:div>
    <w:div w:id="1828325731">
      <w:bodyDiv w:val="1"/>
      <w:marLeft w:val="0"/>
      <w:marRight w:val="0"/>
      <w:marTop w:val="0"/>
      <w:marBottom w:val="0"/>
      <w:divBdr>
        <w:top w:val="none" w:sz="0" w:space="0" w:color="auto"/>
        <w:left w:val="none" w:sz="0" w:space="0" w:color="auto"/>
        <w:bottom w:val="none" w:sz="0" w:space="0" w:color="auto"/>
        <w:right w:val="none" w:sz="0" w:space="0" w:color="auto"/>
      </w:divBdr>
    </w:div>
    <w:div w:id="1986272252">
      <w:bodyDiv w:val="1"/>
      <w:marLeft w:val="0"/>
      <w:marRight w:val="0"/>
      <w:marTop w:val="0"/>
      <w:marBottom w:val="0"/>
      <w:divBdr>
        <w:top w:val="none" w:sz="0" w:space="0" w:color="auto"/>
        <w:left w:val="none" w:sz="0" w:space="0" w:color="auto"/>
        <w:bottom w:val="none" w:sz="0" w:space="0" w:color="auto"/>
        <w:right w:val="none" w:sz="0" w:space="0" w:color="auto"/>
      </w:divBdr>
    </w:div>
    <w:div w:id="1986811471">
      <w:bodyDiv w:val="1"/>
      <w:marLeft w:val="0"/>
      <w:marRight w:val="0"/>
      <w:marTop w:val="0"/>
      <w:marBottom w:val="0"/>
      <w:divBdr>
        <w:top w:val="none" w:sz="0" w:space="0" w:color="auto"/>
        <w:left w:val="none" w:sz="0" w:space="0" w:color="auto"/>
        <w:bottom w:val="none" w:sz="0" w:space="0" w:color="auto"/>
        <w:right w:val="none" w:sz="0" w:space="0" w:color="auto"/>
      </w:divBdr>
    </w:div>
    <w:div w:id="2118596651">
      <w:bodyDiv w:val="1"/>
      <w:marLeft w:val="0"/>
      <w:marRight w:val="0"/>
      <w:marTop w:val="0"/>
      <w:marBottom w:val="0"/>
      <w:divBdr>
        <w:top w:val="none" w:sz="0" w:space="0" w:color="auto"/>
        <w:left w:val="none" w:sz="0" w:space="0" w:color="auto"/>
        <w:bottom w:val="none" w:sz="0" w:space="0" w:color="auto"/>
        <w:right w:val="none" w:sz="0" w:space="0" w:color="auto"/>
      </w:divBdr>
    </w:div>
  </w:divs>
  <w:optimizeForBrowser/>
</w:webSettings>
</file>

<file path=word/_rels/document.xml.rels><?xml version="1.0" encoding="UTF-8" standalone="yes"?>
<Relationships xmlns="http://schemas.openxmlformats.org/package/2006/relationships"><Relationship Id="rId8" Type="http://schemas.openxmlformats.org/officeDocument/2006/relationships/hyperlink" Target="http://www.monografias.com/trabajos14/obligaciones/obligaciones.shtml" TargetMode="External"/><Relationship Id="rId13" Type="http://schemas.openxmlformats.org/officeDocument/2006/relationships/hyperlink" Target="http://www.monografias.com/trabajos15/tanatologia/tanatologia.shtml" TargetMode="External"/><Relationship Id="rId18" Type="http://schemas.openxmlformats.org/officeDocument/2006/relationships/hyperlink" Target="http://www.monografias.com/Administracion_y_Finanzas/index.shtml" TargetMode="External"/><Relationship Id="rId26" Type="http://schemas.openxmlformats.org/officeDocument/2006/relationships/hyperlink" Target="http://www.monografias.com/trabajos16/metodo-lecto-escritura/metodo-lecto-escritura.shtml" TargetMode="External"/><Relationship Id="rId3" Type="http://schemas.openxmlformats.org/officeDocument/2006/relationships/styles" Target="styles.xml"/><Relationship Id="rId21" Type="http://schemas.openxmlformats.org/officeDocument/2006/relationships/hyperlink" Target="http://www.monografias.com/trabajos16/contabilidad-mercantil/contabilidad-mercantil.shtml" TargetMode="External"/><Relationship Id="rId34" Type="http://schemas.openxmlformats.org/officeDocument/2006/relationships/hyperlink" Target="http://www.monografias.com/trabajos13/elcontr/elcontr.shtml" TargetMode="External"/><Relationship Id="rId7" Type="http://schemas.openxmlformats.org/officeDocument/2006/relationships/hyperlink" Target="http://www.monografias.com/trabajos35/sociedad/sociedad.shtml" TargetMode="External"/><Relationship Id="rId12" Type="http://schemas.openxmlformats.org/officeDocument/2006/relationships/hyperlink" Target="http://www.monografias.com/trabajos16/metodo-lecto-escritura/metodo-lecto-escritura.shtml" TargetMode="External"/><Relationship Id="rId17" Type="http://schemas.openxmlformats.org/officeDocument/2006/relationships/hyperlink" Target="http://www.monografias.com/trabajos14/administracion-empresas/administracion-empresas.shtml" TargetMode="External"/><Relationship Id="rId25" Type="http://schemas.openxmlformats.org/officeDocument/2006/relationships/hyperlink" Target="http://www.monografias.com/trabajos6/diop/diop.shtml" TargetMode="External"/><Relationship Id="rId33" Type="http://schemas.openxmlformats.org/officeDocument/2006/relationships/hyperlink" Target="http://www.monografias.com/trabajos4/leyes/leyes.shtml" TargetMode="External"/><Relationship Id="rId2" Type="http://schemas.openxmlformats.org/officeDocument/2006/relationships/numbering" Target="numbering.xml"/><Relationship Id="rId16" Type="http://schemas.openxmlformats.org/officeDocument/2006/relationships/hyperlink" Target="http://www.monografias.com/trabajos7/perde/perde.shtml" TargetMode="External"/><Relationship Id="rId20" Type="http://schemas.openxmlformats.org/officeDocument/2006/relationships/hyperlink" Target="http://www.monografias.com/trabajos14/control/control.shtml" TargetMode="External"/><Relationship Id="rId29" Type="http://schemas.openxmlformats.org/officeDocument/2006/relationships/hyperlink" Target="http://www.monografias.com/Derecho/index.shtml" TargetMode="External"/><Relationship Id="rId1" Type="http://schemas.openxmlformats.org/officeDocument/2006/relationships/customXml" Target="../customXml/item1.xml"/><Relationship Id="rId6" Type="http://schemas.openxmlformats.org/officeDocument/2006/relationships/image" Target="media/image1.jpeg"/><Relationship Id="rId11" Type="http://schemas.openxmlformats.org/officeDocument/2006/relationships/hyperlink" Target="http://www.monografias.com/trabajos10/habi/habi.shtml" TargetMode="External"/><Relationship Id="rId24" Type="http://schemas.openxmlformats.org/officeDocument/2006/relationships/hyperlink" Target="http://www.monografias.com/trabajos6/diop/diop.shtml" TargetMode="External"/><Relationship Id="rId32" Type="http://schemas.openxmlformats.org/officeDocument/2006/relationships/hyperlink" Target="http://www.monografias.com/Administracion_y_Finanzas/index.shtml" TargetMode="External"/><Relationship Id="rId5" Type="http://schemas.openxmlformats.org/officeDocument/2006/relationships/webSettings" Target="webSettings.xml"/><Relationship Id="rId15" Type="http://schemas.openxmlformats.org/officeDocument/2006/relationships/hyperlink" Target="http://www.monografias.com/Administracion_y_Finanzas/index.shtml" TargetMode="External"/><Relationship Id="rId23" Type="http://schemas.openxmlformats.org/officeDocument/2006/relationships/hyperlink" Target="http://www.monografias.com/trabajos7/regi/regi.shtml" TargetMode="External"/><Relationship Id="rId28" Type="http://schemas.openxmlformats.org/officeDocument/2006/relationships/hyperlink" Target="http://www.monografias.com/trabajos13/capintel/capintel.shtml" TargetMode="External"/><Relationship Id="rId36" Type="http://schemas.openxmlformats.org/officeDocument/2006/relationships/theme" Target="theme/theme1.xml"/><Relationship Id="rId10" Type="http://schemas.openxmlformats.org/officeDocument/2006/relationships/hyperlink" Target="http://www.monografias.com/trabajos15/tanatologia/tanatologia.shtml" TargetMode="External"/><Relationship Id="rId19" Type="http://schemas.openxmlformats.org/officeDocument/2006/relationships/hyperlink" Target="http://www.monografias.com/trabajos33/responsabilidad/responsabilidad.shtml" TargetMode="External"/><Relationship Id="rId31" Type="http://schemas.openxmlformats.org/officeDocument/2006/relationships/hyperlink" Target="http://www.monografias.com/Administracion_y_Finanzas/index.shtml" TargetMode="External"/><Relationship Id="rId4" Type="http://schemas.openxmlformats.org/officeDocument/2006/relationships/settings" Target="settings.xml"/><Relationship Id="rId9" Type="http://schemas.openxmlformats.org/officeDocument/2006/relationships/hyperlink" Target="http://www.monografias.com/trabajos15/plan-negocio/plan-negocio.shtml" TargetMode="External"/><Relationship Id="rId14" Type="http://schemas.openxmlformats.org/officeDocument/2006/relationships/hyperlink" Target="http://www.monografias.com/trabajos36/administracion-y-gerencia/administracion-y-gerencia.shtml" TargetMode="External"/><Relationship Id="rId22" Type="http://schemas.openxmlformats.org/officeDocument/2006/relationships/hyperlink" Target="http://www.monografias.com/trabajos11/conin/conin.shtml" TargetMode="External"/><Relationship Id="rId27" Type="http://schemas.openxmlformats.org/officeDocument/2006/relationships/hyperlink" Target="http://www.monografias.com/trabajos32/extranjeria-nacionalidad-ciudadania/extranjeria-nacionalidad-ciudadania.shtml" TargetMode="External"/><Relationship Id="rId30" Type="http://schemas.openxmlformats.org/officeDocument/2006/relationships/hyperlink" Target="http://www.monografias.com/trabajos7/tain/tain.shtml" TargetMode="External"/><Relationship Id="rId35" Type="http://schemas.openxmlformats.org/officeDocument/2006/relationships/fontTable" Target="fontTable.xml"/></Relationships>
</file>

<file path=word/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b:Sources xmlns:b="http://schemas.openxmlformats.org/officeDocument/2006/bibliography" xmlns="http://schemas.openxmlformats.org/officeDocument/2006/bibliography" SelectedStyle="\APA.XSL" StyleName="APA"/>
</file>

<file path=customXml/itemProps1.xml><?xml version="1.0" encoding="utf-8"?>
<ds:datastoreItem xmlns:ds="http://schemas.openxmlformats.org/officeDocument/2006/customXml" ds:itemID="{7DE91190-0050-40EE-BD3A-ECAD5376DD11}">
  <ds:schemaRefs>
    <ds:schemaRef ds:uri="http://schemas.openxmlformats.org/officeDocument/2006/bibliography"/>
  </ds:schemaRefs>
</ds:datastoreItem>
</file>

<file path=docProps/app.xml><?xml version="1.0" encoding="utf-8"?>
<Properties xmlns="http://schemas.openxmlformats.org/officeDocument/2006/extended-properties" xmlns:vt="http://schemas.openxmlformats.org/officeDocument/2006/docPropsVTypes">
  <Template>Normal</Template>
  <TotalTime>0</TotalTime>
  <Pages>17</Pages>
  <Words>3675</Words>
  <Characters>20214</Characters>
  <Application>Microsoft Office Word</Application>
  <DocSecurity>0</DocSecurity>
  <Lines>168</Lines>
  <Paragraphs>47</Paragraphs>
  <ScaleCrop>false</ScaleCrop>
  <HeadingPairs>
    <vt:vector size="2" baseType="variant">
      <vt:variant>
        <vt:lpstr>Título</vt:lpstr>
      </vt:variant>
      <vt:variant>
        <vt:i4>1</vt:i4>
      </vt:variant>
    </vt:vector>
  </HeadingPairs>
  <TitlesOfParts>
    <vt:vector size="1" baseType="lpstr">
      <vt:lpstr/>
    </vt:vector>
  </TitlesOfParts>
  <Company>Peruxxoft™</Company>
  <LinksUpToDate>false</LinksUpToDate>
  <CharactersWithSpaces>23842</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BlackCrystal™ v8</dc:creator>
  <cp:keywords/>
  <dc:description/>
  <cp:lastModifiedBy>BlackCrystal™ v8</cp:lastModifiedBy>
  <cp:revision>2</cp:revision>
  <dcterms:created xsi:type="dcterms:W3CDTF">2012-08-19T00:24:00Z</dcterms:created>
  <dcterms:modified xsi:type="dcterms:W3CDTF">2012-08-19T00:24:00Z</dcterms:modified>
</cp:coreProperties>
</file>