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77" r:id="rId2"/>
    <p:sldId id="278" r:id="rId3"/>
    <p:sldId id="279" r:id="rId4"/>
    <p:sldId id="280" r:id="rId5"/>
    <p:sldId id="281" r:id="rId6"/>
    <p:sldId id="282" r:id="rId7"/>
    <p:sldId id="283" r:id="rId8"/>
    <p:sldId id="284" r:id="rId9"/>
    <p:sldId id="258" r:id="rId10"/>
    <p:sldId id="256" r:id="rId11"/>
    <p:sldId id="257" r:id="rId12"/>
    <p:sldId id="261" r:id="rId13"/>
    <p:sldId id="260" r:id="rId14"/>
    <p:sldId id="262" r:id="rId15"/>
    <p:sldId id="263" r:id="rId16"/>
    <p:sldId id="264" r:id="rId17"/>
    <p:sldId id="265" r:id="rId18"/>
    <p:sldId id="266" r:id="rId19"/>
    <p:sldId id="267" r:id="rId20"/>
    <p:sldId id="288" r:id="rId21"/>
    <p:sldId id="268" r:id="rId22"/>
    <p:sldId id="269" r:id="rId23"/>
    <p:sldId id="289" r:id="rId24"/>
    <p:sldId id="285" r:id="rId25"/>
    <p:sldId id="286" r:id="rId26"/>
    <p:sldId id="287" r:id="rId27"/>
    <p:sldId id="273" r:id="rId28"/>
    <p:sldId id="274" r:id="rId29"/>
    <p:sldId id="275" r:id="rId30"/>
    <p:sldId id="276" r:id="rId31"/>
    <p:sldId id="290" r:id="rId32"/>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948"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D146B-2C4A-4717-97C2-928EE23ACA31}" type="datetimeFigureOut">
              <a:rPr lang="es-ES" smtClean="0"/>
              <a:pPr/>
              <a:t>07/09/2011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9F3958-05FE-42BE-8BB4-09CD430AD1B8}"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39F3958-05FE-42BE-8BB4-09CD430AD1B8}"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19" name="18 Marcador de pie de página"/>
          <p:cNvSpPr>
            <a:spLocks noGrp="1"/>
          </p:cNvSpPr>
          <p:nvPr>
            <p:ph type="ftr" sz="quarter" idx="11"/>
          </p:nvPr>
        </p:nvSpPr>
        <p:spPr/>
        <p:txBody>
          <a:bodyPr/>
          <a:lstStyle/>
          <a:p>
            <a:endParaRPr lang="es-ES_tradnl"/>
          </a:p>
        </p:txBody>
      </p:sp>
      <p:sp>
        <p:nvSpPr>
          <p:cNvPr id="27" name="26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A92D9FE6-5EB4-4017-AF58-428B6A04A83E}"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F2F9958-C926-440B-93B2-AF90D5171273}" type="datetimeFigureOut">
              <a:rPr lang="es-ES_tradnl" smtClean="0"/>
              <a:pPr/>
              <a:t>07/09/2011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a:xfrm>
            <a:off x="8077200" y="6356350"/>
            <a:ext cx="609600" cy="365125"/>
          </a:xfrm>
        </p:spPr>
        <p:txBody>
          <a:bodyPr/>
          <a:lstStyle/>
          <a:p>
            <a:fld id="{A92D9FE6-5EB4-4017-AF58-428B6A04A83E}" type="slidenum">
              <a:rPr lang="es-ES_tradnl" smtClean="0"/>
              <a:pPr/>
              <a:t>‹Nº›</a:t>
            </a:fld>
            <a:endParaRPr lang="es-ES_tradn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2F9958-C926-440B-93B2-AF90D5171273}" type="datetimeFigureOut">
              <a:rPr lang="es-ES_tradnl" smtClean="0"/>
              <a:pPr/>
              <a:t>07/09/2011</a:t>
            </a:fld>
            <a:endParaRPr lang="es-ES_tradn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2D9FE6-5EB4-4017-AF58-428B6A04A83E}" type="slidenum">
              <a:rPr lang="es-ES_tradnl" smtClean="0"/>
              <a:pPr/>
              <a:t>‹Nº›</a:t>
            </a:fld>
            <a:endParaRPr lang="es-ES_tradn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329858"/>
          </a:xfrm>
        </p:spPr>
        <p:txBody>
          <a:bodyPr>
            <a:normAutofit/>
          </a:bodyPr>
          <a:lstStyle/>
          <a:p>
            <a:r>
              <a:rPr lang="es-ES" sz="3600" dirty="0" smtClean="0">
                <a:latin typeface="Berlin Sans FB Demi" pitchFamily="34" charset="0"/>
              </a:rPr>
              <a:t>Instituto nacional de soyapango</a:t>
            </a:r>
            <a:r>
              <a:rPr lang="es-ES" sz="2800" dirty="0" smtClean="0"/>
              <a:t/>
            </a:r>
            <a:br>
              <a:rPr lang="es-ES" sz="2800" dirty="0" smtClean="0"/>
            </a:br>
            <a:r>
              <a:rPr lang="es-ES" sz="2800" dirty="0" smtClean="0"/>
              <a:t/>
            </a:r>
            <a:br>
              <a:rPr lang="es-ES" sz="2800" dirty="0" smtClean="0"/>
            </a:br>
            <a:r>
              <a:rPr lang="es-ES" sz="2800" dirty="0" smtClean="0"/>
              <a:t>asignatura: </a:t>
            </a:r>
            <a:br>
              <a:rPr lang="es-ES" sz="2800" dirty="0" smtClean="0"/>
            </a:br>
            <a:r>
              <a:rPr lang="es-ES" sz="2800" dirty="0" smtClean="0"/>
              <a:t/>
            </a:r>
            <a:br>
              <a:rPr lang="es-ES" sz="2800" dirty="0" smtClean="0"/>
            </a:br>
            <a:r>
              <a:rPr lang="es-ES" sz="2800" dirty="0" smtClean="0"/>
              <a:t>Profesor: </a:t>
            </a:r>
            <a:br>
              <a:rPr lang="es-ES" sz="2800" dirty="0" smtClean="0"/>
            </a:br>
            <a:r>
              <a:rPr lang="es-ES" sz="2800" dirty="0" smtClean="0"/>
              <a:t>               Pedro Arnoldo Aguirre </a:t>
            </a:r>
            <a:br>
              <a:rPr lang="es-ES" sz="2800" dirty="0" smtClean="0"/>
            </a:br>
            <a:r>
              <a:rPr lang="es-ES" sz="2800" dirty="0" smtClean="0"/>
              <a:t/>
            </a:r>
            <a:br>
              <a:rPr lang="es-ES" sz="2800" dirty="0" smtClean="0"/>
            </a:br>
            <a:r>
              <a:rPr lang="es-ES" sz="2800" dirty="0" smtClean="0"/>
              <a:t>integrantes:</a:t>
            </a:r>
            <a:br>
              <a:rPr lang="es-ES" sz="2800" dirty="0" smtClean="0"/>
            </a:br>
            <a:r>
              <a:rPr lang="es-ES" sz="2800" dirty="0" smtClean="0"/>
              <a:t>               Corina </a:t>
            </a:r>
            <a:r>
              <a:rPr lang="es-ES" sz="2800" dirty="0" err="1" smtClean="0"/>
              <a:t>Nathaly</a:t>
            </a:r>
            <a:r>
              <a:rPr lang="es-ES" sz="2800" dirty="0" smtClean="0"/>
              <a:t> Torres Torres    #38</a:t>
            </a:r>
            <a:br>
              <a:rPr lang="es-ES" sz="2800" dirty="0" smtClean="0"/>
            </a:br>
            <a:r>
              <a:rPr lang="es-ES" sz="2800" dirty="0" smtClean="0"/>
              <a:t>               Roberto Carlos López vivas     #22</a:t>
            </a:r>
            <a:br>
              <a:rPr lang="es-ES" sz="2800" dirty="0" smtClean="0"/>
            </a:br>
            <a:r>
              <a:rPr lang="es-ES" sz="2800" dirty="0" smtClean="0"/>
              <a:t>               Ana Ruth Pérez Morales           #32</a:t>
            </a:r>
            <a:br>
              <a:rPr lang="es-ES" sz="2800" dirty="0" smtClean="0"/>
            </a:br>
            <a:r>
              <a:rPr lang="es-ES" sz="2800" dirty="0" smtClean="0"/>
              <a:t>               Xiomara Carolina Domínguez  #8</a:t>
            </a:r>
            <a:br>
              <a:rPr lang="es-ES" sz="2800" dirty="0" smtClean="0"/>
            </a:br>
            <a:endParaRPr lang="es-ES" sz="28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_tradnl" b="1" dirty="0">
                <a:solidFill>
                  <a:schemeClr val="tx1"/>
                </a:solidFill>
              </a:rPr>
              <a:t>Información y Documentos necesarios</a:t>
            </a:r>
            <a:r>
              <a:rPr lang="es-ES_tradnl" b="1" dirty="0" smtClean="0">
                <a:solidFill>
                  <a:schemeClr val="tx1"/>
                </a:solidFill>
              </a:rPr>
              <a:t>.</a:t>
            </a:r>
            <a:endParaRPr lang="es-ES_tradnl" dirty="0">
              <a:solidFill>
                <a:schemeClr val="tx1"/>
              </a:solidFill>
            </a:endParaRPr>
          </a:p>
        </p:txBody>
      </p:sp>
      <p:sp>
        <p:nvSpPr>
          <p:cNvPr id="5" name="4 Marcador de contenido"/>
          <p:cNvSpPr>
            <a:spLocks noGrp="1"/>
          </p:cNvSpPr>
          <p:nvPr>
            <p:ph idx="1"/>
          </p:nvPr>
        </p:nvSpPr>
        <p:spPr/>
        <p:txBody>
          <a:bodyPr>
            <a:normAutofit/>
          </a:bodyPr>
          <a:lstStyle/>
          <a:p>
            <a:pPr>
              <a:buFont typeface="Wingdings" pitchFamily="2" charset="2"/>
              <a:buChar char="Ø"/>
            </a:pPr>
            <a:r>
              <a:rPr lang="es-ES_tradnl" sz="2400" dirty="0"/>
              <a:t>Número de Identificación Tributaria - NIT- de los </a:t>
            </a:r>
            <a:r>
              <a:rPr lang="es-ES_tradnl" sz="2400" dirty="0" smtClean="0"/>
              <a:t>socios.</a:t>
            </a:r>
          </a:p>
          <a:p>
            <a:pPr>
              <a:buFont typeface="Wingdings" pitchFamily="2" charset="2"/>
              <a:buChar char="Ø"/>
            </a:pPr>
            <a:endParaRPr lang="es-ES_tradnl" sz="2400" dirty="0"/>
          </a:p>
          <a:p>
            <a:pPr>
              <a:buFont typeface="Wingdings" pitchFamily="2" charset="2"/>
              <a:buChar char="Ø"/>
            </a:pPr>
            <a:r>
              <a:rPr lang="es-ES_tradnl" sz="2400" dirty="0"/>
              <a:t>Documento Único de Identidad (DUI), Carné de Residente ó Pasaporte de cada uno de los </a:t>
            </a:r>
            <a:r>
              <a:rPr lang="es-ES_tradnl" sz="2400" dirty="0" smtClean="0"/>
              <a:t>socios.</a:t>
            </a:r>
          </a:p>
          <a:p>
            <a:pPr>
              <a:buFont typeface="Wingdings" pitchFamily="2" charset="2"/>
              <a:buChar char="Ø"/>
            </a:pPr>
            <a:endParaRPr lang="es-ES_tradnl" sz="2400" dirty="0"/>
          </a:p>
          <a:p>
            <a:pPr>
              <a:buFont typeface="Wingdings" pitchFamily="2" charset="2"/>
              <a:buChar char="Ø"/>
            </a:pPr>
            <a:r>
              <a:rPr lang="es-ES_tradnl" sz="2400" dirty="0"/>
              <a:t>Nombre con el que se pretende denominar a la </a:t>
            </a:r>
            <a:r>
              <a:rPr lang="es-ES_tradnl" sz="2400" dirty="0" smtClean="0"/>
              <a:t>Sociedad.</a:t>
            </a:r>
          </a:p>
          <a:p>
            <a:pPr>
              <a:buFont typeface="Wingdings" pitchFamily="2" charset="2"/>
              <a:buChar char="Ø"/>
            </a:pPr>
            <a:endParaRPr lang="es-ES_tradnl" sz="2400" dirty="0"/>
          </a:p>
          <a:p>
            <a:pPr>
              <a:buFont typeface="Wingdings" pitchFamily="2" charset="2"/>
              <a:buChar char="Ø"/>
            </a:pPr>
            <a:r>
              <a:rPr lang="es-ES_tradnl" sz="2400" dirty="0"/>
              <a:t>Finalidad: El giro o actividad principal a lo que se dedicará la Empresa</a:t>
            </a:r>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357166"/>
            <a:ext cx="8258204" cy="6072230"/>
          </a:xfrm>
        </p:spPr>
        <p:txBody>
          <a:bodyPr>
            <a:normAutofit/>
          </a:bodyPr>
          <a:lstStyle/>
          <a:p>
            <a:pPr>
              <a:buFont typeface="Wingdings" pitchFamily="2" charset="2"/>
              <a:buChar char="Ø"/>
            </a:pPr>
            <a:endParaRPr lang="es-ES_tradnl" sz="2400" dirty="0" smtClean="0"/>
          </a:p>
          <a:p>
            <a:pPr>
              <a:buFont typeface="Wingdings" pitchFamily="2" charset="2"/>
              <a:buChar char="Ø"/>
            </a:pPr>
            <a:r>
              <a:rPr lang="es-ES_tradnl" sz="2400" dirty="0" smtClean="0"/>
              <a:t>Capital </a:t>
            </a:r>
            <a:r>
              <a:rPr lang="es-ES_tradnl" sz="2400" dirty="0"/>
              <a:t>Social: Las reformas a la ley relacionada al principio, expresan que tanto para salvadoreños como para Extranjeros el Capital Social </a:t>
            </a:r>
            <a:r>
              <a:rPr lang="es-ES_tradnl" sz="2400" dirty="0" smtClean="0"/>
              <a:t>como </a:t>
            </a:r>
            <a:r>
              <a:rPr lang="es-ES_tradnl" sz="2400" dirty="0"/>
              <a:t>mínimo debe ser de USD $ </a:t>
            </a:r>
            <a:r>
              <a:rPr lang="es-ES_tradnl" sz="2400" dirty="0" smtClean="0"/>
              <a:t>2,000.00</a:t>
            </a:r>
            <a:endParaRPr lang="es-ES_tradnl" sz="2400" dirty="0"/>
          </a:p>
          <a:p>
            <a:pPr>
              <a:buFont typeface="Wingdings" pitchFamily="2" charset="2"/>
              <a:buChar char="Ø"/>
            </a:pPr>
            <a:endParaRPr lang="es-ES_tradnl" sz="2400" dirty="0" smtClean="0"/>
          </a:p>
          <a:p>
            <a:pPr>
              <a:buFont typeface="Wingdings" pitchFamily="2" charset="2"/>
              <a:buChar char="Ø"/>
            </a:pPr>
            <a:r>
              <a:rPr lang="es-ES_tradnl" sz="2400" dirty="0"/>
              <a:t>El porcentaje de participación accionaria para cada </a:t>
            </a:r>
            <a:r>
              <a:rPr lang="es-ES_tradnl" sz="2400" dirty="0" smtClean="0"/>
              <a:t>socio.</a:t>
            </a:r>
          </a:p>
          <a:p>
            <a:pPr>
              <a:buFont typeface="Wingdings" pitchFamily="2" charset="2"/>
              <a:buChar char="Ø"/>
            </a:pPr>
            <a:endParaRPr lang="es-ES_tradnl" sz="2400" dirty="0"/>
          </a:p>
          <a:p>
            <a:pPr>
              <a:buFont typeface="Wingdings" pitchFamily="2" charset="2"/>
              <a:buChar char="Ø"/>
            </a:pPr>
            <a:r>
              <a:rPr lang="es-ES_tradnl" sz="2400" dirty="0"/>
              <a:t>C</a:t>
            </a:r>
            <a:r>
              <a:rPr lang="es-ES_tradnl" sz="2400" dirty="0" smtClean="0"/>
              <a:t>omo estará conformado el órgano de la empresa.</a:t>
            </a:r>
          </a:p>
          <a:p>
            <a:pPr>
              <a:buFont typeface="Wingdings" pitchFamily="2" charset="2"/>
              <a:buChar char="Ø"/>
            </a:pPr>
            <a:endParaRPr lang="es-ES_tradnl" sz="2400" dirty="0"/>
          </a:p>
          <a:p>
            <a:pPr>
              <a:buFont typeface="Wingdings" pitchFamily="2" charset="2"/>
              <a:buChar char="Ø"/>
            </a:pPr>
            <a:r>
              <a:rPr lang="es-ES_tradnl" sz="2400" dirty="0" smtClean="0"/>
              <a:t>La </a:t>
            </a:r>
            <a:r>
              <a:rPr lang="es-ES_tradnl" sz="2400" dirty="0"/>
              <a:t>Escritura de constitución de </a:t>
            </a:r>
            <a:r>
              <a:rPr lang="es-ES_tradnl" sz="2400" dirty="0" smtClean="0"/>
              <a:t>sociedad.</a:t>
            </a:r>
          </a:p>
          <a:p>
            <a:pPr>
              <a:buFont typeface="Wingdings" pitchFamily="2" charset="2"/>
              <a:buChar char="Ø"/>
            </a:pPr>
            <a:endParaRPr lang="es-ES_tradnl" sz="2400" dirty="0"/>
          </a:p>
          <a:p>
            <a:pPr>
              <a:buFont typeface="Wingdings" pitchFamily="2" charset="2"/>
              <a:buChar char="Ø"/>
            </a:pPr>
            <a:r>
              <a:rPr lang="es-ES_tradnl" sz="2400" dirty="0" smtClean="0"/>
              <a:t>Se </a:t>
            </a:r>
            <a:r>
              <a:rPr lang="es-ES_tradnl" sz="2400" dirty="0"/>
              <a:t>elaborará un documento privado que contenga los estatutos de la sociedad </a:t>
            </a:r>
            <a:r>
              <a:rPr lang="es-ES_tradnl" sz="2400" dirty="0" smtClean="0"/>
              <a:t>constituida.</a:t>
            </a:r>
            <a:endParaRPr lang="es-ES_tradnl" sz="2400"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57232"/>
            <a:ext cx="8186766" cy="5467368"/>
          </a:xfrm>
        </p:spPr>
        <p:txBody>
          <a:bodyPr>
            <a:normAutofit/>
          </a:bodyPr>
          <a:lstStyle/>
          <a:p>
            <a:pPr algn="ctr"/>
            <a:endParaRPr lang="es-ES_tradnl" sz="4000" dirty="0" smtClean="0"/>
          </a:p>
          <a:p>
            <a:pPr algn="ctr"/>
            <a:endParaRPr lang="es-ES_tradnl" sz="4000" dirty="0" smtClean="0"/>
          </a:p>
          <a:p>
            <a:pPr lvl="1" algn="ctr">
              <a:buNone/>
            </a:pPr>
            <a:r>
              <a:rPr lang="es-ES_tradnl" sz="3800" dirty="0" smtClean="0"/>
              <a:t>1- TRAMITES DE OBLIGACIONES FORMALES Y REGISTROS DE LEY PARA EMPRESAS EN EL SALVADOR.</a:t>
            </a:r>
          </a:p>
          <a:p>
            <a:endParaRPr lang="es-ES_tradnl" sz="4000"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3600" dirty="0" smtClean="0"/>
              <a:t/>
            </a:r>
            <a:br>
              <a:rPr lang="es-ES_tradnl" sz="3600" dirty="0" smtClean="0"/>
            </a:br>
            <a:r>
              <a:rPr lang="es-ES_tradnl" sz="3600" dirty="0" smtClean="0"/>
              <a:t/>
            </a:r>
            <a:br>
              <a:rPr lang="es-ES_tradnl" sz="3600" dirty="0" smtClean="0"/>
            </a:br>
            <a:r>
              <a:rPr lang="es-ES_tradnl" sz="3600" dirty="0" smtClean="0"/>
              <a:t/>
            </a:r>
            <a:br>
              <a:rPr lang="es-ES_tradnl" sz="3600" dirty="0" smtClean="0"/>
            </a:br>
            <a:r>
              <a:rPr lang="es-ES_tradnl" sz="3600" dirty="0" smtClean="0"/>
              <a:t/>
            </a:r>
            <a:br>
              <a:rPr lang="es-ES_tradnl" sz="3600" dirty="0" smtClean="0"/>
            </a:br>
            <a:r>
              <a:rPr lang="es-ES_tradnl" sz="3600" dirty="0" smtClean="0"/>
              <a:t/>
            </a:r>
            <a:br>
              <a:rPr lang="es-ES_tradnl" sz="3600" dirty="0" smtClean="0"/>
            </a:br>
            <a:r>
              <a:rPr lang="es-ES_tradnl" sz="3600" b="1" dirty="0" smtClean="0">
                <a:solidFill>
                  <a:schemeClr val="tx1"/>
                </a:solidFill>
              </a:rPr>
              <a:t>a) OBTENCION DE NIT E IVA:</a:t>
            </a:r>
            <a:br>
              <a:rPr lang="es-ES_tradnl" sz="3600" b="1" dirty="0" smtClean="0">
                <a:solidFill>
                  <a:schemeClr val="tx1"/>
                </a:solidFill>
              </a:rPr>
            </a:br>
            <a:endParaRPr lang="es-ES_tradnl" sz="3600" b="1" dirty="0">
              <a:solidFill>
                <a:schemeClr val="tx1"/>
              </a:solidFill>
            </a:endParaRPr>
          </a:p>
        </p:txBody>
      </p:sp>
      <p:sp>
        <p:nvSpPr>
          <p:cNvPr id="3" name="2 Marcador de contenido"/>
          <p:cNvSpPr>
            <a:spLocks noGrp="1"/>
          </p:cNvSpPr>
          <p:nvPr>
            <p:ph idx="1"/>
          </p:nvPr>
        </p:nvSpPr>
        <p:spPr/>
        <p:txBody>
          <a:bodyPr/>
          <a:lstStyle/>
          <a:p>
            <a:pPr lvl="0"/>
            <a:r>
              <a:rPr lang="es-ES_tradnl" dirty="0" smtClean="0"/>
              <a:t>Presentar Formulario F210 de Trámites completo. </a:t>
            </a:r>
          </a:p>
          <a:p>
            <a:pPr lvl="0"/>
            <a:endParaRPr lang="es-ES_tradnl" dirty="0" smtClean="0"/>
          </a:p>
          <a:p>
            <a:r>
              <a:rPr lang="es-ES_tradnl" dirty="0" smtClean="0"/>
              <a:t>Presentar copia de la Escritura de Constitución autenticada más una copia de la misma. </a:t>
            </a:r>
          </a:p>
          <a:p>
            <a:endParaRPr lang="es-ES_tradnl" dirty="0" smtClean="0"/>
          </a:p>
          <a:p>
            <a:r>
              <a:rPr lang="es-ES_tradnl" dirty="0" smtClean="0"/>
              <a:t>Presentar copia de credencial del Representante Legal, autenticado, más una copia del mismo, o en su defecto, copia autenticada del Poder, con el que actúa el apoderado nombrado, debidamente inscrito. </a:t>
            </a:r>
          </a:p>
          <a:p>
            <a:endParaRPr lang="es-ES_tradnl" dirty="0" smtClean="0"/>
          </a:p>
        </p:txBody>
      </p:sp>
    </p:spTree>
  </p:cSld>
  <p:clrMapOvr>
    <a:masterClrMapping/>
  </p:clrMapOvr>
  <p:transition>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00108"/>
            <a:ext cx="8186766" cy="5324492"/>
          </a:xfrm>
        </p:spPr>
        <p:txBody>
          <a:bodyPr>
            <a:normAutofit/>
          </a:bodyPr>
          <a:lstStyle/>
          <a:p>
            <a:pPr lvl="0"/>
            <a:endParaRPr lang="es-ES_tradnl" dirty="0" smtClean="0"/>
          </a:p>
          <a:p>
            <a:r>
              <a:rPr lang="es-ES_tradnl" dirty="0" smtClean="0"/>
              <a:t>Presentar copia de NIT y DUI autenticados de Representante Legal</a:t>
            </a:r>
          </a:p>
          <a:p>
            <a:pPr lvl="0">
              <a:buNone/>
            </a:pPr>
            <a:endParaRPr lang="es-ES_tradnl" dirty="0" smtClean="0"/>
          </a:p>
          <a:p>
            <a:pPr lvl="0">
              <a:buFont typeface="Wingdings" pitchFamily="2" charset="2"/>
              <a:buChar char="§"/>
            </a:pPr>
            <a:r>
              <a:rPr lang="es-ES_tradnl" dirty="0" smtClean="0"/>
              <a:t> Autorización a persona que realizara el tramite, con todos los detalles de la sociedad y representante legal en el cual indique folio de formulario F 210. </a:t>
            </a:r>
          </a:p>
          <a:p>
            <a:pPr lvl="0">
              <a:buNone/>
            </a:pPr>
            <a:endParaRPr lang="es-ES_tradnl" dirty="0" smtClean="0"/>
          </a:p>
          <a:p>
            <a:pPr lvl="0"/>
            <a:r>
              <a:rPr lang="es-ES_tradnl" dirty="0" smtClean="0"/>
              <a:t>presentar comprobante de derechos de pago del Número de Identificación Tributaria, NIT</a:t>
            </a: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dirty="0" smtClean="0">
                <a:solidFill>
                  <a:schemeClr val="tx1"/>
                </a:solidFill>
              </a:rPr>
              <a:t>b) INSCRIPCION EN ALCALDIA MUNICIPAL</a:t>
            </a:r>
            <a:r>
              <a:rPr lang="es-ES" sz="2400" b="1" dirty="0" smtClean="0">
                <a:solidFill>
                  <a:schemeClr val="tx1"/>
                </a:solidFill>
              </a:rPr>
              <a:t/>
            </a:r>
            <a:br>
              <a:rPr lang="es-ES" sz="2400" b="1" dirty="0" smtClean="0">
                <a:solidFill>
                  <a:schemeClr val="tx1"/>
                </a:solidFill>
              </a:rPr>
            </a:br>
            <a:endParaRPr lang="es-ES" sz="2400" b="1" dirty="0">
              <a:solidFill>
                <a:schemeClr val="tx1"/>
              </a:solidFill>
            </a:endParaRPr>
          </a:p>
        </p:txBody>
      </p:sp>
      <p:sp>
        <p:nvSpPr>
          <p:cNvPr id="3" name="2 Marcador de contenido"/>
          <p:cNvSpPr>
            <a:spLocks noGrp="1"/>
          </p:cNvSpPr>
          <p:nvPr>
            <p:ph idx="1"/>
          </p:nvPr>
        </p:nvSpPr>
        <p:spPr/>
        <p:txBody>
          <a:bodyPr/>
          <a:lstStyle/>
          <a:p>
            <a:pPr lvl="0"/>
            <a:r>
              <a:rPr lang="es-ES_tradnl" dirty="0" smtClean="0"/>
              <a:t>Presentar formulario de trámites empresariales. </a:t>
            </a:r>
            <a:endParaRPr lang="es-ES" dirty="0" smtClean="0"/>
          </a:p>
          <a:p>
            <a:pPr lvl="0"/>
            <a:endParaRPr lang="es-ES_tradnl" dirty="0" smtClean="0"/>
          </a:p>
          <a:p>
            <a:pPr lvl="0"/>
            <a:r>
              <a:rPr lang="es-ES_tradnl" dirty="0" smtClean="0"/>
              <a:t>Anexar copia de escritura de constitución autenticada. </a:t>
            </a:r>
            <a:endParaRPr lang="es-ES" dirty="0" smtClean="0"/>
          </a:p>
          <a:p>
            <a:pPr lvl="0"/>
            <a:endParaRPr lang="es-ES_tradnl" dirty="0" smtClean="0"/>
          </a:p>
          <a:p>
            <a:pPr lvl="0"/>
            <a:r>
              <a:rPr lang="es-ES_tradnl" dirty="0" smtClean="0"/>
              <a:t>Copia autenticada de NIT de la Sociedad. </a:t>
            </a:r>
            <a:endParaRPr lang="es-ES" dirty="0" smtClean="0"/>
          </a:p>
          <a:p>
            <a:pPr lvl="0"/>
            <a:endParaRPr lang="es-ES_tradnl" dirty="0" smtClean="0"/>
          </a:p>
          <a:p>
            <a:pPr lvl="0"/>
            <a:r>
              <a:rPr lang="es-ES_tradnl" dirty="0" smtClean="0"/>
              <a:t>Copia autenticada de credencial del Representante Legal o Apoderado, anexando DUI y NIT autenticados del Representante Legal. </a:t>
            </a:r>
            <a:endParaRPr lang="es-E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pPr lvl="0"/>
            <a:r>
              <a:rPr lang="es-ES" sz="2800" dirty="0" smtClean="0"/>
              <a:t/>
            </a:r>
            <a:br>
              <a:rPr lang="es-ES" sz="2800" dirty="0" smtClean="0"/>
            </a:br>
            <a:endParaRPr lang="es-ES" sz="2800" dirty="0">
              <a:latin typeface="+mn-lt"/>
            </a:endParaRPr>
          </a:p>
        </p:txBody>
      </p:sp>
      <p:sp>
        <p:nvSpPr>
          <p:cNvPr id="7" name="6 Marcador de contenido"/>
          <p:cNvSpPr>
            <a:spLocks noGrp="1"/>
          </p:cNvSpPr>
          <p:nvPr>
            <p:ph idx="1"/>
          </p:nvPr>
        </p:nvSpPr>
        <p:spPr/>
        <p:txBody>
          <a:bodyPr/>
          <a:lstStyle/>
          <a:p>
            <a:pPr lvl="0"/>
            <a:endParaRPr lang="es-ES_tradnl" dirty="0" smtClean="0"/>
          </a:p>
          <a:p>
            <a:pPr lvl="0"/>
            <a:r>
              <a:rPr lang="es-ES_tradnl" dirty="0" smtClean="0"/>
              <a:t>Presentar balance General Inicial original, firmado y sellado por Contador Público autorizado. </a:t>
            </a:r>
            <a:endParaRPr lang="es-ES" dirty="0" smtClean="0"/>
          </a:p>
          <a:p>
            <a:pPr lvl="0"/>
            <a:endParaRPr lang="es-ES_tradnl" dirty="0" smtClean="0"/>
          </a:p>
          <a:p>
            <a:pPr lvl="0"/>
            <a:r>
              <a:rPr lang="es-ES_tradnl" dirty="0" smtClean="0"/>
              <a:t>Cancelar el 0.1% por el valor del capital social inicial. En el caso de sociedades que se constituyen con el monto de capital social mínimo (de USD 11,428.57), se cancelara USD 11.43 </a:t>
            </a:r>
            <a:endParaRPr lang="es-ES" dirty="0" smtClean="0"/>
          </a:p>
          <a:p>
            <a:endParaRPr lang="es-ES" dirty="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648072"/>
          </a:xfrm>
        </p:spPr>
        <p:txBody>
          <a:bodyPr>
            <a:normAutofit/>
          </a:bodyPr>
          <a:lstStyle/>
          <a:p>
            <a:r>
              <a:rPr lang="es-ES_tradnl" sz="2800" b="1" dirty="0" smtClean="0">
                <a:solidFill>
                  <a:schemeClr val="tx1"/>
                </a:solidFill>
              </a:rPr>
              <a:t>c) INSCRIPCION EN ESTADÍSTICAS Y CENSOS</a:t>
            </a:r>
            <a:endParaRPr lang="es-ES" sz="2800" b="1" dirty="0">
              <a:solidFill>
                <a:schemeClr val="tx1"/>
              </a:solidFill>
            </a:endParaRPr>
          </a:p>
        </p:txBody>
      </p:sp>
      <p:sp>
        <p:nvSpPr>
          <p:cNvPr id="3" name="2 Marcador de contenido"/>
          <p:cNvSpPr>
            <a:spLocks noGrp="1"/>
          </p:cNvSpPr>
          <p:nvPr>
            <p:ph idx="1"/>
          </p:nvPr>
        </p:nvSpPr>
        <p:spPr/>
        <p:txBody>
          <a:bodyPr/>
          <a:lstStyle/>
          <a:p>
            <a:pPr lvl="0"/>
            <a:r>
              <a:rPr lang="es-ES_tradnl" dirty="0" smtClean="0"/>
              <a:t>Presentar formulario de Inscripción. </a:t>
            </a:r>
            <a:endParaRPr lang="es-ES" dirty="0" smtClean="0"/>
          </a:p>
          <a:p>
            <a:pPr lvl="0"/>
            <a:endParaRPr lang="es-ES_tradnl" dirty="0" smtClean="0"/>
          </a:p>
          <a:p>
            <a:pPr lvl="0"/>
            <a:r>
              <a:rPr lang="es-ES_tradnl" dirty="0" smtClean="0"/>
              <a:t>Presentar copia de Escritura de constitución. </a:t>
            </a:r>
            <a:endParaRPr lang="es-ES" dirty="0" smtClean="0"/>
          </a:p>
          <a:p>
            <a:pPr lvl="0"/>
            <a:endParaRPr lang="es-ES_tradnl" dirty="0" smtClean="0"/>
          </a:p>
          <a:p>
            <a:pPr lvl="0"/>
            <a:r>
              <a:rPr lang="es-ES_tradnl" dirty="0" smtClean="0"/>
              <a:t>Copia de NIT de la empresa. </a:t>
            </a:r>
            <a:endParaRPr lang="es-ES" dirty="0" smtClean="0"/>
          </a:p>
          <a:p>
            <a:pPr lvl="0"/>
            <a:endParaRPr lang="es-ES_tradnl" dirty="0" smtClean="0"/>
          </a:p>
          <a:p>
            <a:pPr lvl="0"/>
            <a:r>
              <a:rPr lang="es-ES_tradnl" dirty="0" smtClean="0"/>
              <a:t>Copia de balance general inicial si se hace en el mismo año. Si se escribe en un año diferente presentar Balance general al 31 de diciembre de año terminado. </a:t>
            </a:r>
            <a:endParaRPr lang="es-ES" dirty="0" smtClean="0"/>
          </a:p>
          <a:p>
            <a:endParaRPr lang="es-ES" dirty="0"/>
          </a:p>
        </p:txBody>
      </p:sp>
    </p:spTree>
  </p:cSld>
  <p:clrMapOvr>
    <a:masterClrMapping/>
  </p:clrMapOvr>
  <p:transition>
    <p:spli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p:txBody>
          <a:bodyPr/>
          <a:lstStyle/>
          <a:p>
            <a:pPr lvl="0"/>
            <a:r>
              <a:rPr lang="es-ES_tradnl" dirty="0" smtClean="0"/>
              <a:t>Cancelar USD 5.00 sí es Balance Inicial o General con un capital hasta USD 11,428.57, con un capital mayor a USD 11,428.58, pero menor de USD 57,142.86 se cancelara un monto de USD 8.00; si el capital es mayor de USD 57,142.87, pero menor a USD 114,285.71 se cancela USD 10.00 Sí el capital es mayor de USD 114,285.71, pero menor de USD 228,571.43, se cancela USD 15.00 Sí el capital es mayor de </a:t>
            </a:r>
            <a:r>
              <a:rPr lang="es-ES_tradnl" dirty="0" err="1" smtClean="0"/>
              <a:t>de</a:t>
            </a:r>
            <a:r>
              <a:rPr lang="es-ES_tradnl" dirty="0" smtClean="0"/>
              <a:t> USD 228, 571.44, se cancelará USD 20.00 </a:t>
            </a:r>
            <a:endParaRPr lang="es-ES" dirty="0" smtClean="0"/>
          </a:p>
          <a:p>
            <a:endParaRPr lang="es-ES" dirty="0"/>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3100" b="1" dirty="0" smtClean="0">
                <a:solidFill>
                  <a:schemeClr val="tx1"/>
                </a:solidFill>
                <a:latin typeface="+mn-lt"/>
              </a:rPr>
              <a:t>d) INSCRIPCION EN REGISTRO DE COMERCIO</a:t>
            </a:r>
            <a:r>
              <a:rPr lang="es-ES" b="1" dirty="0" smtClean="0">
                <a:solidFill>
                  <a:schemeClr val="tx1"/>
                </a:solidFill>
              </a:rPr>
              <a:t/>
            </a:r>
            <a:br>
              <a:rPr lang="es-ES" b="1" dirty="0" smtClean="0">
                <a:solidFill>
                  <a:schemeClr val="tx1"/>
                </a:solidFill>
              </a:rPr>
            </a:br>
            <a:endParaRPr lang="es-ES" b="1" dirty="0">
              <a:solidFill>
                <a:schemeClr val="tx1"/>
              </a:solidFill>
            </a:endParaRPr>
          </a:p>
        </p:txBody>
      </p:sp>
      <p:sp>
        <p:nvSpPr>
          <p:cNvPr id="3" name="2 Marcador de contenido"/>
          <p:cNvSpPr>
            <a:spLocks noGrp="1"/>
          </p:cNvSpPr>
          <p:nvPr>
            <p:ph idx="1"/>
          </p:nvPr>
        </p:nvSpPr>
        <p:spPr/>
        <p:txBody>
          <a:bodyPr>
            <a:normAutofit fontScale="92500"/>
          </a:bodyPr>
          <a:lstStyle/>
          <a:p>
            <a:pPr lvl="0"/>
            <a:r>
              <a:rPr lang="es-ES_tradnl" dirty="0" smtClean="0"/>
              <a:t>Presentar escrito de inscripción, firmado por Representante Legal o apoderado. </a:t>
            </a:r>
            <a:endParaRPr lang="es-ES" dirty="0" smtClean="0"/>
          </a:p>
          <a:p>
            <a:pPr lvl="0"/>
            <a:r>
              <a:rPr lang="es-ES_tradnl" dirty="0" smtClean="0"/>
              <a:t>Pagar derechos de inscripción y presentar recibo por USD 125.71 </a:t>
            </a:r>
            <a:endParaRPr lang="es-ES" dirty="0" smtClean="0"/>
          </a:p>
          <a:p>
            <a:pPr lvl="0"/>
            <a:r>
              <a:rPr lang="es-ES_tradnl" dirty="0" smtClean="0"/>
              <a:t>Presentar recibo de pago de los Derechos de Inscripción en Alcaldía Municipal del domicilio de la sociedad </a:t>
            </a:r>
            <a:endParaRPr lang="es-ES" dirty="0" smtClean="0"/>
          </a:p>
          <a:p>
            <a:pPr lvl="0"/>
            <a:r>
              <a:rPr lang="es-ES_tradnl" dirty="0" smtClean="0"/>
              <a:t>Presentar solvencia de inscripción en Estadísticas y Censos. </a:t>
            </a:r>
            <a:endParaRPr lang="es-ES" dirty="0" smtClean="0"/>
          </a:p>
          <a:p>
            <a:pPr lvl="0"/>
            <a:r>
              <a:rPr lang="es-ES_tradnl" dirty="0" smtClean="0"/>
              <a:t>Presentar balance general Inicial, firmado y sellado por Contador Público autorizado </a:t>
            </a:r>
            <a:endParaRPr lang="es-ES" dirty="0" smtClean="0"/>
          </a:p>
          <a:p>
            <a:pPr lvl="0"/>
            <a:r>
              <a:rPr lang="es-ES_tradnl" dirty="0" smtClean="0"/>
              <a:t>Inscripción de balance inicial el costo de USD 17.14 </a:t>
            </a:r>
            <a:endParaRPr lang="es-ES" dirty="0" smtClean="0"/>
          </a:p>
          <a:p>
            <a:endParaRPr lang="es-E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95536" y="2204864"/>
            <a:ext cx="8542040" cy="2657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solidFill>
                  <a:srgbClr val="FF0000"/>
                </a:solidFill>
                <a:effectLst>
                  <a:outerShdw blurRad="76200" dist="50800" dir="5400000" algn="tl" rotWithShape="0">
                    <a:srgbClr val="000000">
                      <a:alpha val="65000"/>
                    </a:srgbClr>
                  </a:outerShdw>
                </a:effectLst>
              </a:rPr>
              <a:t>Proceso de La constitución legal de empresa en el Salvador</a:t>
            </a:r>
            <a:endParaRPr lang="es-ES" sz="5400" b="1" cap="none" spc="50" dirty="0">
              <a:ln w="11430"/>
              <a:solidFill>
                <a:srgbClr val="FF0000"/>
              </a:solidFill>
              <a:effectLst>
                <a:outerShdw blurRad="76200" dist="50800" dir="5400000" algn="tl" rotWithShape="0">
                  <a:srgbClr val="000000">
                    <a:alpha val="65000"/>
                  </a:srgbClr>
                </a:outerShdw>
              </a:effectLst>
            </a:endParaRPr>
          </a:p>
        </p:txBody>
      </p:sp>
      <p:sp>
        <p:nvSpPr>
          <p:cNvPr id="1031" name="AutoShape 7"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3" name="AutoShape 9"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5" name="AutoShape 11"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7" name="AutoShape 13"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41" name="AutoShape 17"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43" name="AutoShape 19"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45" name="AutoShape 21"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47" name="AutoShape 23"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49" name="AutoShape 25" descr="data:image/jpg;base64,/9j/4AAQSkZJRgABAQAAAQABAAD/2wBDAAkGBwgHBgkIBwgKCgkLDRYPDQwMDRsUFRAWIB0iIiAdHx8kKDQsJCYxJx8fLT0tMTU3Ojo6Iys/RD84QzQ5Ojf/2wBDAQoKCg0MDRoPDxo3JR8lNzc3Nzc3Nzc3Nzc3Nzc3Nzc3Nzc3Nzc3Nzc3Nzc3Nzc3Nzc3Nzc3Nzc3Nzc3Nzc3Nzf/wAARCACVAK4DASIAAhEBAxEB/8QAHAABAAICAwEAAAAAAAAAAAAAAAUGBAcBAgMI/8QAQRAAAQMDAgMECAQDBAsAAAAAAQACAwQFERIhBjFRBxNBYRQicYGRobHBIzJC4RVS0RZiovA0Q1NUY3JzgsLS8f/EABoBAAIDAQEAAAAAAAAAAAAAAAAEAgMFAQb/xAAsEQACAgIBAwMCBQUAAAAAAAAAAQIDBBEhBRJBEzFRFDIiI2GRsVJiccHR/9oADAMBAAIRAxEAPwDeKIiACIiACIiACIiACIiAOCVhvulAyfuH1kDZc40GQZXa6SvhttVLF+dkTi32gLUWdQOrck5JPiVm52d9K0kt7H8LC+p229aNzgg7hcqI4XqXVVjpJHOLnBuhxPMkHH2UtlP1zU4KS8iU4uMnF+DlERTIhERABERABERABERABERABFDX+6PoyyGDHeOGST+kKPtt8qBUsZVPDonHTkgAjzSk82qFnpv3GI4tkq+9exaVE8QVU1NTsEDyzW4guHMBSoOVG3+Fktvc5zg0xnU0k8z0TYuQdrrJo6+IuleWvcGvBJOc7K3A9VSrdp9OgL3BrQ8ElxwMDdT/ABDWupbHUVNK9usNGh433JA+6jZNQi5P2RKEXOSivIu16t1Ex8VTOwv0nMTd3HPl4e9avOM7ckc5znOc5xcSckncn3rheRzMx5Mk2uEenxMRYyfO2y22HiyCioYaOqpn4jGlr48HI8x1Vnpb5QVdM+ogqA5keNTcYcM8hharUrYuc++2G7Z2PNaPTM66y2NMuUIdRw6q6pXR9y6s4gBn9eEtiJxkOyR7Qprvo+77zW3RjOrO2FRlSeMbpU1Ve6hdO/0WmAa2IOOnPMkjxO69P6O/Y836zj7m7KarpqoE01RFMBzMbw76L3XzfSzzUtRHPTSOilY4Oa9hwQQt98MXF92sNFXytDZJo8vA5agcH5hQsq7Cyq71ONEqiIqi4IiIAIiIALgnAXJ5KHu19paDDNppdWHMY4ZaOpXUm3wclJJbZFcSujdcfUdl4YA8dFEnkvKauM88kj2/ncXL1ikALJAA4Ag4I2PtXncyi2FjnNaTZtYl9U4dkHtovdG90lLE97S15YCQeecKjXTiFtTcJoZi9sccjms/lGDjKu1uq2VlM2VgweTm9Ctd8U211Nc6mWMZYX6iB4Z3W/U1KKaezIkmpNNEjn+uQsS7XF0VvfbwM988POfAA5+ZwvCz1bXRNp5Heu38ufEeSwbkCK6XPUfRIdVulXRqPngd6bUp3bfjkxUUreWwx0drihj0H0bvZPNzj+30WHR0UtU4Fo0x+Lzy93Vea+nnKz04LbN/6iEa/UnwjwjY6R4bG0ud0CsFDStpYQ3A7w/mPmsZ1Za7U3RJURh/iM6nn3BY1TxTbo25g76oOOUbCB8SvV9N6Usb8yfMv4PMdQ6n9R+XDiP8k2qBxZSy015ldLGWNnAkjPg4Yxn4g7LJuXFdTOx0dJGKdpGNZOXY+gUA973nL3OceriStuKZjTknwdeW/QZW++EKUUnDFthDtWKdriepI1fdaEWwOzXil8FRHZa+QugkOKZx/wBW7+X2Hw6H27V3RbjwTokoy5NqIuAcrlJj4REQAREQBw7IaSBk42C1nWwTU1VJFUN0yA5cM5578/etmnkqpxVVW2Vndg95VRu05Zzb1BP2VtMtSKL47jsqyyqQktcCNgVjNAJAJwOvNZsIaIxo3HVJ9YsiqO3yxjpNcnd3LwWDhabTPNCT+YB49o2XbiaACojmA2e3S49cfsoi31Jo6yOfBIadwPEKqdrnEdXOykpKYuhp5A8uIPrOxgYJS3TLVOKq3z/ob6jD027EuDGvFytlBXd0ytiLiTkMJPdnzI5LF4hu9RHTx1ILHMwGF7Blzs8j0VA9mysnDzHXK2Vdvmz3UYaWuH6Mnb5j6rYsxq2vxra/UyKsqxtqPD/QzRxFWV4D+8DjExjD+GBpaBgeS6S3CuqRofUzPHgwE4+A2UTb5H2a8GCp0mNxDJdstI5g/dXVmlo9RoA8knfOWI3Kmne/KGcetZSSut1rwyApaOV8rWyRSCMn1jpI2U61oY0NYA0DkAvQnI9y6KOPl25Cbsj2tF9uLVjtKuXcmYF1pmuhMzW4ezc48QoZWSqYX0s4bjIjcd/IZVcK0qHuJmZMUpcHC5a5zXBzXFpBBBGxB65XCK4XN6cE31t+s0cz3NNVF+HUAfzdfYef/wAVgVH7JaXueHpqgjeeodg48GgD65V4SE0lJpGnW24JsIiKBMIiIAFavqC81Epkzr1nOeud1tA8lT+LbaIniuhHqvOJR0PgferqZJS5KMiLcd/BW16Mlczly6LzXZgBcATgdVddCEoNTW0LVTnGScHpnoZ3nYYHsUBxlaprjY3Vccb3PpXa2uwcFpHrDPuB9yzb1fLZZHCOpdJLOW5EMbcnyJ8Aq9xT2jXC90XoFHTsoqLTpdg6nv2wd+QB6Ae9KYnpPmivS+f+DWU5ri6e38JlIWzuBLM2nsLp526n1uH6ejB+UfU+9ax296m6Xiu9UtLFTQVYbFE3SwGJpIHTJCesi5R0hCmcYS2yw9rllgtV5op6NgZDV0wJGf1NOCfeC1dOG6wVdsa15PeQeo7Pjtsfh9FVrxe7nepIn3WtkqTCMRh+AGDbOABjwHwU5wY14gqnEHQXDTttkA5+yy+qqUMTuT001o1OlSjZma1tPey7XqzOtcVHI6bX6RHrI04LTgZHzUSrh2hEB1A0cgx32VPRT389z38fsW2dnHav8/uMZ2PI8wq5VsbHUysa3SGu2HRWuhpzVVLIhy5uPkqnVNeyplbLnWJCDnnlPUJ+4hktaSPNM43RSHD1uddr1SUIB0yyDWR4MG7j8AUy3pbFEtvRuvg+h/h3Ddvps5cIQ9x83esfqpldY2hrQ1ow0DAHRdlnN7ezVS0tBERcOhERABYtypW1tFLTv/W3APQ+B+KylwRsj2ONbWjV0jHRyOY8Yc0lpHQhdfdlSXEY03qpGAPWHIeQOVGlPxe0mZ0lqTRrnjYEcQzOP6o4z/hA+ygVZuPo9N3hfjZ8A+IJ/ZVlSilFaRROTb2wiIpESf4O4Yq+Kbo2mpg5lOwg1E+No2/+x8B9gVsO/wBkgsdYKSii7ulcwGJvPHgR8fqpPsTkidwjJGwt7xlW/vABvuARn3KS7RGv7iic0HSHuGrHI4GPusDrSdlL/t5PRdG1Xan/AFEFxJWGuorRM46n9w4PP94HB+YUCrJxO6MWiyRxNDfwC8geYH3yq2r8aLjUtsjc05vSLTwFFHJVV+rBd6PgDyJ3+y17f2lt6rQ4HPfOPuKt3Dda+iuYfHjMkbmfEf1CguNmRx3ePQwNe6Brnkfq3OPkAnqPdmfk+CvrZPZHad6q7yN/4EJ+bj9B8Vr+3UclwuFNRxFofPI2NpdyBJxkrflktcNotdPQ05LmQtxqdzceZJ9pJUr5ajohjw3LZnoiJQeCIiACIiACIiAKbxpFproJQMa48Z8wf3VdVv42jBpaaTH5ZcfEfsqkBsceHP8Az703XLUNsRtj+YVvjOzyXCkZU0zC+enzljRkuZzOPMYz8Vr3nuN/Yt0U8nczxzDnG8O+BBVZ7WrHb6OopLtZo446erLmTMjbhrZBuDjwJGdvJWeolJRfkpdblFyXg16iIrCgu3ZLepbZxZBSmQimr/wZGnlqwSw+3O3/AHFb6qqeCrhMVTE2WM82vGQvmThWjqLhxHbaaje2Od1Q1zHuOzdJ1Z+S+m6qI1FLNCHlhkjLQ4cxkYyksiKb5NHEk+01bxBWiuukz2FvcM/DhDeQYNh/VRqy7jbqq2z9zWRaHncb5Dh1HksRVJDRm2aMS3akjJwHzNaSPM4Ud2hd3/aiYQPY6JkUbWljgcANxg+ecq0cG2WG6S1E1QXhkI0gMOMlwI5+GBuPNUniu1QWS+T0FLLJJHE1uHSYzkjONvar6PuFsn7TpwzJ3XEdsk/lqo/m4D7r6AHJad4J4Srq+agvDXwNpI6kOLXOIe4MdvgYxzHVbiHJcvkm+AxotR5OURFQMhERABERABERAEDxi3Vagf5ZWn6j7qsWMt/ikLJBqZLmNwPiCCFb+KGa7LUf3dJ+DgqhardV1swNJlug7y5wGH29fYmK2vTexS1P1E0YckRjldG7ZzHFvw2Wfxja6W49m1TNDCBNFG2oBHMOYd/lq+Kx7lSSUdbJBK/vHjB1Y/NkZysy2U1dX0NRTNe8ULoJWPBHqnU0jA6nJU5pSSl8EINruj8mhfFZVfb6mg9H9Jj0ekQMqIjnOpjhsVjMY5+lg2c7A36rcfa/w+xnC9trKdmHW4Mp3Y/2bgAPg4D4lWynppfIvCvujJ/BQOzZ2njm0HrMR/hK+kgF819nRxxxZ8/7x/4lfSjeSWyPuQ5ifYyldo8bdNDLj1tT258sAqkq59olYTNT0Pd40jvu865y3A/z0VMPLw96pQ0XHh69W3h3h7vrhUNbJPI57Ym7veBsMD3Hc7LWt+uJu95q68MLe/k1NZzIGAAPbgBWmo7Or1VSekR1FI5koDhre4FoI5HZZVt7NLhBdaaSqqaV9LG9r5CwnU7BzjGPumK3CHO+RSxWTetcGwOHaAW2x0VHjDooWh3/ADYyfmSpJcALlLb3yNJaWgiIg6EREAEREAEREAdJYmTRujlaHMcMFpGxXWCCKCIRwsaxg5NaMBeqIDRhVVqo6uobPUQh72jAyTg+0eKydDQzQAA3lgDGAvRcEAghd2zmkj5RnHotwl0uDu5mOk+Bw79lvbjG8Ut07L6u5xsLoaqlZoB5tc5wAB9jvotQcccNVHDN5kglw+CbVLTSjk5meXtGwP7revDlphp+CKK3d2yqjNGMskGWyFw1HPlkpm1rUWJURe5RPnW1z1lNcqea26xWtkHcd23U7WdhgeJ3X0/ZG1UdoomV7i+rbBGJ3HmX6Rq5ea1l2a8AXW18Q/xO900ULKeNwhYJGvLnnbO3gBn4rbQA6Ku6ak+C3GrcVtlQ4jv1lnZUUk9O6pmi1NY7QMNfy2dnI3VDPL3LZdz4Rt1fUvqMzQSSOy7u3DBPXBBXi/gi0uDQHVTcAAkSc/PcKkZLDR/6JB/02/Rey6xMEcbWDk0ABdkAEREAEREAEREAEREAEREAEREAFwURAERfuHLTxA2EXejbUdy4mMlzmkZ5jYjY4G3JSsTGxxtZG0NY0ANaOQHRERtnNL3O6IiDoREQAREQAREQAREQAREQB//Z"/>
          <p:cNvSpPr>
            <a:spLocks noChangeAspect="1" noChangeArrowheads="1"/>
          </p:cNvSpPr>
          <p:nvPr/>
        </p:nvSpPr>
        <p:spPr bwMode="auto">
          <a:xfrm>
            <a:off x="134938" y="-538163"/>
            <a:ext cx="1276350" cy="10953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051" name="Picture 27" descr="http://t2.gstatic.com/images?q=tbn:ANd9GcQ58jIPkMeYgsCcFUyza_H0otxi1NXmAtyrdG8D3BdxSTlJpSQR"/>
          <p:cNvPicPr>
            <a:picLocks noChangeAspect="1" noChangeArrowheads="1"/>
          </p:cNvPicPr>
          <p:nvPr/>
        </p:nvPicPr>
        <p:blipFill>
          <a:blip r:embed="rId2" cstate="print"/>
          <a:srcRect/>
          <a:stretch>
            <a:fillRect/>
          </a:stretch>
        </p:blipFill>
        <p:spPr bwMode="auto">
          <a:xfrm>
            <a:off x="5796136" y="4797152"/>
            <a:ext cx="2895600" cy="1581151"/>
          </a:xfrm>
          <a:prstGeom prst="rect">
            <a:avLst/>
          </a:prstGeom>
          <a:noFill/>
        </p:spPr>
      </p:pic>
      <p:pic>
        <p:nvPicPr>
          <p:cNvPr id="1053" name="Picture 29" descr="http://t1.gstatic.com/images?q=tbn:ANd9GcTPzoten6oIg58pN1BIkrKAw4xtnG6YI_SC1pnV8-L_R4YmP0K_e-dAymw"/>
          <p:cNvPicPr>
            <a:picLocks noChangeAspect="1" noChangeArrowheads="1"/>
          </p:cNvPicPr>
          <p:nvPr/>
        </p:nvPicPr>
        <p:blipFill>
          <a:blip r:embed="rId3" cstate="print"/>
          <a:srcRect/>
          <a:stretch>
            <a:fillRect/>
          </a:stretch>
        </p:blipFill>
        <p:spPr bwMode="auto">
          <a:xfrm>
            <a:off x="683568" y="620688"/>
            <a:ext cx="2232248" cy="1368152"/>
          </a:xfrm>
          <a:prstGeom prst="rect">
            <a:avLst/>
          </a:prstGeom>
          <a:noFill/>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988840"/>
            <a:ext cx="8229600" cy="2295128"/>
          </a:xfrm>
        </p:spPr>
        <p:txBody>
          <a:bodyPr>
            <a:normAutofit/>
          </a:bodyPr>
          <a:lstStyle/>
          <a:p>
            <a:pPr algn="ctr"/>
            <a:r>
              <a:rPr lang="es-ES_tradnl" sz="3800" b="1" dirty="0" smtClean="0">
                <a:solidFill>
                  <a:schemeClr val="tx1"/>
                </a:solidFill>
                <a:latin typeface="+mn-lt"/>
              </a:rPr>
              <a:t>2- TRAMITES A REALIZARSE CUANDO YA SE CUENTA CON EMPLEADOS.</a:t>
            </a:r>
            <a:endParaRPr lang="es-ES" sz="3800" dirty="0">
              <a:solidFill>
                <a:schemeClr val="tx1"/>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8229600" cy="5688632"/>
          </a:xfrm>
        </p:spPr>
        <p:txBody>
          <a:bodyPr>
            <a:normAutofit fontScale="92500" lnSpcReduction="10000"/>
          </a:bodyPr>
          <a:lstStyle/>
          <a:p>
            <a:pPr>
              <a:buNone/>
            </a:pPr>
            <a:r>
              <a:rPr lang="es-ES_tradnl" dirty="0" smtClean="0"/>
              <a:t>  </a:t>
            </a:r>
            <a:r>
              <a:rPr lang="es-ES_tradnl" b="1" dirty="0" smtClean="0"/>
              <a:t>a) INSCRIPCION EN EL ISSS</a:t>
            </a:r>
            <a:endParaRPr lang="es-ES" b="1" dirty="0" smtClean="0"/>
          </a:p>
          <a:p>
            <a:pPr lvl="0">
              <a:buNone/>
            </a:pPr>
            <a:endParaRPr lang="es-ES_tradnl" dirty="0" smtClean="0"/>
          </a:p>
          <a:p>
            <a:pPr lvl="0"/>
            <a:r>
              <a:rPr lang="es-ES_tradnl" dirty="0" smtClean="0"/>
              <a:t>Presentar formulario de Inscripción (boleta) con todos los espacio llenos, firmada por Representante Legal o Apoderado. </a:t>
            </a:r>
            <a:endParaRPr lang="es-ES" dirty="0" smtClean="0"/>
          </a:p>
          <a:p>
            <a:pPr lvl="0"/>
            <a:r>
              <a:rPr lang="es-ES_tradnl" dirty="0" smtClean="0"/>
              <a:t>Anexar copia autenticada por notario de escritura de constitución de la sociedad </a:t>
            </a:r>
            <a:endParaRPr lang="es-ES" dirty="0" smtClean="0"/>
          </a:p>
          <a:p>
            <a:pPr lvl="0"/>
            <a:r>
              <a:rPr lang="es-ES_tradnl" dirty="0" smtClean="0"/>
              <a:t>Anexar copia autenticada de NIT </a:t>
            </a:r>
            <a:endParaRPr lang="es-ES" dirty="0" smtClean="0"/>
          </a:p>
          <a:p>
            <a:pPr lvl="0"/>
            <a:r>
              <a:rPr lang="es-ES_tradnl" dirty="0" smtClean="0"/>
              <a:t>Presentar copia autenticada de Credencial o Poder de Representante Legal </a:t>
            </a:r>
            <a:endParaRPr lang="es-ES" dirty="0" smtClean="0"/>
          </a:p>
          <a:p>
            <a:pPr lvl="0"/>
            <a:r>
              <a:rPr lang="es-ES_tradnl" dirty="0" smtClean="0"/>
              <a:t>Copia autenticada de DUI y NIT de representante legal. </a:t>
            </a:r>
            <a:endParaRPr lang="es-ES" dirty="0" smtClean="0"/>
          </a:p>
          <a:p>
            <a:pPr lvl="0"/>
            <a:r>
              <a:rPr lang="es-ES_tradnl" dirty="0" smtClean="0"/>
              <a:t>Presentar nomina de empleados, mínimo 2 empleados </a:t>
            </a:r>
            <a:endParaRPr lang="es-ES" dirty="0" smtClean="0"/>
          </a:p>
          <a:p>
            <a:pPr lvl="0"/>
            <a:r>
              <a:rPr lang="es-ES_tradnl" dirty="0" smtClean="0"/>
              <a:t>Presentar croquis de ubicación lugar de domicilio de la empresa. </a:t>
            </a:r>
            <a:endParaRPr lang="es-ES" dirty="0" smtClean="0"/>
          </a:p>
          <a:p>
            <a:endParaRPr lang="es-ES" dirty="0"/>
          </a:p>
        </p:txBody>
      </p:sp>
    </p:spTree>
  </p:cSld>
  <p:clrMapOvr>
    <a:masterClrMapping/>
  </p:clrMapOvr>
  <p:transition>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99856"/>
          </a:xfrm>
        </p:spPr>
        <p:txBody>
          <a:bodyPr/>
          <a:lstStyle/>
          <a:p>
            <a:pPr>
              <a:buNone/>
            </a:pPr>
            <a:r>
              <a:rPr lang="es-ES_tradnl" b="1" dirty="0" smtClean="0"/>
              <a:t>   b) INSCRIPCION EN ADMINISTRADORA DE FONDOS DE PENSIONES, AFP</a:t>
            </a:r>
            <a:endParaRPr lang="es-ES" b="1" dirty="0" smtClean="0"/>
          </a:p>
          <a:p>
            <a:pPr lvl="0">
              <a:buNone/>
            </a:pPr>
            <a:endParaRPr lang="es-ES_tradnl" dirty="0" smtClean="0"/>
          </a:p>
          <a:p>
            <a:pPr lvl="0"/>
            <a:r>
              <a:rPr lang="es-ES_tradnl" dirty="0" smtClean="0"/>
              <a:t>Presentar escrito con todos los detalles de la empresa, enviarlos a la AFP de elección. </a:t>
            </a:r>
            <a:endParaRPr lang="es-ES" dirty="0" smtClean="0"/>
          </a:p>
          <a:p>
            <a:pPr lvl="0"/>
            <a:endParaRPr lang="es-ES_tradnl" dirty="0" smtClean="0"/>
          </a:p>
          <a:p>
            <a:pPr lvl="0"/>
            <a:r>
              <a:rPr lang="es-ES_tradnl" dirty="0" smtClean="0"/>
              <a:t>Enviar copia de NIT e IVA a la AFP seleccionada </a:t>
            </a:r>
            <a:endParaRPr lang="es-ES" dirty="0" smtClean="0"/>
          </a:p>
          <a:p>
            <a:pPr lvl="0"/>
            <a:endParaRPr lang="es-ES_tradnl" dirty="0" smtClean="0"/>
          </a:p>
          <a:p>
            <a:pPr lvl="0"/>
            <a:r>
              <a:rPr lang="es-ES_tradnl" dirty="0" smtClean="0"/>
              <a:t>Sí los empleados no están afiliados a ninguna AFP indicarles lo hagan a la AFP de su preferencia (AFP CONFIA o AFP CRECER) </a:t>
            </a:r>
            <a:endParaRPr lang="es-ES" dirty="0" smtClean="0"/>
          </a:p>
          <a:p>
            <a:endParaRPr lang="es-ES" dirty="0"/>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132856"/>
            <a:ext cx="8229600" cy="1988840"/>
          </a:xfrm>
        </p:spPr>
        <p:txBody>
          <a:bodyPr>
            <a:normAutofit fontScale="90000"/>
          </a:bodyPr>
          <a:lstStyle/>
          <a:p>
            <a:pPr algn="ctr"/>
            <a:r>
              <a:rPr lang="es-SV" sz="4000" dirty="0" smtClean="0">
                <a:solidFill>
                  <a:schemeClr val="tx1"/>
                </a:solidFill>
                <a:latin typeface="+mn-lt"/>
              </a:rPr>
              <a:t>3-.PARTES CONTABLE AL INICIAR UNA SOCIEDAD</a:t>
            </a:r>
            <a:r>
              <a:rPr lang="es-SV" sz="5400" dirty="0" smtClean="0"/>
              <a:t/>
            </a:r>
            <a:br>
              <a:rPr lang="es-SV" sz="5400" dirty="0" smtClean="0"/>
            </a:b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normAutofit fontScale="92500"/>
          </a:bodyPr>
          <a:lstStyle/>
          <a:p>
            <a:pPr lvl="0"/>
            <a:endParaRPr lang="es-ES_tradnl" dirty="0" smtClean="0"/>
          </a:p>
          <a:p>
            <a:pPr lvl="0"/>
            <a:r>
              <a:rPr lang="es-ES_tradnl" dirty="0" smtClean="0"/>
              <a:t>Se necesita elaboración del Sistema Contable (Descripción del sistema contable, Catalogo de cuentas, y manual de aplicaciones). El cual lo tiene que autorizar un licenciado en contaduría pública debidamente autorizado por el Consejo de la profesión de la Contaduría de El Salvador. </a:t>
            </a:r>
            <a:endParaRPr lang="es-ES" dirty="0" smtClean="0"/>
          </a:p>
          <a:p>
            <a:pPr lvl="0"/>
            <a:endParaRPr lang="es-ES_tradnl" dirty="0" smtClean="0"/>
          </a:p>
          <a:p>
            <a:pPr lvl="0"/>
            <a:r>
              <a:rPr lang="es-ES_tradnl" dirty="0" smtClean="0"/>
              <a:t>Legalización de libros de contabilidad (libro diario, libro mayor, libro de estados financieros, libro de actas de junta general, libro de actas de junta directiva, libro de registro de accionistas, y libro de aumento y disminución de capital) libros que debe autorizar y foliar un licenciado en contaduría pública debidamente autorizado por el Consejo de la Profesión de la Contaduría de El Salvador. </a:t>
            </a:r>
            <a:endParaRPr lang="es-E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rmAutofit fontScale="92500" lnSpcReduction="20000"/>
          </a:bodyPr>
          <a:lstStyle/>
          <a:p>
            <a:pPr lvl="0"/>
            <a:endParaRPr lang="es-ES_tradnl" dirty="0" smtClean="0"/>
          </a:p>
          <a:p>
            <a:r>
              <a:rPr lang="es-ES_tradnl" dirty="0" smtClean="0"/>
              <a:t>Legalización de libros de IVA (Libro de Ventas a Contribuyentes, libro de ventas a consumidor, y libro de compras). El cual lo autoriza, foliando todas sus hojas, un licenciado en Contaduría Pública debidamente autorizado por el consejo de la Profesión de la Contaduría de El Salvador. </a:t>
            </a:r>
            <a:endParaRPr lang="es-ES" dirty="0" smtClean="0"/>
          </a:p>
          <a:p>
            <a:pPr>
              <a:buNone/>
            </a:pPr>
            <a:endParaRPr lang="es-ES_tradnl" dirty="0" smtClean="0"/>
          </a:p>
          <a:p>
            <a:pPr lvl="0"/>
            <a:r>
              <a:rPr lang="es-ES_tradnl" dirty="0" smtClean="0"/>
              <a:t>Enviar a solicitar al Ministerio de Hacienda, la autorización para elaborar la papelería fiscal (comprobantes de crédito fiscal, facturas de consumidor final, notas de remisión, notas de crédito, notas de debito y otros según la necesidad), debiendo firmar la solicitud el Representante Legal o el Apoderado, anexando copia autenticada de escritura de la sociedad, NIT e IVA, así como de su credencial o del Poder con que actúa. </a:t>
            </a:r>
            <a:endParaRPr lang="es-ES" dirty="0" smtClean="0"/>
          </a:p>
          <a:p>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lstStyle/>
          <a:p>
            <a:pPr lvl="0"/>
            <a:r>
              <a:rPr lang="es-ES_tradnl" dirty="0" smtClean="0"/>
              <a:t>Una vez gestionada la autorización por parte del Ministerio de Hacienda (según numeral anterior) entregar la autorización a una imprenta de las autorizadas por el Ministerio de Hacienda, para que elabore las facturas, comprobantes de crédito fiscal y demás documentos que el Ministerio de Hacienda haya autorizado, entregando a la imprenta, la resolución respectiva. </a:t>
            </a:r>
            <a:endParaRPr lang="es-ES" dirty="0" smtClean="0"/>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514350" indent="-514350">
              <a:buAutoNum type="arabicPeriod"/>
            </a:pPr>
            <a:r>
              <a:rPr lang="es-SV" sz="2400" dirty="0" smtClean="0"/>
              <a:t>Tiene que estar inscrita en el MINISTERIO de HACIENDA.</a:t>
            </a:r>
          </a:p>
          <a:p>
            <a:pPr marL="514350" indent="-514350">
              <a:buAutoNum type="arabicPeriod"/>
            </a:pPr>
            <a:endParaRPr lang="es-SV" sz="2400" dirty="0"/>
          </a:p>
          <a:p>
            <a:pPr marL="514350" indent="-514350">
              <a:buAutoNum type="arabicPeriod"/>
            </a:pPr>
            <a:r>
              <a:rPr lang="es-SV" sz="2400" dirty="0" smtClean="0"/>
              <a:t>Debe estar inscrita en la alcaldía municipal de municipio de su domicilio.</a:t>
            </a:r>
          </a:p>
          <a:p>
            <a:pPr marL="514350" indent="-514350">
              <a:buAutoNum type="arabicPeriod"/>
            </a:pPr>
            <a:endParaRPr lang="es-SV" sz="2400" dirty="0"/>
          </a:p>
          <a:p>
            <a:pPr marL="514350" indent="-514350">
              <a:buAutoNum type="arabicPeriod"/>
            </a:pPr>
            <a:r>
              <a:rPr lang="es-SV" sz="2400" dirty="0" smtClean="0"/>
              <a:t>Estar inscrita en la Dirección General de Estadísticas  y Censos. </a:t>
            </a:r>
          </a:p>
          <a:p>
            <a:pPr marL="514350" indent="-514350">
              <a:buAutoNum type="arabicPeriod"/>
            </a:pPr>
            <a:r>
              <a:rPr lang="es-SV" sz="2400" dirty="0" smtClean="0"/>
              <a:t>Debe inscribirse en el registro de comercio y obtener su matricula de comercio.</a:t>
            </a:r>
          </a:p>
          <a:p>
            <a:pPr marL="514350" indent="-514350">
              <a:buAutoNum type="arabicPeriod"/>
            </a:pPr>
            <a:endParaRPr lang="es-SV" sz="2400" dirty="0"/>
          </a:p>
        </p:txBody>
      </p:sp>
      <p:sp>
        <p:nvSpPr>
          <p:cNvPr id="2" name="1 Título"/>
          <p:cNvSpPr>
            <a:spLocks noGrp="1"/>
          </p:cNvSpPr>
          <p:nvPr>
            <p:ph type="title"/>
          </p:nvPr>
        </p:nvSpPr>
        <p:spPr/>
        <p:txBody>
          <a:bodyPr>
            <a:noAutofit/>
          </a:bodyPr>
          <a:lstStyle/>
          <a:p>
            <a:r>
              <a:rPr lang="es-SV" sz="2400" dirty="0" smtClean="0">
                <a:latin typeface="Algerian" pitchFamily="82" charset="0"/>
              </a:rPr>
              <a:t>RESUMEN PARA QUE UNA EMPRESA FUNCIONE LEGALMENTE SE NECESITA QUE CUMPLA CON LOS SIGUIENTES REQUISITOS:</a:t>
            </a:r>
            <a:endParaRPr lang="es-SV" sz="2400" dirty="0">
              <a:latin typeface="Algerian" pitchFamily="82" charset="0"/>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908720"/>
            <a:ext cx="8229600" cy="4968552"/>
          </a:xfrm>
        </p:spPr>
        <p:txBody>
          <a:bodyPr>
            <a:normAutofit/>
          </a:bodyPr>
          <a:lstStyle/>
          <a:p>
            <a:pPr>
              <a:buNone/>
            </a:pPr>
            <a:r>
              <a:rPr lang="es-SV" sz="2400" dirty="0"/>
              <a:t>5</a:t>
            </a:r>
            <a:r>
              <a:rPr lang="es-SV" dirty="0" smtClean="0"/>
              <a:t>.</a:t>
            </a:r>
            <a:r>
              <a:rPr lang="es-SV" sz="2400" dirty="0" smtClean="0"/>
              <a:t>Tambien estar inscrito en el ministerio que regule el giro a lo  que se dedicara la empresa.</a:t>
            </a:r>
          </a:p>
          <a:p>
            <a:pPr>
              <a:buNone/>
            </a:pPr>
            <a:endParaRPr lang="es-SV" sz="2400" dirty="0"/>
          </a:p>
          <a:p>
            <a:pPr>
              <a:buNone/>
            </a:pPr>
            <a:r>
              <a:rPr lang="es-SV" sz="2400" dirty="0" smtClean="0"/>
              <a:t>6. Se tiene que inscribir como patrono en el ISSS y AFP .</a:t>
            </a:r>
          </a:p>
          <a:p>
            <a:pPr>
              <a:buNone/>
            </a:pPr>
            <a:endParaRPr lang="es-SV" sz="2400" dirty="0"/>
          </a:p>
          <a:p>
            <a:pPr>
              <a:buNone/>
            </a:pPr>
            <a:r>
              <a:rPr lang="es-SV" sz="2400" dirty="0" smtClean="0"/>
              <a:t>7. Tiene que contar con sistema de contabilidad (Descripción del sistema contable, catalogo de cuentas y manual de  aplicaciones).</a:t>
            </a:r>
          </a:p>
          <a:p>
            <a:pPr>
              <a:buNone/>
            </a:pPr>
            <a:endParaRPr lang="es-SV" sz="2400" dirty="0" smtClean="0"/>
          </a:p>
          <a:p>
            <a:pPr>
              <a:buNone/>
            </a:pPr>
            <a:r>
              <a:rPr lang="es-SV" sz="2400" dirty="0" smtClean="0"/>
              <a:t>8. Legalización de libros de contabilidad (libro diario, libro mayor, libro de estados financieros etc.) </a:t>
            </a:r>
            <a:endParaRPr lang="es-SV" sz="2400" dirty="0"/>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457200" indent="-457200">
              <a:buAutoNum type="arabicPeriod" startAt="9"/>
            </a:pPr>
            <a:r>
              <a:rPr lang="es-SV" sz="2400" dirty="0" smtClean="0"/>
              <a:t>Legalización de libros de IVA ( libros de ventas a contribuyentes, libro de ventas a consumidor y libro de compras).</a:t>
            </a:r>
          </a:p>
          <a:p>
            <a:pPr marL="457200" indent="-457200">
              <a:buAutoNum type="arabicPeriod" startAt="9"/>
            </a:pPr>
            <a:endParaRPr lang="es-SV" sz="2400" dirty="0"/>
          </a:p>
          <a:p>
            <a:pPr marL="457200" indent="-457200">
              <a:buAutoNum type="arabicPeriod" startAt="9"/>
            </a:pPr>
            <a:r>
              <a:rPr lang="es-SV" sz="2400" dirty="0" smtClean="0"/>
              <a:t> Enviar a elaborar la papelería  fiscal (comprobantes de crédito fiscal,  facturas de consumidor final etc.)</a:t>
            </a:r>
            <a:endParaRPr lang="es-SV" sz="24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92696"/>
            <a:ext cx="8229600" cy="5256584"/>
          </a:xfrm>
        </p:spPr>
        <p:txBody>
          <a:bodyPr>
            <a:normAutofit fontScale="90000"/>
          </a:bodyPr>
          <a:lstStyle/>
          <a:p>
            <a:r>
              <a:rPr lang="es-ES" sz="3100" b="1" dirty="0" smtClean="0"/>
              <a:t/>
            </a:r>
            <a:br>
              <a:rPr lang="es-ES" sz="3100" b="1" dirty="0" smtClean="0"/>
            </a:br>
            <a:r>
              <a:rPr lang="es-ES" sz="3100" b="1" dirty="0" smtClean="0">
                <a:solidFill>
                  <a:schemeClr val="tx1"/>
                </a:solidFill>
              </a:rPr>
              <a:t>Sociedad</a:t>
            </a:r>
            <a:r>
              <a:rPr lang="es-ES" sz="3100" b="1" dirty="0">
                <a:solidFill>
                  <a:schemeClr val="tx1"/>
                </a:solidFill>
              </a:rPr>
              <a:t>: </a:t>
            </a:r>
            <a:r>
              <a:rPr lang="es-ES" sz="3100" dirty="0">
                <a:solidFill>
                  <a:schemeClr val="tx1"/>
                </a:solidFill>
              </a:rPr>
              <a:t>- Por el contrato de sociedad dos o más personas se obligan a hacer un aporte en dinero, en trabajo o en otros bienes apreciables en dinero, con el fin de repartirse entre sí las utilidades obtenidas en la empresa o actividad social. </a:t>
            </a:r>
            <a:br>
              <a:rPr lang="es-ES" sz="3100" dirty="0">
                <a:solidFill>
                  <a:schemeClr val="tx1"/>
                </a:solidFill>
              </a:rPr>
            </a:br>
            <a:r>
              <a:rPr lang="es-ES" sz="3100" dirty="0" smtClean="0">
                <a:solidFill>
                  <a:schemeClr val="tx1"/>
                </a:solidFill>
              </a:rPr>
              <a:t/>
            </a:r>
            <a:br>
              <a:rPr lang="es-ES" sz="3100" dirty="0" smtClean="0">
                <a:solidFill>
                  <a:schemeClr val="tx1"/>
                </a:solidFill>
              </a:rPr>
            </a:br>
            <a:r>
              <a:rPr lang="es-ES" sz="3100" b="1" dirty="0" smtClean="0">
                <a:solidFill>
                  <a:schemeClr val="tx1"/>
                </a:solidFill>
              </a:rPr>
              <a:t>Empresa</a:t>
            </a:r>
            <a:r>
              <a:rPr lang="es-ES" sz="3100" b="1" dirty="0">
                <a:solidFill>
                  <a:schemeClr val="tx1"/>
                </a:solidFill>
              </a:rPr>
              <a:t>: </a:t>
            </a:r>
            <a:r>
              <a:rPr lang="es-ES" sz="3100" dirty="0">
                <a:solidFill>
                  <a:schemeClr val="tx1"/>
                </a:solidFill>
              </a:rPr>
              <a:t>Toda actividad económica organizada para la producción, transformación, circulación, administración o custodia de bienes o para la prestación de servicios</a:t>
            </a:r>
            <a:r>
              <a:rPr lang="es-ES" dirty="0" smtClean="0">
                <a:solidFill>
                  <a:schemeClr val="tx1"/>
                </a:solidFill>
              </a:rPr>
              <a:t>.</a:t>
            </a:r>
            <a:r>
              <a:rPr lang="es-ES" dirty="0" smtClean="0">
                <a:solidFill>
                  <a:srgbClr val="FF0000"/>
                </a:solidFill>
              </a:rPr>
              <a:t/>
            </a:r>
            <a:br>
              <a:rPr lang="es-ES" dirty="0" smtClean="0">
                <a:solidFill>
                  <a:srgbClr val="FF0000"/>
                </a:solidFill>
              </a:rPr>
            </a:br>
            <a:endParaRPr lang="es-ES" dirty="0">
              <a:solidFill>
                <a:srgbClr val="FF0000"/>
              </a:solidFill>
            </a:endParaRP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buNone/>
            </a:pPr>
            <a:r>
              <a:rPr lang="es-SV" sz="2400" dirty="0" smtClean="0"/>
              <a:t>El valor de nuestros honorarios profesionales por los tramites y registros antes señalados es de entre $ 2100.00 y $2800.00 ;muchos de los registros y autorizaciones se hacen una sola vez en la vida o existencias de la sociedad</a:t>
            </a:r>
            <a:r>
              <a:rPr lang="es-SV" dirty="0" smtClean="0"/>
              <a:t>.</a:t>
            </a:r>
          </a:p>
          <a:p>
            <a:pPr>
              <a:buNone/>
            </a:pPr>
            <a:endParaRPr lang="es-SV" dirty="0"/>
          </a:p>
          <a:p>
            <a:pPr>
              <a:buNone/>
            </a:pPr>
            <a:r>
              <a:rPr lang="es-SV" sz="2600" dirty="0" smtClean="0"/>
              <a:t> la variación o rango de honorarios es en función de varias condiciones como por ejemplo: El municipio en que la sociedad  fije su domicilio, la cantidad de hojas que el contador publico  debe autorizar en cada uno de los libros, complejidad del sistema contable y su manual de aplicación, el monto del capital social de la sociedad.</a:t>
            </a:r>
            <a:endParaRPr lang="es-SV" sz="2600" dirty="0"/>
          </a:p>
        </p:txBody>
      </p:sp>
    </p:spTree>
  </p:cSld>
  <p:clrMapOvr>
    <a:masterClrMapping/>
  </p:clrMapOvr>
  <p:transition>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764704"/>
            <a:ext cx="5669688"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Gracias por su atención prestada </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5148064" y="3573016"/>
            <a:ext cx="3334460" cy="258532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Pasen un </a:t>
            </a:r>
            <a:r>
              <a:rPr lang="es-ES" sz="5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peliz</a:t>
            </a:r>
            <a:r>
              <a:rPr lang="es-E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s-ES" sz="5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dia</a:t>
            </a:r>
            <a:endParaRPr lang="es-E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26" name="AutoShape 2" descr="data:image/jpg;base64,/9j/4AAQSkZJRgABAQAAAQABAAD/2wBDAAkGBwgHBgkIBwgKCgkLDRYPDQwMDRsUFRAWIB0iIiAdHx8kKDQsJCYxJx8fLT0tMTU3Ojo6Iys/RD84QzQ5Ojf/2wBDAQoKCg0MDRoPDxo3JR8lNzc3Nzc3Nzc3Nzc3Nzc3Nzc3Nzc3Nzc3Nzc3Nzc3Nzc3Nzc3Nzc3Nzc3Nzc3Nzc3Nzf/wAARCACAAMsDASIAAhEBAxEB/8QAHAAAAQUBAQEAAAAAAAAAAAAAAAEDBAUGAgcI/8QAPxAAAgEDAQYCCAMECgMBAAAAAQIDAAQRBQYSITFBUWGBBxMiMkJxkaEjscEUFVJiJDNygpKistHh8CU1U/H/xAAaAQEAAwEBAQAAAAAAAAAAAAAAAwQFBgIB/8QALBEAAgICAAUDBAEFAQAAAAAAAAECAwQRBRIhMUETUbEGIjJhIxQVcZHh0f/aAAwDAQACEQMRAD8A9wooooAooooAooooAooooAooooAooooAoopCcUAtJwxUC91a2tMqzb8g+BOJ8+1VE+tXU5PqgsS9CBk/Wqd2dTV0b2yevGss6pdDTZHekyO9ZFpLiU5kmkbPdjXPqWPVvqaq/wB0T7QLH9C/MjYZFLkVk44rheKSyL8mNSY7q+hPFxIOzj9akhxFP8otEcsRrs9mkoqog1lBgXMbRnuOIqyjmSQBlYFTyIq7XdC1fY9ledcofkh2ikzmlqU8BRRRQBRRRQBRRRyoAorkuoIBIBPIZ50oINALRRRQBRRRQBRRXLsFGScADJNfG9LYEmlSKNnkYKqjJJPKspqe0MlwxisiY4uRf4m+XYVH1zVGv5DHExFup4fzeNVaLg1y/EeLuUnVS+nv7m1iYKS57F1JUXE5OSTzzU2JahxVMiNUqGn3LVhLijzjhUyG3BHEfao9ucso8ar9qts9G2St1fU5i07jMVrDhpHHfHQeJraxalLwZ102i+9T4Vy0PDlWL2H9KunbVayNKbT5rKeRWaAvKHEmBkjgBg4BPXka9BdRV2WPoqxt6lVJDnO8M+VR19baNv27HGeKdDVpKoqJIlU7K+V7XRlmEtrTJ9hfpcqQuQw95G5ip4INZSVWgkWaElXX7/OrvTb1bmIOBg8mXsau4uV6n2T7/JWvo5Puj2LGikHEUtXisFFFMz3dvb49fPHFnlvsBn60A9UbUZWgsppUALIhK55Z6U/HIkiB43V1PEMpyDTGoRtPYzxR++6EL88cKAprrSYhlpUWaQ+9JKAxY9+P5chyHCl0+7ksZ44JpGe2chELkkxMeQyeanl3Bx0PC5hkivLRJl5SKG+Xh+lU+qWmUkQ5VXUjeHTx8udAX4pai6Xcm7sYpnAEhGJAOjDgw+oNSqAKKCcc6rbzVkikaK3iaeRThsHdVT2J7+ABoCxqh2mvSsYtI2IMgy+O1ODWpo+M9mNzqYpd4jxwQM+XGqC8lNzcyTHPtNwz26Vi8by/Qo5I95fBdwalOzb7Ii7uaTdp8JRuVxPMbvONxnB41KjemClAJU4Aqeq/lPElshbXbVQ7LaM94wWS6k/DtoT8b9z4DmfIda8J1xLyZJNV1md5r28bey54/wDfCtLrGoR7TbZTXN1ITpmnkpGOhCnifMjP0rKbTat+99TaRFCwJ7MSjoK73Cp9Kpc3c5/Js55vXYvfQ7bSXHpB0x0HswesmcjoAh/UgedfTPruGDXkHoS0E6fps2tXCYmvB6uDI5RA8T5n7KO9en+uqLIyUpuK8EtVL5dsmO+ajyNmmzLTbSVTndssRr0JIajQ3H7FerJn8J+DDt40475qHd4eMjzFUZ2uLU490WI1qS5X2ZsbeTe4cPKn6zuzt4ZrVQ3vxndP6Vfg5ANdNRcra1YvJjWVuubi/B0eVVltEv7XdxzD+kFt8Mfij+HHgOWO/HrxtKi31sZgjxHcnjOY3x9QfA9f9wKlPBXT2LQSGW0ZreUnJMY9lv7S8m/PxqTY6j65v2e6RY7jpg+zJjsT+R4/PnT8EouoyHXclU7rxk8VPb/nrUDULMOpVhw6Y4fLB6HqDQEkf0G77W1y/lHIf0b/AFf2qkXsQeInFVtlci4WTT9Q9tmU7rk49avXPZh1x8x4TrCV2SS2nbelhO6zH4xzVvMfcGgIGkSm2v5bZjhJ/wARPBwAGHmMHyarys9qEY9cGU7rxsGVl5qRyP5+Rqda6tCyBLqSOCUcCHYKG8VJ5j8qAXXLl4rZYYWKSzvuK45qMEsR44B8yKqkjSNQiKFUDAA6U7e3C3t6HiZXiiQorKchmJBbHywo8zTEj7hVQrO7ndREGWY9h/3xOKAbu2xCQOfKoKrwqwv7GaCFJrmT8R2wIkPsoPn8R8eXh1qKq1xP1Fa3kqPsjXwVqvZxHuGZYmdQ7ZKrniQOeBU27ht7a0eeeSOOJAWZ3YKFHiTwqq1XSbTV7YW96jMobfRkYo8bDkVYcQaxWuadpuzWt6Rc6rPf32mzSGMm+umlW3lGCj4PAjnz5c+lVeH141sXB7c3vpr4Z6unNPa7G8UB1DLxUjIOMcKg65I1to9/cIPbitpHX5hSRVoAG4ggjnkHOfGuJoVljeORQyOpVlPIg8xWbCahYm+yZYcm46Pl/wDa5Utmt0JVWOXIPvVptgNjZ9o75Z7hWj0yFvxZOW+f4FPfueg8cV6Fb+izZ+PUBPI11LBvZFszgL8iQMkedbu3tILS3jt7aGOGGNd1I41ChR4Cuzv43VOvVHf39jMrxGpbmJEEgiSKJFSNFCqqjAUAYAHhTd7fLZ20lxKsjJGN5hGu8cdTjrjmfAU644HArO6/e69Z6dM2naUlzdD+raOUMvPmVODy7Z41mUSlOST+S/LljHZoluFdFdGDK4DKynIYHkQRzHjSGbxryv0ebYTWV6dA2lBt1kkJt5JE9X6h2OdwjHBCTw6D5cvT5YnhbdcYqzlU2Uy/R8osjYv2K0ueVcEk86Q0VScmyykvA9oEhi1GSLPsuM/T/wDTWrV/ZHGsdZHc1eA/xZH2NatT7IroODS3Q4vwzJ4itW7XlFjR0qsS6v51MkMduqbzKA5Yk4JHHljly40fvC6iP49lvL3gkDfZsfrWsUCTc2zM3roGCTKOBOcMOzeH5fYtxyrdI6lCkqcHjbmp/Udj/wBHdpqFtdsUjfEijLROpV1HiDxx48qb1FfUhb1Bxh9/h70fxDy5j5eNAVt9bEsNwlXVgyMvNWHIj/vUipUC3ckpmuBFGxjEZERJzgk5OeXM8OmeZqekaSP6zgyniCKfCgDgKAqpLXzqJLDu54VoCoI5VDuYewoCmPBe1TtCt1ZHvGGZXZkXPwIGIwPmVyf+BUa4TdY07os/qrqW1blLmWMnvycfkfM9qAc2hXMEZ/n/AENUqCtFrMZks2xzHEVn1rhfqODjlc3ukamHLdejoLWT9KWmtqGxd4UXee2K3C4HEBThv8pNa9RXTxJLE8ciB0dSrK3Ig8CKxcXIePdG1eGS2rmi0zw/0eekJtJ9XpetO0mn8opubW/h4r9x07V7RE8dxBHPbyJLDIu8kkZyrDuCK+bttNAl2b2gubBlb1Ibfgc/HGfdPlyPiDTuyu2us7MSYsJw9sTl7aYb0Z+Q+E+Ix45rs8/g9WbFX47031/TKNWRKv7ZH0WV60+PaQGsJs/6V9n9U3YtXjk0u4PxE78RP9oDI8x51uLGe2vY/WWF3BdRMPZeGQOPsTWA+H5OLL749C4r4T7CMKadakyLu8Dzpp8V6TJ4yKfWtF0/WrZrfUbZJUx7LEe0viG5is4dP2w0KP1eianFqtkvBbXUV9tR2D5H5j5VtXBPKsptZtlpegRSJ65J77dO5bxnJBxw3j8I5eNaWJbe3yQW17eDzZGvXNJ6LHQL+/vrR/3rp7WN3E+46Z3kYcwVPUfrVpT9hbGfToZmbeZ4lYkcASRxplhukior4NS21rZNVNNa3sS0GdVt/Dj+dapfdFZrSU9ZqbN0RcfWtMgO6K2uDxaocvdmZxCSdiXsjspJZyvLGrPC53njUZKt1Ze+eo78RT8UkF1EHjdHU8MqeR6inyMiok1hFJIZVLRTEf1sR3WPz6HzBrXKAxe6dHMASvFTlGUlWQ9weYNRSL6UCzmmSSBzh3ZcOV6jhwOeWcDmanBb+A4LR3SeP4b/AKg/amJruKNg9xFNb4PEyRkqP7y5H1IoCzjAVAoAAHQdK6rlCCtdUAVxKMoa7puZsLigKm8GM1Gsz/5SzA55c+W6f9xT94wyaNAjE8kt7nK8Yoh1AB9on5kDyAPWgLe5UNGQeWONZh4zFKyNzBxWqbBBBrL65qOnW2p29nLeQLez5CW5f22AGc46edYHH8J34/qRXWPwWsWzllp+RUp1RTS86eSuAl0L0jM7fbHw7WaUI1Kx38GWtpjyB6q38p+3P5/OeqabeaXey2d/byQXERwyOMEf7jxr64XlVDtZsnpW09sItSh/FQfhXEfCSP5HqPA8K3+DcdeIvRu6w+P+FO2rm6o+WqcguJreQSQSyROPiRip+orbbT+i/XdHZ5bKP942g4h4F9sDxTn9M1h5InjcpIrKy81YYI8q7mnIqyI81ck0VXFx7l9a7a7TWq7sOuXoXs8pcD/FmpDekHasjB1qf/Cg/SsvilCMxAAyTwAFfXTU+riv9H1Tl4Za320mt6gCLvVb2Vf4TMcfQcKs9gtmG2k1RknDrZQqWmdeHEg7oHiTx+QNS9lvR1rGsuk13G1hZczJKvtsP5V5+ZwK9n0fSbPRNPSx0+IRxJxyeJc9WJ6k1n5mfXRHkq/L9eCzj48rJbl2I+yU+pWGnDSdUhLG0URxXaEFJ0HBTzyGAwCDVhLIBvM3IUrUyqteTrBH7ufaNYNtsrpJa6s1oVxrTfgttAhxCZW96Qk+VaFU9kVEsoQgVQMADGKs1QACutxqfRqjBeDBus9WbkzuiiipiMMCuXRWUhhkHgQeORXVFAVamXTPZcM9mPdcDJiHZupXsenXlmp8c8cqB0cMp5EHINOkZ51Ck0y2ZzJGGhkPvNCxTe+YHA+YoCS0ygGq6/vooVBkcLvcFHMsewHMn5Zrm80u6eMC3v5sg8n3QCO2QuR8/DxqLBodyspf1kEJPBpFDSSH+8365HhQFZtFrNnoWmtqWtsI4zwt7TI37h+gPh3HIde1eVw+k3ayGWd4rvTws0jSFWtc4z0zkZwMAeAFXvpI9E+v6vqUmpaZqr6iGGBb3kgV4x/Ch93Hhw8681n9HG2duxVtAvjj/wCYDj/KTQF/q/pH2kvYyl3rrwRn4LJFhz5jLfQ1jZNYaOcS2hdZgwcSk+1vDiGzzJ+dWlr6NdsrpgE0C8XPWULH/qIrWaF6DNdunR9Yu7Wwi+JUPrZPt7P3r41taBtPR/tfBtRpg9YypqMAAuIhwz/OB2P2PDtnXKaibN7A6Jsrbkadbl7h13ZLqb2pGHbPwjwGOVTZYWhPhmuG41wWVMnbStw+P+GhTcpLll3HA3CgnPOmVaut6uZcSblB8HjVZqekabqX/sNPtbk95YlY/U8asS1NNUtVk63uL0e1FPuZiTYXZYvv/uS2z4FgPpvYqXaaHpWnHesNNtLdv4o4VDfXGatnpmTlVx5eRNalNtf5ZLCuC8DZmdeZDU2902PcFD00I3lcJGpLVLVOyT5YllKKW2NO8krhQMk8gK0OkWH7PHluMje8f0rjTdMWE77e1Ievb5Ve20HhXX8L4a6f5bfy+DKzcz1Psh2+R61i3Rk1IpAMDFLW2ZoUUUUAUUUUAUUUUAUUUUAHjSYFLRQCYFKBjlRULU7uS1tpZIYw7pE0gUnGcdKAmEA86jT24bOBwqtj1iOezE8ck7NukmMALhsZxy+XfmKat9ftJbeGU3UqNIASjR725nON4gDt3prYHZrTGSvA9qivG69KuLSVLtGZRwHJhnDDuM11Ja1i5fAsTIfMlyv9f+E8Mice/UoSabZqunsweYH0po2S/wAArIn9Ly39lnT/AAWI5i8opmNNlHc4VSfKrwWS590fSnVtPDhU1X0zp/yWf6R9edr8UUcWnPJgy8B2FWlrZJGuEQCrCO17ipKQqvOt7F4fj4q/jj19yrbkWWfkxiC3x0qUAFGBS4xyoq6QhRRRQH//2Q=="/>
          <p:cNvSpPr>
            <a:spLocks noChangeAspect="1" noChangeArrowheads="1"/>
          </p:cNvSpPr>
          <p:nvPr/>
        </p:nvSpPr>
        <p:spPr bwMode="auto">
          <a:xfrm>
            <a:off x="134938" y="-531813"/>
            <a:ext cx="1724025" cy="1085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28" name="AutoShape 4" descr="data:image/jpg;base64,/9j/4AAQSkZJRgABAQAAAQABAAD/2wBDAAkGBwgHBgkIBwgKCgkLDRYPDQwMDRsUFRAWIB0iIiAdHx8kKDQsJCYxJx8fLT0tMTU3Ojo6Iys/RD84QzQ5Ojf/2wBDAQoKCg0MDRoPDxo3JR8lNzc3Nzc3Nzc3Nzc3Nzc3Nzc3Nzc3Nzc3Nzc3Nzc3Nzc3Nzc3Nzc3Nzc3Nzc3Nzc3Nzf/wAARCACAAMsDASIAAhEBAxEB/8QAHAAAAQUBAQEAAAAAAAAAAAAAAAEDBAUGAgcI/8QAPxAAAgEDAQYCCAMECgMBAAAAAQIDAAQRBQYSITFBUWGBBxMiMkJxkaEjscEUFVJiJDNygpKistHh8CU1U/H/xAAaAQEAAwEBAQAAAAAAAAAAAAAAAwQFBgIB/8QALBEAAgICAAUDBAEFAQAAAAAAAAECAwQRBRIhMUETUbEGIjJhIxQVcZHh0f/aAAwDAQACEQMRAD8A9wooooAooooAooooAooooAooooAooooAoopCcUAtJwxUC91a2tMqzb8g+BOJ8+1VE+tXU5PqgsS9CBk/Wqd2dTV0b2yevGss6pdDTZHekyO9ZFpLiU5kmkbPdjXPqWPVvqaq/wB0T7QLH9C/MjYZFLkVk44rheKSyL8mNSY7q+hPFxIOzj9akhxFP8otEcsRrs9mkoqog1lBgXMbRnuOIqyjmSQBlYFTyIq7XdC1fY9ledcofkh2ikzmlqU8BRRRQBRRRQBRRRyoAorkuoIBIBPIZ50oINALRRRQBRRRQBRRXLsFGScADJNfG9LYEmlSKNnkYKqjJJPKspqe0MlwxisiY4uRf4m+XYVH1zVGv5DHExFup4fzeNVaLg1y/EeLuUnVS+nv7m1iYKS57F1JUXE5OSTzzU2JahxVMiNUqGn3LVhLijzjhUyG3BHEfao9ucso8ar9qts9G2St1fU5i07jMVrDhpHHfHQeJraxalLwZ102i+9T4Vy0PDlWL2H9KunbVayNKbT5rKeRWaAvKHEmBkjgBg4BPXka9BdRV2WPoqxt6lVJDnO8M+VR19baNv27HGeKdDVpKoqJIlU7K+V7XRlmEtrTJ9hfpcqQuQw95G5ip4INZSVWgkWaElXX7/OrvTb1bmIOBg8mXsau4uV6n2T7/JWvo5Puj2LGikHEUtXisFFFMz3dvb49fPHFnlvsBn60A9UbUZWgsppUALIhK55Z6U/HIkiB43V1PEMpyDTGoRtPYzxR++6EL88cKAprrSYhlpUWaQ+9JKAxY9+P5chyHCl0+7ksZ44JpGe2chELkkxMeQyeanl3Bx0PC5hkivLRJl5SKG+Xh+lU+qWmUkQ5VXUjeHTx8udAX4pai6Xcm7sYpnAEhGJAOjDgw+oNSqAKKCcc6rbzVkikaK3iaeRThsHdVT2J7+ABoCxqh2mvSsYtI2IMgy+O1ODWpo+M9mNzqYpd4jxwQM+XGqC8lNzcyTHPtNwz26Vi8by/Qo5I95fBdwalOzb7Ii7uaTdp8JRuVxPMbvONxnB41KjemClAJU4Aqeq/lPElshbXbVQ7LaM94wWS6k/DtoT8b9z4DmfIda8J1xLyZJNV1md5r28bey54/wDfCtLrGoR7TbZTXN1ITpmnkpGOhCnifMjP0rKbTat+99TaRFCwJ7MSjoK73Cp9Kpc3c5/Js55vXYvfQ7bSXHpB0x0HswesmcjoAh/UgedfTPruGDXkHoS0E6fps2tXCYmvB6uDI5RA8T5n7KO9en+uqLIyUpuK8EtVL5dsmO+ajyNmmzLTbSVTndssRr0JIajQ3H7FerJn8J+DDt40475qHd4eMjzFUZ2uLU490WI1qS5X2ZsbeTe4cPKn6zuzt4ZrVQ3vxndP6Vfg5ANdNRcra1YvJjWVuubi/B0eVVltEv7XdxzD+kFt8Mfij+HHgOWO/HrxtKi31sZgjxHcnjOY3x9QfA9f9wKlPBXT2LQSGW0ZreUnJMY9lv7S8m/PxqTY6j65v2e6RY7jpg+zJjsT+R4/PnT8EouoyHXclU7rxk8VPb/nrUDULMOpVhw6Y4fLB6HqDQEkf0G77W1y/lHIf0b/AFf2qkXsQeInFVtlci4WTT9Q9tmU7rk49avXPZh1x8x4TrCV2SS2nbelhO6zH4xzVvMfcGgIGkSm2v5bZjhJ/wARPBwAGHmMHyarys9qEY9cGU7rxsGVl5qRyP5+Rqda6tCyBLqSOCUcCHYKG8VJ5j8qAXXLl4rZYYWKSzvuK45qMEsR44B8yKqkjSNQiKFUDAA6U7e3C3t6HiZXiiQorKchmJBbHywo8zTEj7hVQrO7ndREGWY9h/3xOKAbu2xCQOfKoKrwqwv7GaCFJrmT8R2wIkPsoPn8R8eXh1qKq1xP1Fa3kqPsjXwVqvZxHuGZYmdQ7ZKrniQOeBU27ht7a0eeeSOOJAWZ3YKFHiTwqq1XSbTV7YW96jMobfRkYo8bDkVYcQaxWuadpuzWt6Rc6rPf32mzSGMm+umlW3lGCj4PAjnz5c+lVeH141sXB7c3vpr4Z6unNPa7G8UB1DLxUjIOMcKg65I1to9/cIPbitpHX5hSRVoAG4ggjnkHOfGuJoVljeORQyOpVlPIg8xWbCahYm+yZYcm46Pl/wDa5Utmt0JVWOXIPvVptgNjZ9o75Z7hWj0yFvxZOW+f4FPfueg8cV6Fb+izZ+PUBPI11LBvZFszgL8iQMkedbu3tILS3jt7aGOGGNd1I41ChR4Cuzv43VOvVHf39jMrxGpbmJEEgiSKJFSNFCqqjAUAYAHhTd7fLZ20lxKsjJGN5hGu8cdTjrjmfAU644HArO6/e69Z6dM2naUlzdD+raOUMvPmVODy7Z41mUSlOST+S/LljHZoluFdFdGDK4DKynIYHkQRzHjSGbxryv0ebYTWV6dA2lBt1kkJt5JE9X6h2OdwjHBCTw6D5cvT5YnhbdcYqzlU2Uy/R8osjYv2K0ueVcEk86Q0VScmyykvA9oEhi1GSLPsuM/T/wDTWrV/ZHGsdZHc1eA/xZH2NatT7IroODS3Q4vwzJ4itW7XlFjR0qsS6v51MkMduqbzKA5Yk4JHHljly40fvC6iP49lvL3gkDfZsfrWsUCTc2zM3roGCTKOBOcMOzeH5fYtxyrdI6lCkqcHjbmp/Udj/wBHdpqFtdsUjfEijLROpV1HiDxx48qb1FfUhb1Bxh9/h70fxDy5j5eNAVt9bEsNwlXVgyMvNWHIj/vUipUC3ckpmuBFGxjEZERJzgk5OeXM8OmeZqekaSP6zgyniCKfCgDgKAqpLXzqJLDu54VoCoI5VDuYewoCmPBe1TtCt1ZHvGGZXZkXPwIGIwPmVyf+BUa4TdY07os/qrqW1blLmWMnvycfkfM9qAc2hXMEZ/n/AENUqCtFrMZks2xzHEVn1rhfqODjlc3ukamHLdejoLWT9KWmtqGxd4UXee2K3C4HEBThv8pNa9RXTxJLE8ciB0dSrK3Ig8CKxcXIePdG1eGS2rmi0zw/0eekJtJ9XpetO0mn8opubW/h4r9x07V7RE8dxBHPbyJLDIu8kkZyrDuCK+bttNAl2b2gubBlb1Ibfgc/HGfdPlyPiDTuyu2us7MSYsJw9sTl7aYb0Z+Q+E+Ix45rs8/g9WbFX47031/TKNWRKv7ZH0WV60+PaQGsJs/6V9n9U3YtXjk0u4PxE78RP9oDI8x51uLGe2vY/WWF3BdRMPZeGQOPsTWA+H5OLL749C4r4T7CMKadakyLu8Dzpp8V6TJ4yKfWtF0/WrZrfUbZJUx7LEe0viG5is4dP2w0KP1eianFqtkvBbXUV9tR2D5H5j5VtXBPKsptZtlpegRSJ65J77dO5bxnJBxw3j8I5eNaWJbe3yQW17eDzZGvXNJ6LHQL+/vrR/3rp7WN3E+46Z3kYcwVPUfrVpT9hbGfToZmbeZ4lYkcASRxplhukior4NS21rZNVNNa3sS0GdVt/Dj+dapfdFZrSU9ZqbN0RcfWtMgO6K2uDxaocvdmZxCSdiXsjspJZyvLGrPC53njUZKt1Ze+eo78RT8UkF1EHjdHU8MqeR6inyMiok1hFJIZVLRTEf1sR3WPz6HzBrXKAxe6dHMASvFTlGUlWQ9weYNRSL6UCzmmSSBzh3ZcOV6jhwOeWcDmanBb+A4LR3SeP4b/AKg/amJruKNg9xFNb4PEyRkqP7y5H1IoCzjAVAoAAHQdK6rlCCtdUAVxKMoa7puZsLigKm8GM1Gsz/5SzA55c+W6f9xT94wyaNAjE8kt7nK8Yoh1AB9on5kDyAPWgLe5UNGQeWONZh4zFKyNzBxWqbBBBrL65qOnW2p29nLeQLez5CW5f22AGc46edYHH8J34/qRXWPwWsWzllp+RUp1RTS86eSuAl0L0jM7fbHw7WaUI1Kx38GWtpjyB6q38p+3P5/OeqabeaXey2d/byQXERwyOMEf7jxr64XlVDtZsnpW09sItSh/FQfhXEfCSP5HqPA8K3+DcdeIvRu6w+P+FO2rm6o+WqcguJreQSQSyROPiRip+orbbT+i/XdHZ5bKP942g4h4F9sDxTn9M1h5InjcpIrKy81YYI8q7mnIqyI81ck0VXFx7l9a7a7TWq7sOuXoXs8pcD/FmpDekHasjB1qf/Cg/SsvilCMxAAyTwAFfXTU+riv9H1Tl4Za320mt6gCLvVb2Vf4TMcfQcKs9gtmG2k1RknDrZQqWmdeHEg7oHiTx+QNS9lvR1rGsuk13G1hZczJKvtsP5V5+ZwK9n0fSbPRNPSx0+IRxJxyeJc9WJ6k1n5mfXRHkq/L9eCzj48rJbl2I+yU+pWGnDSdUhLG0URxXaEFJ0HBTzyGAwCDVhLIBvM3IUrUyqteTrBH7ufaNYNtsrpJa6s1oVxrTfgttAhxCZW96Qk+VaFU9kVEsoQgVQMADGKs1QACutxqfRqjBeDBus9WbkzuiiipiMMCuXRWUhhkHgQeORXVFAVamXTPZcM9mPdcDJiHZupXsenXlmp8c8cqB0cMp5EHINOkZ51Ck0y2ZzJGGhkPvNCxTe+YHA+YoCS0ygGq6/vooVBkcLvcFHMsewHMn5Zrm80u6eMC3v5sg8n3QCO2QuR8/DxqLBodyspf1kEJPBpFDSSH+8365HhQFZtFrNnoWmtqWtsI4zwt7TI37h+gPh3HIde1eVw+k3ayGWd4rvTws0jSFWtc4z0zkZwMAeAFXvpI9E+v6vqUmpaZqr6iGGBb3kgV4x/Ch93Hhw8681n9HG2duxVtAvjj/wCYDj/KTQF/q/pH2kvYyl3rrwRn4LJFhz5jLfQ1jZNYaOcS2hdZgwcSk+1vDiGzzJ+dWlr6NdsrpgE0C8XPWULH/qIrWaF6DNdunR9Yu7Wwi+JUPrZPt7P3r41taBtPR/tfBtRpg9YypqMAAuIhwz/OB2P2PDtnXKaibN7A6Jsrbkadbl7h13ZLqb2pGHbPwjwGOVTZYWhPhmuG41wWVMnbStw+P+GhTcpLll3HA3CgnPOmVaut6uZcSblB8HjVZqekabqX/sNPtbk95YlY/U8asS1NNUtVk63uL0e1FPuZiTYXZYvv/uS2z4FgPpvYqXaaHpWnHesNNtLdv4o4VDfXGatnpmTlVx5eRNalNtf5ZLCuC8DZmdeZDU2902PcFD00I3lcJGpLVLVOyT5YllKKW2NO8krhQMk8gK0OkWH7PHluMje8f0rjTdMWE77e1Ievb5Ve20HhXX8L4a6f5bfy+DKzcz1Psh2+R61i3Rk1IpAMDFLW2ZoUUUUAUUUUAUUUUAUUUUAHjSYFLRQCYFKBjlRULU7uS1tpZIYw7pE0gUnGcdKAmEA86jT24bOBwqtj1iOezE8ck7NukmMALhsZxy+XfmKat9ftJbeGU3UqNIASjR725nON4gDt3prYHZrTGSvA9qivG69KuLSVLtGZRwHJhnDDuM11Ja1i5fAsTIfMlyv9f+E8Mice/UoSabZqunsweYH0po2S/wAArIn9Ly39lnT/AAWI5i8opmNNlHc4VSfKrwWS590fSnVtPDhU1X0zp/yWf6R9edr8UUcWnPJgy8B2FWlrZJGuEQCrCO17ipKQqvOt7F4fj4q/jj19yrbkWWfkxiC3x0qUAFGBS4xyoq6QhRRRQH//2Q=="/>
          <p:cNvSpPr>
            <a:spLocks noChangeAspect="1" noChangeArrowheads="1"/>
          </p:cNvSpPr>
          <p:nvPr/>
        </p:nvSpPr>
        <p:spPr bwMode="auto">
          <a:xfrm>
            <a:off x="134938" y="-531813"/>
            <a:ext cx="1724025" cy="1085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data:image/jpg;base64,/9j/4AAQSkZJRgABAQAAAQABAAD/2wBDAAkGBwgHBgkIBwgKCgkLDRYPDQwMDRsUFRAWIB0iIiAdHx8kKDQsJCYxJx8fLT0tMTU3Ojo6Iys/RD84QzQ5Ojf/2wBDAQoKCg0MDRoPDxo3JR8lNzc3Nzc3Nzc3Nzc3Nzc3Nzc3Nzc3Nzc3Nzc3Nzc3Nzc3Nzc3Nzc3Nzc3Nzc3Nzc3Nzf/wAARCACAAMsDASIAAhEBAxEB/8QAHAAAAQUBAQEAAAAAAAAAAAAAAAEDBAUGAgcI/8QAPxAAAgEDAQYCCAMECgMBAAAAAQIDAAQRBQYSITFBUWGBBxMiMkJxkaEjscEUFVJiJDNygpKistHh8CU1U/H/xAAaAQEAAwEBAQAAAAAAAAAAAAAAAwQFBgIB/8QALBEAAgICAAUDBAEFAQAAAAAAAAECAwQRBRIhMUETUbEGIjJhIxQVcZHh0f/aAAwDAQACEQMRAD8A9wooooAooooAooooAooooAooooAooooAoopCcUAtJwxUC91a2tMqzb8g+BOJ8+1VE+tXU5PqgsS9CBk/Wqd2dTV0b2yevGss6pdDTZHekyO9ZFpLiU5kmkbPdjXPqWPVvqaq/wB0T7QLH9C/MjYZFLkVk44rheKSyL8mNSY7q+hPFxIOzj9akhxFP8otEcsRrs9mkoqog1lBgXMbRnuOIqyjmSQBlYFTyIq7XdC1fY9ledcofkh2ikzmlqU8BRRRQBRRRQBRRRyoAorkuoIBIBPIZ50oINALRRRQBRRRQBRRXLsFGScADJNfG9LYEmlSKNnkYKqjJJPKspqe0MlwxisiY4uRf4m+XYVH1zVGv5DHExFup4fzeNVaLg1y/EeLuUnVS+nv7m1iYKS57F1JUXE5OSTzzU2JahxVMiNUqGn3LVhLijzjhUyG3BHEfao9ucso8ar9qts9G2St1fU5i07jMVrDhpHHfHQeJraxalLwZ102i+9T4Vy0PDlWL2H9KunbVayNKbT5rKeRWaAvKHEmBkjgBg4BPXka9BdRV2WPoqxt6lVJDnO8M+VR19baNv27HGeKdDVpKoqJIlU7K+V7XRlmEtrTJ9hfpcqQuQw95G5ip4INZSVWgkWaElXX7/OrvTb1bmIOBg8mXsau4uV6n2T7/JWvo5Puj2LGikHEUtXisFFFMz3dvb49fPHFnlvsBn60A9UbUZWgsppUALIhK55Z6U/HIkiB43V1PEMpyDTGoRtPYzxR++6EL88cKAprrSYhlpUWaQ+9JKAxY9+P5chyHCl0+7ksZ44JpGe2chELkkxMeQyeanl3Bx0PC5hkivLRJl5SKG+Xh+lU+qWmUkQ5VXUjeHTx8udAX4pai6Xcm7sYpnAEhGJAOjDgw+oNSqAKKCcc6rbzVkikaK3iaeRThsHdVT2J7+ABoCxqh2mvSsYtI2IMgy+O1ODWpo+M9mNzqYpd4jxwQM+XGqC8lNzcyTHPtNwz26Vi8by/Qo5I95fBdwalOzb7Ii7uaTdp8JRuVxPMbvONxnB41KjemClAJU4Aqeq/lPElshbXbVQ7LaM94wWS6k/DtoT8b9z4DmfIda8J1xLyZJNV1md5r28bey54/wDfCtLrGoR7TbZTXN1ITpmnkpGOhCnifMjP0rKbTat+99TaRFCwJ7MSjoK73Cp9Kpc3c5/Js55vXYvfQ7bSXHpB0x0HswesmcjoAh/UgedfTPruGDXkHoS0E6fps2tXCYmvB6uDI5RA8T5n7KO9en+uqLIyUpuK8EtVL5dsmO+ajyNmmzLTbSVTndssRr0JIajQ3H7FerJn8J+DDt40475qHd4eMjzFUZ2uLU490WI1qS5X2ZsbeTe4cPKn6zuzt4ZrVQ3vxndP6Vfg5ANdNRcra1YvJjWVuubi/B0eVVltEv7XdxzD+kFt8Mfij+HHgOWO/HrxtKi31sZgjxHcnjOY3x9QfA9f9wKlPBXT2LQSGW0ZreUnJMY9lv7S8m/PxqTY6j65v2e6RY7jpg+zJjsT+R4/PnT8EouoyHXclU7rxk8VPb/nrUDULMOpVhw6Y4fLB6HqDQEkf0G77W1y/lHIf0b/AFf2qkXsQeInFVtlci4WTT9Q9tmU7rk49avXPZh1x8x4TrCV2SS2nbelhO6zH4xzVvMfcGgIGkSm2v5bZjhJ/wARPBwAGHmMHyarys9qEY9cGU7rxsGVl5qRyP5+Rqda6tCyBLqSOCUcCHYKG8VJ5j8qAXXLl4rZYYWKSzvuK45qMEsR44B8yKqkjSNQiKFUDAA6U7e3C3t6HiZXiiQorKchmJBbHywo8zTEj7hVQrO7ndREGWY9h/3xOKAbu2xCQOfKoKrwqwv7GaCFJrmT8R2wIkPsoPn8R8eXh1qKq1xP1Fa3kqPsjXwVqvZxHuGZYmdQ7ZKrniQOeBU27ht7a0eeeSOOJAWZ3YKFHiTwqq1XSbTV7YW96jMobfRkYo8bDkVYcQaxWuadpuzWt6Rc6rPf32mzSGMm+umlW3lGCj4PAjnz5c+lVeH141sXB7c3vpr4Z6unNPa7G8UB1DLxUjIOMcKg65I1to9/cIPbitpHX5hSRVoAG4ggjnkHOfGuJoVljeORQyOpVlPIg8xWbCahYm+yZYcm46Pl/wDa5Utmt0JVWOXIPvVptgNjZ9o75Z7hWj0yFvxZOW+f4FPfueg8cV6Fb+izZ+PUBPI11LBvZFszgL8iQMkedbu3tILS3jt7aGOGGNd1I41ChR4Cuzv43VOvVHf39jMrxGpbmJEEgiSKJFSNFCqqjAUAYAHhTd7fLZ20lxKsjJGN5hGu8cdTjrjmfAU644HArO6/e69Z6dM2naUlzdD+raOUMvPmVODy7Z41mUSlOST+S/LljHZoluFdFdGDK4DKynIYHkQRzHjSGbxryv0ebYTWV6dA2lBt1kkJt5JE9X6h2OdwjHBCTw6D5cvT5YnhbdcYqzlU2Uy/R8osjYv2K0ueVcEk86Q0VScmyykvA9oEhi1GSLPsuM/T/wDTWrV/ZHGsdZHc1eA/xZH2NatT7IroODS3Q4vwzJ4itW7XlFjR0qsS6v51MkMduqbzKA5Yk4JHHljly40fvC6iP49lvL3gkDfZsfrWsUCTc2zM3roGCTKOBOcMOzeH5fYtxyrdI6lCkqcHjbmp/Udj/wBHdpqFtdsUjfEijLROpV1HiDxx48qb1FfUhb1Bxh9/h70fxDy5j5eNAVt9bEsNwlXVgyMvNWHIj/vUipUC3ckpmuBFGxjEZERJzgk5OeXM8OmeZqekaSP6zgyniCKfCgDgKAqpLXzqJLDu54VoCoI5VDuYewoCmPBe1TtCt1ZHvGGZXZkXPwIGIwPmVyf+BUa4TdY07os/qrqW1blLmWMnvycfkfM9qAc2hXMEZ/n/AENUqCtFrMZks2xzHEVn1rhfqODjlc3ukamHLdejoLWT9KWmtqGxd4UXee2K3C4HEBThv8pNa9RXTxJLE8ciB0dSrK3Ig8CKxcXIePdG1eGS2rmi0zw/0eekJtJ9XpetO0mn8opubW/h4r9x07V7RE8dxBHPbyJLDIu8kkZyrDuCK+bttNAl2b2gubBlb1Ibfgc/HGfdPlyPiDTuyu2us7MSYsJw9sTl7aYb0Z+Q+E+Ix45rs8/g9WbFX47031/TKNWRKv7ZH0WV60+PaQGsJs/6V9n9U3YtXjk0u4PxE78RP9oDI8x51uLGe2vY/WWF3BdRMPZeGQOPsTWA+H5OLL749C4r4T7CMKadakyLu8Dzpp8V6TJ4yKfWtF0/WrZrfUbZJUx7LEe0viG5is4dP2w0KP1eianFqtkvBbXUV9tR2D5H5j5VtXBPKsptZtlpegRSJ65J77dO5bxnJBxw3j8I5eNaWJbe3yQW17eDzZGvXNJ6LHQL+/vrR/3rp7WN3E+46Z3kYcwVPUfrVpT9hbGfToZmbeZ4lYkcASRxplhukior4NS21rZNVNNa3sS0GdVt/Dj+dapfdFZrSU9ZqbN0RcfWtMgO6K2uDxaocvdmZxCSdiXsjspJZyvLGrPC53njUZKt1Ze+eo78RT8UkF1EHjdHU8MqeR6inyMiok1hFJIZVLRTEf1sR3WPz6HzBrXKAxe6dHMASvFTlGUlWQ9weYNRSL6UCzmmSSBzh3ZcOV6jhwOeWcDmanBb+A4LR3SeP4b/AKg/amJruKNg9xFNb4PEyRkqP7y5H1IoCzjAVAoAAHQdK6rlCCtdUAVxKMoa7puZsLigKm8GM1Gsz/5SzA55c+W6f9xT94wyaNAjE8kt7nK8Yoh1AB9on5kDyAPWgLe5UNGQeWONZh4zFKyNzBxWqbBBBrL65qOnW2p29nLeQLez5CW5f22AGc46edYHH8J34/qRXWPwWsWzllp+RUp1RTS86eSuAl0L0jM7fbHw7WaUI1Kx38GWtpjyB6q38p+3P5/OeqabeaXey2d/byQXERwyOMEf7jxr64XlVDtZsnpW09sItSh/FQfhXEfCSP5HqPA8K3+DcdeIvRu6w+P+FO2rm6o+WqcguJreQSQSyROPiRip+orbbT+i/XdHZ5bKP942g4h4F9sDxTn9M1h5InjcpIrKy81YYI8q7mnIqyI81ck0VXFx7l9a7a7TWq7sOuXoXs8pcD/FmpDekHasjB1qf/Cg/SsvilCMxAAyTwAFfXTU+riv9H1Tl4Za320mt6gCLvVb2Vf4TMcfQcKs9gtmG2k1RknDrZQqWmdeHEg7oHiTx+QNS9lvR1rGsuk13G1hZczJKvtsP5V5+ZwK9n0fSbPRNPSx0+IRxJxyeJc9WJ6k1n5mfXRHkq/L9eCzj48rJbl2I+yU+pWGnDSdUhLG0URxXaEFJ0HBTzyGAwCDVhLIBvM3IUrUyqteTrBH7ufaNYNtsrpJa6s1oVxrTfgttAhxCZW96Qk+VaFU9kVEsoQgVQMADGKs1QACutxqfRqjBeDBus9WbkzuiiipiMMCuXRWUhhkHgQeORXVFAVamXTPZcM9mPdcDJiHZupXsenXlmp8c8cqB0cMp5EHINOkZ51Ck0y2ZzJGGhkPvNCxTe+YHA+YoCS0ygGq6/vooVBkcLvcFHMsewHMn5Zrm80u6eMC3v5sg8n3QCO2QuR8/DxqLBodyspf1kEJPBpFDSSH+8365HhQFZtFrNnoWmtqWtsI4zwt7TI37h+gPh3HIde1eVw+k3ayGWd4rvTws0jSFWtc4z0zkZwMAeAFXvpI9E+v6vqUmpaZqr6iGGBb3kgV4x/Ch93Hhw8681n9HG2duxVtAvjj/wCYDj/KTQF/q/pH2kvYyl3rrwRn4LJFhz5jLfQ1jZNYaOcS2hdZgwcSk+1vDiGzzJ+dWlr6NdsrpgE0C8XPWULH/qIrWaF6DNdunR9Yu7Wwi+JUPrZPt7P3r41taBtPR/tfBtRpg9YypqMAAuIhwz/OB2P2PDtnXKaibN7A6Jsrbkadbl7h13ZLqb2pGHbPwjwGOVTZYWhPhmuG41wWVMnbStw+P+GhTcpLll3HA3CgnPOmVaut6uZcSblB8HjVZqekabqX/sNPtbk95YlY/U8asS1NNUtVk63uL0e1FPuZiTYXZYvv/uS2z4FgPpvYqXaaHpWnHesNNtLdv4o4VDfXGatnpmTlVx5eRNalNtf5ZLCuC8DZmdeZDU2902PcFD00I3lcJGpLVLVOyT5YllKKW2NO8krhQMk8gK0OkWH7PHluMje8f0rjTdMWE77e1Ievb5Ve20HhXX8L4a6f5bfy+DKzcz1Psh2+R61i3Rk1IpAMDFLW2ZoUUUUAUUUUAUUUUAUUUUAHjSYFLRQCYFKBjlRULU7uS1tpZIYw7pE0gUnGcdKAmEA86jT24bOBwqtj1iOezE8ck7NukmMALhsZxy+XfmKat9ftJbeGU3UqNIASjR725nON4gDt3prYHZrTGSvA9qivG69KuLSVLtGZRwHJhnDDuM11Ja1i5fAsTIfMlyv9f+E8Mice/UoSabZqunsweYH0po2S/wAArIn9Ly39lnT/AAWI5i8opmNNlHc4VSfKrwWS590fSnVtPDhU1X0zp/yWf6R9edr8UUcWnPJgy8B2FWlrZJGuEQCrCO17ipKQqvOt7F4fj4q/jj19yrbkWWfkxiC3x0qUAFGBS4xyoq6QhRRRQH//2Q=="/>
          <p:cNvSpPr>
            <a:spLocks noChangeAspect="1" noChangeArrowheads="1"/>
          </p:cNvSpPr>
          <p:nvPr/>
        </p:nvSpPr>
        <p:spPr bwMode="auto">
          <a:xfrm>
            <a:off x="134938" y="-531813"/>
            <a:ext cx="1724025" cy="1085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2" name="AutoShape 8" descr="data:image/jpg;base64,/9j/4AAQSkZJRgABAQAAAQABAAD/2wBDAAkGBwgHBgkIBwgKCgkLDRYPDQwMDRsUFRAWIB0iIiAdHx8kKDQsJCYxJx8fLT0tMTU3Ojo6Iys/RD84QzQ5Ojf/2wBDAQoKCg0MDRoPDxo3JR8lNzc3Nzc3Nzc3Nzc3Nzc3Nzc3Nzc3Nzc3Nzc3Nzc3Nzc3Nzc3Nzc3Nzc3Nzc3Nzc3Nzf/wAARCACAAMsDASIAAhEBAxEB/8QAHAAAAQUBAQEAAAAAAAAAAAAAAAEDBAUGAgcI/8QAPxAAAgEDAQYCCAMECgMBAAAAAQIDAAQRBQYSITFBUWGBBxMiMkJxkaEjscEUFVJiJDNygpKistHh8CU1U/H/xAAaAQEAAwEBAQAAAAAAAAAAAAAAAwQFBgIB/8QALBEAAgICAAUDBAEFAQAAAAAAAAECAwQRBRIhMUETUbEGIjJhIxQVcZHh0f/aAAwDAQACEQMRAD8A9wooooAooooAooooAooooAooooAooooAoopCcUAtJwxUC91a2tMqzb8g+BOJ8+1VE+tXU5PqgsS9CBk/Wqd2dTV0b2yevGss6pdDTZHekyO9ZFpLiU5kmkbPdjXPqWPVvqaq/wB0T7QLH9C/MjYZFLkVk44rheKSyL8mNSY7q+hPFxIOzj9akhxFP8otEcsRrs9mkoqog1lBgXMbRnuOIqyjmSQBlYFTyIq7XdC1fY9ledcofkh2ikzmlqU8BRRRQBRRRQBRRRyoAorkuoIBIBPIZ50oINALRRRQBRRRQBRRXLsFGScADJNfG9LYEmlSKNnkYKqjJJPKspqe0MlwxisiY4uRf4m+XYVH1zVGv5DHExFup4fzeNVaLg1y/EeLuUnVS+nv7m1iYKS57F1JUXE5OSTzzU2JahxVMiNUqGn3LVhLijzjhUyG3BHEfao9ucso8ar9qts9G2St1fU5i07jMVrDhpHHfHQeJraxalLwZ102i+9T4Vy0PDlWL2H9KunbVayNKbT5rKeRWaAvKHEmBkjgBg4BPXka9BdRV2WPoqxt6lVJDnO8M+VR19baNv27HGeKdDVpKoqJIlU7K+V7XRlmEtrTJ9hfpcqQuQw95G5ip4INZSVWgkWaElXX7/OrvTb1bmIOBg8mXsau4uV6n2T7/JWvo5Puj2LGikHEUtXisFFFMz3dvb49fPHFnlvsBn60A9UbUZWgsppUALIhK55Z6U/HIkiB43V1PEMpyDTGoRtPYzxR++6EL88cKAprrSYhlpUWaQ+9JKAxY9+P5chyHCl0+7ksZ44JpGe2chELkkxMeQyeanl3Bx0PC5hkivLRJl5SKG+Xh+lU+qWmUkQ5VXUjeHTx8udAX4pai6Xcm7sYpnAEhGJAOjDgw+oNSqAKKCcc6rbzVkikaK3iaeRThsHdVT2J7+ABoCxqh2mvSsYtI2IMgy+O1ODWpo+M9mNzqYpd4jxwQM+XGqC8lNzcyTHPtNwz26Vi8by/Qo5I95fBdwalOzb7Ii7uaTdp8JRuVxPMbvONxnB41KjemClAJU4Aqeq/lPElshbXbVQ7LaM94wWS6k/DtoT8b9z4DmfIda8J1xLyZJNV1md5r28bey54/wDfCtLrGoR7TbZTXN1ITpmnkpGOhCnifMjP0rKbTat+99TaRFCwJ7MSjoK73Cp9Kpc3c5/Js55vXYvfQ7bSXHpB0x0HswesmcjoAh/UgedfTPruGDXkHoS0E6fps2tXCYmvB6uDI5RA8T5n7KO9en+uqLIyUpuK8EtVL5dsmO+ajyNmmzLTbSVTndssRr0JIajQ3H7FerJn8J+DDt40475qHd4eMjzFUZ2uLU490WI1qS5X2ZsbeTe4cPKn6zuzt4ZrVQ3vxndP6Vfg5ANdNRcra1YvJjWVuubi/B0eVVltEv7XdxzD+kFt8Mfij+HHgOWO/HrxtKi31sZgjxHcnjOY3x9QfA9f9wKlPBXT2LQSGW0ZreUnJMY9lv7S8m/PxqTY6j65v2e6RY7jpg+zJjsT+R4/PnT8EouoyHXclU7rxk8VPb/nrUDULMOpVhw6Y4fLB6HqDQEkf0G77W1y/lHIf0b/AFf2qkXsQeInFVtlci4WTT9Q9tmU7rk49avXPZh1x8x4TrCV2SS2nbelhO6zH4xzVvMfcGgIGkSm2v5bZjhJ/wARPBwAGHmMHyarys9qEY9cGU7rxsGVl5qRyP5+Rqda6tCyBLqSOCUcCHYKG8VJ5j8qAXXLl4rZYYWKSzvuK45qMEsR44B8yKqkjSNQiKFUDAA6U7e3C3t6HiZXiiQorKchmJBbHywo8zTEj7hVQrO7ndREGWY9h/3xOKAbu2xCQOfKoKrwqwv7GaCFJrmT8R2wIkPsoPn8R8eXh1qKq1xP1Fa3kqPsjXwVqvZxHuGZYmdQ7ZKrniQOeBU27ht7a0eeeSOOJAWZ3YKFHiTwqq1XSbTV7YW96jMobfRkYo8bDkVYcQaxWuadpuzWt6Rc6rPf32mzSGMm+umlW3lGCj4PAjnz5c+lVeH141sXB7c3vpr4Z6unNPa7G8UB1DLxUjIOMcKg65I1to9/cIPbitpHX5hSRVoAG4ggjnkHOfGuJoVljeORQyOpVlPIg8xWbCahYm+yZYcm46Pl/wDa5Utmt0JVWOXIPvVptgNjZ9o75Z7hWj0yFvxZOW+f4FPfueg8cV6Fb+izZ+PUBPI11LBvZFszgL8iQMkedbu3tILS3jt7aGOGGNd1I41ChR4Cuzv43VOvVHf39jMrxGpbmJEEgiSKJFSNFCqqjAUAYAHhTd7fLZ20lxKsjJGN5hGu8cdTjrjmfAU644HArO6/e69Z6dM2naUlzdD+raOUMvPmVODy7Z41mUSlOST+S/LljHZoluFdFdGDK4DKynIYHkQRzHjSGbxryv0ebYTWV6dA2lBt1kkJt5JE9X6h2OdwjHBCTw6D5cvT5YnhbdcYqzlU2Uy/R8osjYv2K0ueVcEk86Q0VScmyykvA9oEhi1GSLPsuM/T/wDTWrV/ZHGsdZHc1eA/xZH2NatT7IroODS3Q4vwzJ4itW7XlFjR0qsS6v51MkMduqbzKA5Yk4JHHljly40fvC6iP49lvL3gkDfZsfrWsUCTc2zM3roGCTKOBOcMOzeH5fYtxyrdI6lCkqcHjbmp/Udj/wBHdpqFtdsUjfEijLROpV1HiDxx48qb1FfUhb1Bxh9/h70fxDy5j5eNAVt9bEsNwlXVgyMvNWHIj/vUipUC3ckpmuBFGxjEZERJzgk5OeXM8OmeZqekaSP6zgyniCKfCgDgKAqpLXzqJLDu54VoCoI5VDuYewoCmPBe1TtCt1ZHvGGZXZkXPwIGIwPmVyf+BUa4TdY07os/qrqW1blLmWMnvycfkfM9qAc2hXMEZ/n/AENUqCtFrMZks2xzHEVn1rhfqODjlc3ukamHLdejoLWT9KWmtqGxd4UXee2K3C4HEBThv8pNa9RXTxJLE8ciB0dSrK3Ig8CKxcXIePdG1eGS2rmi0zw/0eekJtJ9XpetO0mn8opubW/h4r9x07V7RE8dxBHPbyJLDIu8kkZyrDuCK+bttNAl2b2gubBlb1Ibfgc/HGfdPlyPiDTuyu2us7MSYsJw9sTl7aYb0Z+Q+E+Ix45rs8/g9WbFX47031/TKNWRKv7ZH0WV60+PaQGsJs/6V9n9U3YtXjk0u4PxE78RP9oDI8x51uLGe2vY/WWF3BdRMPZeGQOPsTWA+H5OLL749C4r4T7CMKadakyLu8Dzpp8V6TJ4yKfWtF0/WrZrfUbZJUx7LEe0viG5is4dP2w0KP1eianFqtkvBbXUV9tR2D5H5j5VtXBPKsptZtlpegRSJ65J77dO5bxnJBxw3j8I5eNaWJbe3yQW17eDzZGvXNJ6LHQL+/vrR/3rp7WN3E+46Z3kYcwVPUfrVpT9hbGfToZmbeZ4lYkcASRxplhukior4NS21rZNVNNa3sS0GdVt/Dj+dapfdFZrSU9ZqbN0RcfWtMgO6K2uDxaocvdmZxCSdiXsjspJZyvLGrPC53njUZKt1Ze+eo78RT8UkF1EHjdHU8MqeR6inyMiok1hFJIZVLRTEf1sR3WPz6HzBrXKAxe6dHMASvFTlGUlWQ9weYNRSL6UCzmmSSBzh3ZcOV6jhwOeWcDmanBb+A4LR3SeP4b/AKg/amJruKNg9xFNb4PEyRkqP7y5H1IoCzjAVAoAAHQdK6rlCCtdUAVxKMoa7puZsLigKm8GM1Gsz/5SzA55c+W6f9xT94wyaNAjE8kt7nK8Yoh1AB9on5kDyAPWgLe5UNGQeWONZh4zFKyNzBxWqbBBBrL65qOnW2p29nLeQLez5CW5f22AGc46edYHH8J34/qRXWPwWsWzllp+RUp1RTS86eSuAl0L0jM7fbHw7WaUI1Kx38GWtpjyB6q38p+3P5/OeqabeaXey2d/byQXERwyOMEf7jxr64XlVDtZsnpW09sItSh/FQfhXEfCSP5HqPA8K3+DcdeIvRu6w+P+FO2rm6o+WqcguJreQSQSyROPiRip+orbbT+i/XdHZ5bKP942g4h4F9sDxTn9M1h5InjcpIrKy81YYI8q7mnIqyI81ck0VXFx7l9a7a7TWq7sOuXoXs8pcD/FmpDekHasjB1qf/Cg/SsvilCMxAAyTwAFfXTU+riv9H1Tl4Za320mt6gCLvVb2Vf4TMcfQcKs9gtmG2k1RknDrZQqWmdeHEg7oHiTx+QNS9lvR1rGsuk13G1hZczJKvtsP5V5+ZwK9n0fSbPRNPSx0+IRxJxyeJc9WJ6k1n5mfXRHkq/L9eCzj48rJbl2I+yU+pWGnDSdUhLG0URxXaEFJ0HBTzyGAwCDVhLIBvM3IUrUyqteTrBH7ufaNYNtsrpJa6s1oVxrTfgttAhxCZW96Qk+VaFU9kVEsoQgVQMADGKs1QACutxqfRqjBeDBus9WbkzuiiipiMMCuXRWUhhkHgQeORXVFAVamXTPZcM9mPdcDJiHZupXsenXlmp8c8cqB0cMp5EHINOkZ51Ck0y2ZzJGGhkPvNCxTe+YHA+YoCS0ygGq6/vooVBkcLvcFHMsewHMn5Zrm80u6eMC3v5sg8n3QCO2QuR8/DxqLBodyspf1kEJPBpFDSSH+8365HhQFZtFrNnoWmtqWtsI4zwt7TI37h+gPh3HIde1eVw+k3ayGWd4rvTws0jSFWtc4z0zkZwMAeAFXvpI9E+v6vqUmpaZqr6iGGBb3kgV4x/Ch93Hhw8681n9HG2duxVtAvjj/wCYDj/KTQF/q/pH2kvYyl3rrwRn4LJFhz5jLfQ1jZNYaOcS2hdZgwcSk+1vDiGzzJ+dWlr6NdsrpgE0C8XPWULH/qIrWaF6DNdunR9Yu7Wwi+JUPrZPt7P3r41taBtPR/tfBtRpg9YypqMAAuIhwz/OB2P2PDtnXKaibN7A6Jsrbkadbl7h13ZLqb2pGHbPwjwGOVTZYWhPhmuG41wWVMnbStw+P+GhTcpLll3HA3CgnPOmVaut6uZcSblB8HjVZqekabqX/sNPtbk95YlY/U8asS1NNUtVk63uL0e1FPuZiTYXZYvv/uS2z4FgPpvYqXaaHpWnHesNNtLdv4o4VDfXGatnpmTlVx5eRNalNtf5ZLCuC8DZmdeZDU2902PcFD00I3lcJGpLVLVOyT5YllKKW2NO8krhQMk8gK0OkWH7PHluMje8f0rjTdMWE77e1Ievb5Ve20HhXX8L4a6f5bfy+DKzcz1Psh2+R61i3Rk1IpAMDFLW2ZoUUUUAUUUUAUUUUAUUUUAHjSYFLRQCYFKBjlRULU7uS1tpZIYw7pE0gUnGcdKAmEA86jT24bOBwqtj1iOezE8ck7NukmMALhsZxy+XfmKat9ftJbeGU3UqNIASjR725nON4gDt3prYHZrTGSvA9qivG69KuLSVLtGZRwHJhnDDuM11Ja1i5fAsTIfMlyv9f+E8Mice/UoSabZqunsweYH0po2S/wAArIn9Ly39lnT/AAWI5i8opmNNlHc4VSfKrwWS590fSnVtPDhU1X0zp/yWf6R9edr8UUcWnPJgy8B2FWlrZJGuEQCrCO17ipKQqvOt7F4fj4q/jj19yrbkWWfkxiC3x0qUAFGBS4xyoq6QhRRRQH//2Q=="/>
          <p:cNvSpPr>
            <a:spLocks noChangeAspect="1" noChangeArrowheads="1"/>
          </p:cNvSpPr>
          <p:nvPr/>
        </p:nvSpPr>
        <p:spPr bwMode="auto">
          <a:xfrm>
            <a:off x="134938" y="-531813"/>
            <a:ext cx="1724025" cy="1085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4" name="AutoShape 10" descr="data:image/jpg;base64,/9j/4AAQSkZJRgABAQAAAQABAAD/2wBDAAkGBwgHBgkIBwgKCgkLDRYPDQwMDRsUFRAWIB0iIiAdHx8kKDQsJCYxJx8fLT0tMTU3Ojo6Iys/RD84QzQ5Ojf/2wBDAQoKCg0MDRoPDxo3JR8lNzc3Nzc3Nzc3Nzc3Nzc3Nzc3Nzc3Nzc3Nzc3Nzc3Nzc3Nzc3Nzc3Nzc3Nzc3Nzc3Nzf/wAARCACLALoDASIAAhEBAxEB/8QAHAAAAgMBAQEBAAAAAAAAAAAABQYABAcDAQII/8QAQRAAAQMCBAQEBQEFBQcFAAAAAQIDBAURAAYSIRMxQVEiYXGBBxQykaEjFUJSgrEWYnLB0SQzkqLh8PEXQ1Oys//EABoBAAIDAQEAAAAAAAAAAAAAAAMFAAEEAgb/xAAxEQACAgEDAwIEBAYDAAAAAAABAgADEQQSIQUTMUFRImGRoRQVMoEjUnGx0fEzweH/2gAMAwEAAhEDEQA/ANxxMTExJJMTExMSSTExMTEkkxMfJVbtgSM0UBUn5ZNbppfvbhfNI1X7WviZkhcm3PFOdU4cAAy30Nk8k8yfYb4HZpzCxRIgLikB1fLWoBKR3JP/AGcZhKzDCfdUs1FqXKWrUkpeSSSen9dvxgiJuhq6g3LHAmoHNVKF7OOm3OzKv9MW49cpj/0TG0nlZZ0/1xkCak4tQSbA3sBcqsfTvuMWE1FIUVPNlOxuUHUDbof+++DGiE7VZ4BmzhQVYgg35Y+sZPRqw/EWlyHKKkA2U2VXTbzF+w9saJQqw1VoxWhOh5Fg42TfST59RgDVlYJ6inPpCmJj4cdQ2kqcUlKRzKjYY+GZLT7fEYcQ6n+JCgofcY4gp2x5cYyyv/ECtT6zLp2UWYiY0NZbemygVBSxzCR2+9/IWv2y58QKrHq0al5wjRkCUsNx58a4bKzySsE7X2329LbgXfq39vd8XtCdmzZvxxNOxMKuac/UTLUhMSWp+RNULiLEb4jgHQncAe5xXy18SKHX56aehMqFOV9DE1rQV+hBIv5c8EyM4nGDHLExBiYuVJiYmJiSSYmJiYkkmJiYT/ijmWRljLJfgW+ekuiPHURcIUQSVW62ANvO2JJG4rSCAVAE8gTzxmecPiDVmMwvULLESOp2KB8zJlXKUki+kAEdOvrttfCAzlozkqk1aoTZM1e6nS8TZXXne+OTdJqVFluyY6lVBpwDiJUqzwtyNzz/AM8ANynhfMMKjwT4hXMucM11WA1Qqq1HjtzZCUKlw7jWjqgi58j0uBblfFSblyix6a7rjJbS22ol0rOoWH2/GCMVwVKKlTrDzOl0KCXUaVApIN7H+uOs+MZIYQQOEl5K3AeoSCQP+IJwB7mJAMOtSgcRepuX36ixHkZjkyJC22koaYW4f00AbJJ5j0HvfF2blWlvx1ojx+A6R4XEqVz6XBO+DEh/gpuG3HVK5IbTcn/IepwPmSKutlSYVPQhahYLdkJ8PsOf3xXcsZs5nWxQuMShkypKEbTJSlx2M8EjWdve2/vgrMebnSFOKbDYUTpbA06R2A28sKkVusZfjLD1ODjJJWt1tdzfuSL/ANMMlDqEGp8J55RQ2Fp4qSfGDfYHuOe+HtFqso55mce09YdW2ttwkE7hVibc8NNPzC3lxuRU5F1sJjkFtN7qVzSL9N9v5vLC7ObbS8v5JSS1uUlYsTY736YA1irs1KmOUimxn5b6kgamkXSgBQtv15enniXsoTLHEKpyCsKPU+o5ztVMz1B4h4a2IbJs2yk8tjty9+5xxTlGVSnhKy3V5ESSjcXNr+RKbfkHFylyKohiO29SZKChCUKXxG7XAAvYqvhgQFK2I8VuWPC6jqGrrtLB+PbjEbV6PTtWBt5/eL2S23okKRDmtluYh8uLSo31BVrKHcGx3xczXGEmgS7g62kcZsgbhSd9vz98E3C0j9ZwtosCNarCw5kX9sV01Gnuq4fzsRZVsU8ZJv8AnzxkNzvf31U5zmaBUq1donjxKmX6eqMwqbNUXanMPFlPr3UVK3tfsL4oZ7WI9OjTkEIlx5LamHAdwQb2/F/bDICDyNx3GBs6ixqlIDtSKpCG/wDdMfShHsNyT3P2x3TqT+J71pPv/wCTiygdjtoI6f8AqxlBDgaVUnCeRWmM5p/+uGyk1WBWIaZdMlsyo6tgtpVxfsex8jjH/wCz1G0FJpkW1rbND+uKdNUcjZlgT6c4tFNnSExpkYklNlclD03PsRexx6DTdVp1FmwAgmJ7un2VJuzmbziY8HLHuGkwSYmPCbYH1OoJjDQ2QXT3/d7HANRqK9PWbLDgSwCTgS6txKPqWlN+VzhK+KVEOaMt8CnPtGdFeTIjoKwNZAIKfcE28xiy66XCVvXWU+I9dXL8DCN8RK3MZRDo9MdcZfm3Djp2KUctu17H2G3M4SUdat1NwSpOD6n2hO2B6xXh5kJcMZyHKE1JKHGUN30qGx9N++CzUyWrxOtJZbCb7uAqHrbb8nFenwI9OYSzGRYH6lHms9z/AKYvUyC3UeFLmtuPQ1ucOJEbTdU1Yvva+6RY2vsbFRNgMNMKx+EQ4JUcmdaa3U6uAaZGbLHL5yQooa/lABK/aw88GGcpSFi8ytv6uZTFYbbA/wCIKP5w1xaNW3W0qWqnwxYWa0reKR2JBSPsLYst5fnuqCZtQQlq/iEVtSFqHbUpR0+wv5jHXZf0E57q+piJNokGE5w15mkR3bX4bxZcPunSDb3GKnyk9Lan4rsOsRkmylwFgOI9WySPYG/ljX4FOi05nhQY7bCOZCBYk9yeZPmd8VKrl+DUlcVbZZlJFkS2DoeR6K6jyNx5Y77HHM4F5zMnYfakN8RlwFIJB5gpI5gjmD5HCjSgGM01RMRRSwm48I2Sbi48t9WNEzLQZrrkpptbceuoZKmZDadLc5sbXI6KBIHUpJG5ScIEenVPKwZVWIPDZmLH+0pcCtKv4V25f+fPBNIors5M7d92J7XlPvGFTY61Bc5zSXL76NgRz8/xhtgRoVLjJiw0BCE/UQN1HuT1OFavNPwJVOrJaUpEdyzqQN0hR5/m3rbvi9+1Xag7waIltSE24ktwXQi/QD944X9dS22wDPw/aMNAUTJbzGZL7ajYG2KsavsplIUhlL0RGvU+pVkmwN9IHMC3M7du+AktMhxbVLZU7KfcsXBYBbt+TYtsL2JJ6JSbmxw5UHKyUPcP5dqp1BkgOKeURDhG2yQLeNYHlfvpuL5On9NrH8Wzn2H/AHNWo1aVjDfSKCYK6s4mRCpk6o334oaLgTfoFKOmw35bYtoy7UjpRMy9JQ2D9fBbXYdiEqJ69BfGqil1tI1GpQnCBs2YSgj0B4hI/OPC/MZPDkU2RxehYs4hXmFXFv5gPfD3e6DCrxMH5i3hQAP6TIp0Nim1F5ikylxnEKKuRSCOxaVz9be+CNKqhkvCLKb4cncpsCEOgbkpvvcdQeXmN8PtZZM+OU1LL0x1lO+ocJxSfMBKyoH/AA3OEWfRo8IR5iX1SqTxE8KQgXdaUFfQod77atjfwq3O+PVaOnVrhl2t6GatPq0cY8H7GdZzcpTd4fBUv+FxRSCPUA4VKtKcTVqQivwnolNZlpckOt/qhdjta3+e+554cPn47/F4GocJxSFhY8QI6+4sR5HHy58vKaUy8gKQsWUhY2UPPHnaLW0d3xpnE03VG+shTjM1mnzY1RhtTIT6H47ydTbjZulQ74s4x/4TzHKLmypZXU4pUN1v5qKFG+g7XHuDv5pv1xsGPXVuLEDr4M8y6FGKnyJykuhlhxw8kpJwoSJOynVrVrc8QB6XwZzPUocCCEy5keOXFeEOupQVAG5tfngA8oPtNPtKS42oCyk+K4I6G9unp/n5Xr7u1y1gcAZhK+BmWI8phpDqls8Y8M6idr7ggW6nr5Yzr4lR3Gp9OzCzreZj/pP3G6QSbH03I+2G2ozGKTDkTJSuE022VKJN+9gPPywnzsy1xinCoVPL7Qosi4SFLBWAr6SoX5H0H+o+nfiWZWRchePbzJ85Xjrbq5jRYj4UJbnDUpB8SEWJWe4OkEepGNTyRTWV8WqlAABVFhpHJplB0mw6alJPslA6Yzn4eZZEPgV9bqQ9JZUUx0N2S2lRBFjz5fg41vJqQnKlG0gbwmVH1KAT+SceqqAycSWElRmGrY8Jx7gBmKjS6jU6HNhS+Aqny+K6g3s62pJCk7deVr7bnB4GGIsuPL4vyzzbvCcLbmhQOhY5pNuRHbHfAah0CPR59Wlx3XT+0pAkONqtpQvTY6fXngxiSQFnJi9GcnNj9an/AO1N9yE/Wn+ZGoe4xnHxMmokwEZeixJEqozyhUZDbdxYL5377H0vvtjRs6SQ1l6XHTu/NT8owm+6luDSPYAlR8knCM66yj4rUIayluJAeWs2P0q1JTf3t98BZd1igQqvtQk+Iu/EODJp7NGy6ZGqZNQFSCjcJQmw59bkE9B4cdWYwixo8KnJS2pbiGGdW4ClqCdR787nvjr8UJbZz7RZ9lBhTHA1LFrKCl3/AP0GPXWUPo0Oagm4VdJsQQbgg9CCOeFfVrGFyK/6fMadOIsqZ1PxRqhZVi0KaqRBkSHqnUCiM2+/pPBFiVrSAAB4U39UgcsPkGExBitRoqNDLYslN/uSepJuSTzJJwlZTmOvsZbkTXVvOOCUypxatSi7e4ue+ltwYfdsNKf08RXaTu5kJtiWvuccJ6HnYbzcZYQ+ptQbWeSVWNj7HC7SqXXoL+XIzk4vQ4UFxE9ZWSX3tKQnnuR9RwaCjSRfCtmWnMRnFTw2kxZRDNRa/dWlXhS5buCQCeqSf4RhqwNzChLlCqCXLaTFdvfp4TviiMiWpwczFH4jsLMNQpbzzoVwxZ1KrKUEkaVeulSQehIOPinznESnKfUVJEltOtt4eFLqO/kR1GHPNlKgu0N3MK2y3UmYzel7URqFweGRex1FVuXa3IYQs7QxIo63wDxYxuDy8JNiPyD7YRatFe8K/hvsRHtV7msuPK/cRj+GTSq18QptZZuqFAi/Lpd6KWroP+Y+lu+Nnwu5Aj05nJ9LVS4yI7D8dDpSne61AaiSdyb9Thiw6qrFaBB4ESWOXcsfWZ78T0a3ISUtcRQbWf0UqU8LFJBskjwg736G1sSDPjwssNqe4DbSIydbjV7JATckEn189/PBXOdGjz3ocqdPiRY8dKkj5oJ0lZIIBJtdJsQU3HcG4wj5+jSoXw8XHbeafCENBa2B4FN6r6k+XIYVdVrZmrwcAnH1lp4Mr0ek/wBspprVWSs0hCrQoSiQldua1d+o89+g3cqtS4tWpjtPmJJjuAAhB0kWIIsem4wvMZ3ytT6PGDU8aWmUITHbbUVpsALWt/U4rN/EFSkLkqy5VBBSNXHsOQ62tb84Ps2AKowB4hwUAnxHmSsrzIlDd4MiC2RplhR1tMqUUt8RNrA6rC9+QJth8yZPbYC6I+rS8wVLjXP+9YJuLdyknSR0Gk9cZSxKbrhmzl2WJryypCjulA8KEqAvayRgpT6wxwm4GYVKTwlD5aepZQbi9rrFihfTVtq9yMXVqR3Sp8j7w1ulPaDjxNtvgZVqwzAIZbHGmuC7bAVvb+JR/dT5/YE7YVY5nLaCV5gqK2VDw2U0Lj/GEA+97+eLUaMzFSoMo0lZ1LUSVKWe6lG5J8yTjQ94xxMq0nPM7CZVirWqogKO+hMdOgeW/i/5sfaqrW7WQqnX/jU05t/Lq/zxycUltsuOLShA5qWbAe+FyfnSmNLUxS0uVWUNuFD8SQf7zn0j84CLbPeF7SZ8QlUHW4QdrVfnF5bDZ0rKAlDKTzS2gcidhckqOwvbbCflqQt+TOzTUkLbdnq0xWtiUMJ5fc238r9cL+ZV1uvQ2qzLeiuQW0cdMJJUEIA5g9zbmTbrbFmLmhyclK4FNlTpKWwt1MdB0MbcuXIdOlsb+nmlmLu3iLeqDUKi11J5hvN7P9oYJjOMhlbdnWXCSSlVuXoRa/3wqsZgnUpKY1YgvOaBpS+jfVbz5H2w0N1n9uRG5IVqAQEDUkApI6dsfSkFtPEsq1lWVa1rYaanpun1lYL/AGiLR9Y1WhcqOfkZ9fD/ADDFq/zdCdLsJ5x75unOKtqC7gq09CQoFVuoUoY0uNW5rCOHUqXIU6nbjQwHG3PMC+pPoRt3PPGQZfyzNzq6ipSJKoNMYcIjFkfrLUDuoHpv16HkNr4couZajTJsiDJbcrsaIQlc6GgcVs/wOI2C1jqUHruL4SWGug4VuB7z06F7VD2DBMdf2y64f0aXL9XShsflV/xj7RXGW1BNQZchXNgt0pLZ/nBIB8jbyvhfhZzy5LUGxVWGXurMslhYP+FdsFhNhuJ2lR1II/8AmSQR98ci1vad9tceYcS4laQpB1JO4KdwcL2ZZ6JYVQ4a9ciQAmUUb8BknxFXZShdKRzJN+QOAlVkZUg348uHHWrmiPLU2V/yNqBUfY4rRml1eIun0uO7RaYtJKpBQGn3x10IO6QRe61b7bDe46a4Ac8ShXg8mLlTW7mTMziKewmTpNo6VulDSUtGynCdwfGsgbHkLd8As3SzFpMuHIbLU0ufLqYJBKVXBNrcxaxB63GNVoGWKbQfHT2CFqQEKdccK1lA5JueQ8hYYp50ykzXmEzYYRHrUUhyLJAG6km4SruLja/L0uMYzQj2K7ehzNvfZEKr4IjLkynu0rKlJgPgpdYioS4k9FW3HscGsLeRMyHM1BRKeb4M1lZYmMWtw3U8xbsefvbphkwziyKPxGYL9FjhKVlSZaCNN9jpUNwAVEb8gL7jpc4u06AmpZXgNuo0lUVAIXZVwRyPcY+c6OsNU1njQnZSjITw0svONqQrSrxBTYKxtcbA899rkX8saTl+nlDZaTwE2QRbTty5n+uBXUpchRxkGWDiJyMq0iBJUpNJjMPDkrhDe3Y8hz6YMRacw6HfmHLIebKFoXuFG2+3Ll0w1LbSsWWAR2IvjkqFHJJ4SbkWNha+Ef5NYtu/fuHzne8EeJ+fsw0KLJzMqFQIggxWtnXm3LB1QJuBv4fT35Ww106gyOBGkOIQY4QQovnVq3IIN+Z2vvinnWIrKmanHFICqZVTxGNYuhl/bUk+R5+/kcE2swy9EdpxxLwXe4cH0k77DyG2+L1wZV2N7cH/ACY10YPb/h+fWc1ZZgJcK6c/Mp5JupMJ9TaST/d3SPtii7T5iZLjKcyVhTVk7h9IKe+4T6dvvg2ZIeiFtaHCqxBSWzztt0tgchCmRo2BIFxuD7b4UU6vULwXP95proqZuRPmVlCCITMypLenObjTIkqdUevIm18emGYiUsojoZSofpIbsB6f9fzi5Dk8FaEOBCrkIJKwCm5t+R/THSqvsFJQWnOOEAIUAfDc3vfl0xd+pexwOcTutO02AIqwInzDz9BQBZc25AP0smzij6DxJ9SO+NIYYYYWtTLDTOtetfDQE6j3NuZxkNVr0ykZoM2kONvFEcCW2mykqSlW4V25j0uMaxTp8epU9idGVdh9sLSSeXcHzBuMPql20h/fmLbrAbCufHEzzK8KQhVTjvoIfbkvOHRcJV4uY8trYJVSVJEAU2PECnnAtSEtoBN7D6zcWH/frey23U4dWrDzEdtkSJLjjalniKUDexsL6R6YK0tIiTg9LjKUorBUhtJUTz/dO53P4w6s6tXXpgEYbuAP7faeUfQFtYSQcHzFvK9NzAKC1SZMxun09grC/lzeQ6kqJtr5JG/Mb2w3U+nIjQm2YbXBZbsG2QLJ09+99yb4q1OU/Ir6VMR1MNq0pcQ+3pKxYi9uhJUm3kk4PtUN8o0vzSE2sUoRcAdrn/THi9ZRrtbcVUggfsP9z0CsAOYtVGnuPurlMCGoqRoeYmx+M05pvY2G4I3FxzGxGwxSTk6luXdqNMpaXXbEcCOltDQHQJ5knqSTfythjqkNVK4RLweZdJQCU2INrj+hxfiQWGqb83IjuS3CjXoSnWSOekJ5H3xdOn6izfhN20L/AG9PEhdcZiZRjGyjMnJbonzcdxwvNSae02pxI0gFsoJCtiLixI3w70dhpbDk+UhJeC1LurcpA99j5c8CqtUdUF1pqgyIwWLJdfbSgIPcWvv2359cWqZISzlma6tenQhw6dvCSnYeuGtZIvWu0htoJ/3mDLEiLdfzFmKNOMXLUOnJhIQhbcmWtSlOBQ1CwGyedvbFON8SZ8AcPMmX5AcTyfgWcQv2J2++KLkt911MdKzeOC0ADzSBcD1B1fcdsfbM1SikLT9Y1BxOw6dPf8Yc1VK9SnGOBHVfTd1QYHBMY/hSzOfmZirkqC9BiVOUlyOw6kpVte6redxv1N8aNhVyfVnJIXCkrUtbabtrWfEoXtY97bb4asd4xxE11TVOVaJHxNjNGnRJS20LcQ+Gk6mm3CkKBuUpXzOwFgR+MMeV1JVl6nKQbpMdFjpSnp2TsPbAr4gKKaI2QWAn5hIVxmm1ixSoG3EUkA79/wAE4J5TUVZapilJ0ExkEp4Qbtt/CNh7YkFC2JiHA6uLCINlSPl0KUErcsSQD2wOx+2pb2kmcfGRs1LMOVqc2gOp4rrzyTuAkFF7+2rB+jZUgU6Cl179FlIKtK1nwJ7FStwB2FrDBWrOR48uA4wy24t+Qlt14jVpFufYE7YpZ0StwU9pwKXHLxLiQNlKAuAf+Yj0GFuoAfdZbyFHj0594RWKjAkVUstxtmwJCv7jS3L+527dcAVtftOoqTGZUy04o8NskCw22vyHIk9r4ZKdPorktEWJCUFruNS2LAEAmxJ9Djm8nTnFhCdKQplK9IFrHx/6DGW+juopBXGQPhHv851XYUbK+ZTZyo8ta0uqaSk2sSdWr7D+vtjjQ6VCkIkOuPJaDaylVyL/AHPIbY4fEmsT6fwmYS1eJtIDSVFAWtaykaiN7AAmw88EMt0KK7AbfnNolKRsApItcWvt2vyH9cU2ipXULWi585yfb/E7bUXMOWl1ii0abHcbiPJdR9Ki04laQexA8PtgDk6hMR5EyOhxaYgdUsxgr9NtYOkhA6AkE29sNlElLltrV+zXYLKVANJdASpYt9WkDw9MLuX6pGiViay66lIW44SD+6C6rST5Egi/pjVqKqUNZHCk8+37/viBGeZcrGa4NGkLhpjgKbISbrDaAbXsNiTa/bFGhVgV3MTUlOgcNJb0Nkmw0qN7nmfbBmp5Yg1GWqYs/UQqxSFpva1xflcAeuBTMem0HMLaWC3pKCuQptAulVilOrTz5+tsXqDYMbuF3D2xjP1nADbvlPMwRnJOZktNulB4bVxa+q/FBSb8huk+2LkqJSKQuMqemRNluqsyg63VFQ/hSTZNtsAK9mFmLmBqW1rLTjiGm3SgmxSkquRzsTce2Cn9tkyWP9gjtLdt9XF1hNyR9IFzuCOnLHFTIt1lrep4OMgj/cKUbaD6QjnJZ+WhAEa/mxYH/As4+ISa+3HbTGEThADR8yFXA6fTuR2uMBpdUl1d2NHlfLoLZ12TdJKrEXso+Z2HfFIV+rSlVJumvPqjUx1DDjoUhIUo8wCElR08ib4sBrNSbVDYwBxx9cyBGOBHWfIVFobzlWLJcLaknhAhKlG4ASFb35YARGqR+wVu1IsqmBBsFK8YVbw6U9Tex9zhLqEmqTHQl97SoixcU4ta977Anl6gA45BEpDCGUyXEtIBG3LTY23tsP8AxjU+lutcPtHAxzz5jGrpVzpknEJRZMZFQWVtJc0qOsatKblPi5c974qPKDqy4Nh0G2w+/t05Y5pa+WdU0hR1gja9tuu9vPz747xGPmXwls6XEr58kf8AT/phnVX20C+0f11ipMk+BDOXJC2qhCcQTxA4ltZPVJNiD9+2NVxncCnpgVyIxcOBLwIUk3FtyMaJjl55zqbK9gZfURNz4hlS4hdqr0RRQscBtlbvEQClSlaUKSRYJ3N+RI64YqA00zRYTTElUppLKQh9XNwW+o+uFL4lCOlcNxcSauToWlD0chKEpJAUlaiCEpIO5OwF77E4aMqls5cpxZjqjt/Lo0tKNykW5XsL+thjiLYVwIzMoim6B/7jiU/nBc4C5mNmYhOyRJRqPQDGXW/8DSx5gfMDUWmNsR4cdtkPldygBJ1oAKTfvzG/fFlisQJ8f5eqcJpRHiDx0oWRyIPQ/YjA/Pktpn5RROtTfEWpCLatNgB9yQML8yvwnI3gg1RT2nZKWAm59SqwxkYMLmNeMcDHoYRU3COLLFEguolCayNG6SuSkjlbvvzwJcqsdzM6p7a9TDaEoCkpvqACrkDrur8Yzx5qqiGgfOJbdUz+s7qALRG5IsnckXHMd8aF8LKYxLylTapMC3pT7ZK1OG9yFEe/LHLU3OoWoKoyDx8vpL27f1RcztV41RrcVDJWSpaUhJTvpQHCVEdBdQG++LtJzTNpzbjTjKNIUSFKBUlfYixuDa1wRzGxxyqXwuq1PnvSMpVGOmM8srMSYk2QTzCVC+32Nu+PGfh/nGWQiZVKZAaOylRm1OLt5XsPzg50jbtwPPv/AFkVk24MrVb4kyYLynHXVpSUANtIZSN77WCje/mftg18P8uTJsqXX69EMcymAxGiubrS3fUVL/vKNu2DOV/h1RMvviWW3J9Q5mXLIUoHukch68/PDgMaE06jliT/AFgifaKMnJ6FKPAdKUH92+wwkZkyJmiI+JVMeRVIibqEVOllxu/PTawV68/LGiV+rPx5Hy8YhGkXUvrv0GKcV2rSmg41JXpJtckbbgdvPGL8Rp67CiJkiWlzI2V8zHJNQMUCPVWqlELK+II8tCwAoA2PLfYm3TfFyHNfiUF6K2EtfMSDIkSEK08QKCQE35pSnxajztv3xrJRVlgapQKVWsVHY30+X94fnHF39pM8MLdsXCEpFhuSB5eYwU9QULzWZt/Mcrh08eMcc/OLcf4aRVMpV+0kalDUC1EbKFeYvcn1vihFy+5k/NUFTymnaZWCae6WE8M8RW6FKRcjYjmD9urwr9qN+FMtOkC40kWtYnt/dOItNVBXqlpUWk6+Y/025Y5GvfPKn7TO+rsYYMTqrT3WlOsqR+q2o3Hfqbbb3xSjpZRqEwBLJI1CxvcgXtbkcaI21UFOhL00gqIAUmyutt7jFR5yotJbX8yFB1QSm1uZAI6dQQcGPU9oyUMYp1lgm0p94t1dcd5wiCCwpKElYcRupVh5i23QeeA0Ztx3SkXLYPiNlXv/AKW7Y0FSakC4Pm0KUjnZQvcX8uexx8yjUIzSnFykKANiEkHuOVvI4o9UAGe2ftKr6v202hPvKmT4q5FTW+pP6LA59CrkAPQf5Ye8LeX6o87J+VfsvUCUrAAN7dbc8MmD06lNQm9YuvvN774n58pVXqSYhpoLzDajxY6XQi5v9Xi2O1xvy5i+GOjMyY9MjMznQ7JQ2A6u97q679fXri5YY9waBkxwlxmpbCmXkBSFdMd8TFMoYYMkymvfD3MipKnKRVoTrGrUI8ljhnyupIOr129MDhlDP6iEiPQ2wf3uMo2/GNmsMe2wMU1qMBROg7DwZk8X4X1mo+HMdfSiOfrjU9vTqHbURy9jjTaVT41Kp0eBBb4UaOgIbRe9gPPFqwx7ggAHiUST5kxMTExcqTHhx7iYkkCVqjKmu8dhaUuWsQrke2+KsamVeM0W2lshJUVEau4t2wy2xMY30NTOXGQT7GViLf7OrAjoY1saE6QPFv4TcdMfS6fVnXELdMZRQTbflc3NttjthixMUdCn8x+smIBkQqktSuCiOhKk6bKINtiLjbbnj4MKsm4vGsU6bdufLbzOGHExZ0SE53H6yYi5+z6vqCtUe4Vq59dWrt3x4unVVaUpIi2T9O3I7AHlzAAwyYmK/Ap/MfrJiLqoNXVr3jDXzt072263OOb1KqjyVIWY+lRubE9ye3dRwzYlsUdAhGCx+smIDo1GVCc48hSS4AQkJ5Dub4OY8tj3GmmlKV2p4lgYn//Z"/>
          <p:cNvSpPr>
            <a:spLocks noChangeAspect="1" noChangeArrowheads="1"/>
          </p:cNvSpPr>
          <p:nvPr/>
        </p:nvSpPr>
        <p:spPr bwMode="auto">
          <a:xfrm>
            <a:off x="1691680" y="1124744"/>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035" name="Picture 11" descr="C:\Documents and Settings\usuario\Mis documentos\Mis imágenes\dgdhfghgfdsdddd.bmp"/>
          <p:cNvPicPr>
            <a:picLocks noChangeAspect="1" noChangeArrowheads="1"/>
          </p:cNvPicPr>
          <p:nvPr/>
        </p:nvPicPr>
        <p:blipFill>
          <a:blip r:embed="rId2" cstate="print"/>
          <a:srcRect/>
          <a:stretch>
            <a:fillRect/>
          </a:stretch>
        </p:blipFill>
        <p:spPr bwMode="auto">
          <a:xfrm>
            <a:off x="2195736" y="3933056"/>
            <a:ext cx="1933575" cy="1219200"/>
          </a:xfrm>
          <a:prstGeom prst="rect">
            <a:avLst/>
          </a:prstGeom>
          <a:noFill/>
        </p:spPr>
      </p:pic>
      <p:pic>
        <p:nvPicPr>
          <p:cNvPr id="1036" name="Picture 12" descr="C:\Documents and Settings\usuario\Mis documentos\Mis imágenes\untitled.bmp"/>
          <p:cNvPicPr>
            <a:picLocks noChangeAspect="1" noChangeArrowheads="1"/>
          </p:cNvPicPr>
          <p:nvPr/>
        </p:nvPicPr>
        <p:blipFill>
          <a:blip r:embed="rId3" cstate="print"/>
          <a:srcRect/>
          <a:stretch>
            <a:fillRect/>
          </a:stretch>
        </p:blipFill>
        <p:spPr bwMode="auto">
          <a:xfrm>
            <a:off x="6228184" y="980728"/>
            <a:ext cx="1771650" cy="13239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548680"/>
            <a:ext cx="8229600" cy="5314602"/>
          </a:xfrm>
        </p:spPr>
        <p:txBody>
          <a:bodyPr>
            <a:noAutofit/>
          </a:bodyPr>
          <a:lstStyle/>
          <a:p>
            <a:pPr algn="just"/>
            <a:r>
              <a:rPr lang="es-ES" sz="2800" dirty="0" smtClean="0"/>
              <a:t>(</a:t>
            </a:r>
            <a:r>
              <a:rPr lang="es-ES" sz="2800" dirty="0">
                <a:solidFill>
                  <a:schemeClr val="tx1"/>
                </a:solidFill>
              </a:rPr>
              <a:t>Art. 25 del </a:t>
            </a:r>
            <a:r>
              <a:rPr lang="es-ES" sz="2800" dirty="0" smtClean="0">
                <a:solidFill>
                  <a:schemeClr val="tx1"/>
                </a:solidFill>
              </a:rPr>
              <a:t>Código </a:t>
            </a:r>
            <a:r>
              <a:rPr lang="es-ES" sz="2800" dirty="0">
                <a:solidFill>
                  <a:schemeClr val="tx1"/>
                </a:solidFill>
              </a:rPr>
              <a:t>de </a:t>
            </a:r>
            <a:r>
              <a:rPr lang="es-ES" sz="2800" dirty="0" smtClean="0">
                <a:solidFill>
                  <a:schemeClr val="tx1"/>
                </a:solidFill>
              </a:rPr>
              <a:t>Comercio). </a:t>
            </a:r>
            <a:r>
              <a:rPr lang="es-ES" sz="2800" dirty="0">
                <a:solidFill>
                  <a:schemeClr val="tx1"/>
                </a:solidFill>
              </a:rPr>
              <a:t>En toda empresa, grande o pequeña, existen tres factores necesarios para que puedan realizar su actividad: ellos son: personas, capital y trabajo. El factor personas está representado por los propietarios, los administradores y los trabajadores que laboran en la empresa. El capital está constituido por los aportes que hacen los propietarios de </a:t>
            </a:r>
            <a:r>
              <a:rPr lang="es-ES" sz="2800" dirty="0" smtClean="0">
                <a:solidFill>
                  <a:schemeClr val="tx1"/>
                </a:solidFill>
              </a:rPr>
              <a:t>la empresa,. </a:t>
            </a:r>
            <a:r>
              <a:rPr lang="es-ES" sz="2800" dirty="0">
                <a:solidFill>
                  <a:schemeClr val="tx1"/>
                </a:solidFill>
              </a:rPr>
              <a:t/>
            </a:r>
            <a:br>
              <a:rPr lang="es-ES" sz="2800" dirty="0">
                <a:solidFill>
                  <a:schemeClr val="tx1"/>
                </a:solidFill>
              </a:rPr>
            </a:br>
            <a:endParaRPr lang="es-ES" sz="2800" dirty="0">
              <a:solidFill>
                <a:schemeClr val="tx1"/>
              </a:solidFill>
            </a:endParaRPr>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68760"/>
            <a:ext cx="8229600" cy="4673674"/>
          </a:xfrm>
        </p:spPr>
        <p:txBody>
          <a:bodyPr>
            <a:normAutofit/>
          </a:bodyPr>
          <a:lstStyle/>
          <a:p>
            <a:r>
              <a:rPr lang="es-ES" sz="3200" dirty="0" smtClean="0">
                <a:solidFill>
                  <a:schemeClr val="tx1"/>
                </a:solidFill>
              </a:rPr>
              <a:t>y puede estar representado en dinero en efectivo, mercancías, maquinaria, equipo de tecnología, muebles y otros bienes. El trabajo es la actividad que realizan las personas para lograr el objetivo de la empresa, el cual puede ser la administración, la producción de bienes, la compraventa de mercancías o la prestación de un servicio</a:t>
            </a:r>
            <a:endParaRPr lang="es-ES" sz="3200" dirty="0">
              <a:solidFill>
                <a:schemeClr val="tx1"/>
              </a:solidFill>
            </a:endParaRPr>
          </a:p>
        </p:txBody>
      </p:sp>
    </p:spTree>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5112568"/>
          </a:xfrm>
        </p:spPr>
        <p:txBody>
          <a:bodyPr>
            <a:normAutofit/>
          </a:bodyPr>
          <a:lstStyle/>
          <a:p>
            <a:pPr algn="l"/>
            <a:r>
              <a:rPr lang="es-ES" sz="3100" b="1" dirty="0">
                <a:solidFill>
                  <a:schemeClr val="tx1"/>
                </a:solidFill>
              </a:rPr>
              <a:t>Establecimiento de comercio: </a:t>
            </a:r>
            <a:r>
              <a:rPr lang="es-ES" sz="3100" dirty="0">
                <a:solidFill>
                  <a:schemeClr val="tx1"/>
                </a:solidFill>
              </a:rPr>
              <a:t>Conjunto de bienes organizados por el empresario para desarrollar y cumplir con los fines de la empresa. </a:t>
            </a:r>
            <a:r>
              <a:rPr lang="es-ES" sz="3100" dirty="0" smtClean="0">
                <a:solidFill>
                  <a:schemeClr val="tx1"/>
                </a:solidFill>
              </a:rPr>
              <a:t/>
            </a:r>
            <a:br>
              <a:rPr lang="es-ES" sz="3100" dirty="0" smtClean="0">
                <a:solidFill>
                  <a:schemeClr val="tx1"/>
                </a:solidFill>
              </a:rPr>
            </a:br>
            <a:r>
              <a:rPr lang="es-ES" sz="3100" dirty="0">
                <a:solidFill>
                  <a:schemeClr val="tx1"/>
                </a:solidFill>
              </a:rPr>
              <a:t/>
            </a:r>
            <a:br>
              <a:rPr lang="es-ES" sz="3100" dirty="0">
                <a:solidFill>
                  <a:schemeClr val="tx1"/>
                </a:solidFill>
              </a:rPr>
            </a:br>
            <a:r>
              <a:rPr lang="es-ES" sz="3100" dirty="0">
                <a:solidFill>
                  <a:schemeClr val="tx1"/>
                </a:solidFill>
              </a:rPr>
              <a:t> </a:t>
            </a:r>
            <a:r>
              <a:rPr lang="es-ES" sz="3100" b="1" dirty="0">
                <a:solidFill>
                  <a:schemeClr val="tx1"/>
                </a:solidFill>
              </a:rPr>
              <a:t>Empresario:</a:t>
            </a:r>
            <a:r>
              <a:rPr lang="es-ES" sz="3100" dirty="0">
                <a:solidFill>
                  <a:schemeClr val="tx1"/>
                </a:solidFill>
              </a:rPr>
              <a:t> Toda persona, natural o jurídica que desarrolla la empresa, es decir, la actividad </a:t>
            </a:r>
            <a:r>
              <a:rPr lang="es-ES" sz="3100" dirty="0" smtClean="0">
                <a:solidFill>
                  <a:schemeClr val="tx1"/>
                </a:solidFill>
              </a:rPr>
              <a:t>económica.</a:t>
            </a:r>
            <a:r>
              <a:rPr lang="es-ES" sz="3100" dirty="0" smtClean="0"/>
              <a:t/>
            </a:r>
            <a:br>
              <a:rPr lang="es-ES" sz="3100" dirty="0" smtClean="0"/>
            </a:br>
            <a:r>
              <a:rPr lang="es-ES" sz="2800" dirty="0"/>
              <a:t/>
            </a:r>
            <a:br>
              <a:rPr lang="es-ES" sz="2800" dirty="0"/>
            </a:br>
            <a:endParaRPr lang="es-ES" sz="2800"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a:bodyPr>
          <a:lstStyle/>
          <a:p>
            <a:pPr algn="l"/>
            <a:r>
              <a:rPr lang="es-ES" sz="2800" b="1" dirty="0">
                <a:solidFill>
                  <a:schemeClr val="tx1"/>
                </a:solidFill>
              </a:rPr>
              <a:t>2. - FIGURAS JURÍDICAS </a:t>
            </a:r>
            <a:r>
              <a:rPr lang="es-ES" sz="2800" b="1" dirty="0" smtClean="0">
                <a:solidFill>
                  <a:schemeClr val="tx1"/>
                </a:solidFill>
              </a:rPr>
              <a:t/>
            </a:r>
            <a:br>
              <a:rPr lang="es-ES" sz="2800" b="1" dirty="0" smtClean="0">
                <a:solidFill>
                  <a:schemeClr val="tx1"/>
                </a:solidFill>
              </a:rPr>
            </a:br>
            <a:r>
              <a:rPr lang="es-ES" sz="2800" dirty="0">
                <a:solidFill>
                  <a:schemeClr val="tx1"/>
                </a:solidFill>
              </a:rPr>
              <a:t/>
            </a:r>
            <a:br>
              <a:rPr lang="es-ES" sz="2800" dirty="0">
                <a:solidFill>
                  <a:schemeClr val="tx1"/>
                </a:solidFill>
              </a:rPr>
            </a:br>
            <a:r>
              <a:rPr lang="es-ES" sz="2800" b="1" dirty="0">
                <a:solidFill>
                  <a:schemeClr val="tx1"/>
                </a:solidFill>
              </a:rPr>
              <a:t>2.1 CLASES DE SOCIEDADES: </a:t>
            </a:r>
            <a:r>
              <a:rPr lang="es-ES" sz="2800" dirty="0">
                <a:solidFill>
                  <a:schemeClr val="tx1"/>
                </a:solidFill>
              </a:rPr>
              <a:t/>
            </a:r>
            <a:br>
              <a:rPr lang="es-ES" sz="2800" dirty="0">
                <a:solidFill>
                  <a:schemeClr val="tx1"/>
                </a:solidFill>
              </a:rPr>
            </a:br>
            <a:r>
              <a:rPr lang="es-ES" sz="2800" dirty="0">
                <a:solidFill>
                  <a:schemeClr val="tx1"/>
                </a:solidFill>
              </a:rPr>
              <a:t>El primer paso a seguir es seleccionar el tipo societario que se adecue a nuestras necesidades y requerimientos. Tipos de sociedades: </a:t>
            </a:r>
            <a:br>
              <a:rPr lang="es-ES" sz="2800" dirty="0">
                <a:solidFill>
                  <a:schemeClr val="tx1"/>
                </a:solidFill>
              </a:rPr>
            </a:br>
            <a:r>
              <a:rPr lang="es-ES" sz="2800" dirty="0">
                <a:solidFill>
                  <a:schemeClr val="tx1"/>
                </a:solidFill>
              </a:rPr>
              <a:t>1.      Colectiva </a:t>
            </a:r>
            <a:br>
              <a:rPr lang="es-ES" sz="2800" dirty="0">
                <a:solidFill>
                  <a:schemeClr val="tx1"/>
                </a:solidFill>
              </a:rPr>
            </a:br>
            <a:r>
              <a:rPr lang="es-ES" sz="2800" dirty="0">
                <a:solidFill>
                  <a:schemeClr val="tx1"/>
                </a:solidFill>
              </a:rPr>
              <a:t>2.      Comandita (simple y por acciones) </a:t>
            </a:r>
            <a:br>
              <a:rPr lang="es-ES" sz="2800" dirty="0">
                <a:solidFill>
                  <a:schemeClr val="tx1"/>
                </a:solidFill>
              </a:rPr>
            </a:br>
            <a:r>
              <a:rPr lang="es-ES" sz="2800" dirty="0">
                <a:solidFill>
                  <a:schemeClr val="tx1"/>
                </a:solidFill>
              </a:rPr>
              <a:t>3.      Responsabilidad limitada </a:t>
            </a:r>
            <a:br>
              <a:rPr lang="es-ES" sz="2800" dirty="0">
                <a:solidFill>
                  <a:schemeClr val="tx1"/>
                </a:solidFill>
              </a:rPr>
            </a:br>
            <a:r>
              <a:rPr lang="es-ES" sz="2800" dirty="0">
                <a:solidFill>
                  <a:schemeClr val="tx1"/>
                </a:solidFill>
              </a:rPr>
              <a:t>4.      Anónima </a:t>
            </a:r>
            <a:br>
              <a:rPr lang="es-ES" sz="2800" dirty="0">
                <a:solidFill>
                  <a:schemeClr val="tx1"/>
                </a:solidFill>
              </a:rPr>
            </a:br>
            <a:r>
              <a:rPr lang="es-ES" sz="2800" dirty="0">
                <a:solidFill>
                  <a:schemeClr val="tx1"/>
                </a:solidFill>
              </a:rPr>
              <a:t>5.      De hecho </a:t>
            </a:r>
            <a:br>
              <a:rPr lang="es-ES" sz="2800" dirty="0">
                <a:solidFill>
                  <a:schemeClr val="tx1"/>
                </a:solidFill>
              </a:rPr>
            </a:br>
            <a:r>
              <a:rPr lang="es-ES" sz="2800" dirty="0">
                <a:solidFill>
                  <a:schemeClr val="tx1"/>
                </a:solidFill>
              </a:rPr>
              <a:t>6.      Empresa asociativa de trabajo </a:t>
            </a:r>
            <a:br>
              <a:rPr lang="es-ES" sz="2800" dirty="0">
                <a:solidFill>
                  <a:schemeClr val="tx1"/>
                </a:solidFill>
              </a:rPr>
            </a:br>
            <a:r>
              <a:rPr lang="es-ES" sz="2800" dirty="0">
                <a:solidFill>
                  <a:schemeClr val="tx1"/>
                </a:solidFill>
              </a:rPr>
              <a:t>7.      Empresa unipersonal. </a:t>
            </a:r>
            <a:br>
              <a:rPr lang="es-ES" sz="2800" dirty="0">
                <a:solidFill>
                  <a:schemeClr val="tx1"/>
                </a:solidFill>
              </a:rPr>
            </a:br>
            <a:endParaRPr lang="es-ES" sz="28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r>
              <a:rPr lang="es-ES" dirty="0"/>
              <a:t> </a:t>
            </a:r>
            <a:r>
              <a:rPr lang="es-ES" sz="3100" b="1" dirty="0">
                <a:solidFill>
                  <a:schemeClr val="tx1"/>
                </a:solidFill>
              </a:rPr>
              <a:t>2.1.2. Situación jurídica: </a:t>
            </a:r>
            <a:r>
              <a:rPr lang="es-ES" sz="3100" dirty="0">
                <a:solidFill>
                  <a:schemeClr val="tx1"/>
                </a:solidFill>
              </a:rPr>
              <a:t>La sociedad una vez constituida legalmente, forma una persona jurídica distinta de los socios, individualmente considerados. </a:t>
            </a:r>
            <a:br>
              <a:rPr lang="es-ES" sz="3100" dirty="0">
                <a:solidFill>
                  <a:schemeClr val="tx1"/>
                </a:solidFill>
              </a:rPr>
            </a:br>
            <a:r>
              <a:rPr lang="es-ES" sz="3100" dirty="0" smtClean="0">
                <a:solidFill>
                  <a:schemeClr val="tx1"/>
                </a:solidFill>
              </a:rPr>
              <a:t/>
            </a:r>
            <a:br>
              <a:rPr lang="es-ES" sz="3100" dirty="0" smtClean="0">
                <a:solidFill>
                  <a:schemeClr val="tx1"/>
                </a:solidFill>
              </a:rPr>
            </a:br>
            <a:r>
              <a:rPr lang="es-ES" sz="3100" dirty="0">
                <a:solidFill>
                  <a:schemeClr val="tx1"/>
                </a:solidFill>
              </a:rPr>
              <a:t> </a:t>
            </a:r>
            <a:r>
              <a:rPr lang="es-ES" sz="3100" b="1" dirty="0">
                <a:solidFill>
                  <a:schemeClr val="tx1"/>
                </a:solidFill>
              </a:rPr>
              <a:t>2.1.3. Responsabilidad de cada socio:</a:t>
            </a:r>
            <a:r>
              <a:rPr lang="es-ES" sz="3100" dirty="0">
                <a:solidFill>
                  <a:schemeClr val="tx1"/>
                </a:solidFill>
              </a:rPr>
              <a:t> Los socios responden solidaria e ilimitadamente o con responsabilidad limitada, según el tipo societario elegido. Por tal motivo es recomendable hacer un análisis de los que se quiere y necesita. </a:t>
            </a:r>
            <a:br>
              <a:rPr lang="es-ES" sz="3100" dirty="0">
                <a:solidFill>
                  <a:schemeClr val="tx1"/>
                </a:solidFill>
              </a:rPr>
            </a:br>
            <a:r>
              <a:rPr lang="es-ES" sz="3100" dirty="0">
                <a:solidFill>
                  <a:schemeClr val="tx1"/>
                </a:solidFill>
              </a:rPr>
              <a:t> </a:t>
            </a:r>
            <a:endParaRPr lang="es-ES" dirty="0">
              <a:solidFill>
                <a:schemeClr val="tx1"/>
              </a:solidFill>
            </a:endParaRPr>
          </a:p>
        </p:txBody>
      </p:sp>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28596" y="1000108"/>
            <a:ext cx="8258204" cy="5324492"/>
          </a:xfrm>
        </p:spPr>
        <p:txBody>
          <a:bodyPr/>
          <a:lstStyle/>
          <a:p>
            <a:pPr>
              <a:buNone/>
            </a:pPr>
            <a:r>
              <a:rPr lang="es-ES_tradnl" b="1" dirty="0" smtClean="0"/>
              <a:t>   Constitución de Sociedades en El Salvador</a:t>
            </a:r>
          </a:p>
          <a:p>
            <a:pPr>
              <a:buNone/>
            </a:pPr>
            <a:endParaRPr lang="es-ES_tradnl" dirty="0" smtClean="0"/>
          </a:p>
          <a:p>
            <a:pPr>
              <a:buNone/>
            </a:pPr>
            <a:r>
              <a:rPr lang="es-ES_tradnl" dirty="0" smtClean="0"/>
              <a:t>   Requisitos e Información para fundar una Empresa en El Salvador:</a:t>
            </a:r>
          </a:p>
          <a:p>
            <a:pPr>
              <a:buNone/>
            </a:pPr>
            <a:endParaRPr lang="es-ES_tradnl" dirty="0" smtClean="0"/>
          </a:p>
          <a:p>
            <a:r>
              <a:rPr lang="es-ES_tradnl" dirty="0" smtClean="0"/>
              <a:t>En El Salvador, las empresas o sociedades pueden tener como socios a personas naturales o jurídicas , se requiere un mínimo de 2 socios para constituir una sociedad salvadoreña, y su capital mínimo de función es de USD $2,000.00, conforme a las reformas al Código de Comercio, vigentes a partir del 7 de julio de 2008.</a:t>
            </a:r>
          </a:p>
          <a:p>
            <a:pPr>
              <a:buFont typeface="Courier New" pitchFamily="49" charset="0"/>
              <a:buChar char="o"/>
            </a:pPr>
            <a:endParaRPr lang="es-ES_tradnl" dirty="0"/>
          </a:p>
        </p:txBody>
      </p:sp>
    </p:spTree>
  </p:cSld>
  <p:clrMapOvr>
    <a:masterClrMapping/>
  </p:clrMapOvr>
  <p:transition>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1603</Words>
  <Application>Microsoft Office PowerPoint</Application>
  <PresentationFormat>Presentación en pantalla (4:3)</PresentationFormat>
  <Paragraphs>125</Paragraphs>
  <Slides>31</Slides>
  <Notes>1</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Flujo</vt:lpstr>
      <vt:lpstr>Instituto nacional de soyapango  asignatura:   Profesor:                 Pedro Arnoldo Aguirre   integrantes:                Corina Nathaly Torres Torres    #38                Roberto Carlos López vivas     #22                Ana Ruth Pérez Morales           #32                Xiomara Carolina Domínguez  #8 </vt:lpstr>
      <vt:lpstr>Diapositiva 2</vt:lpstr>
      <vt:lpstr> Sociedad: - Por el contrato de sociedad dos o más personas se obligan a hacer un aporte en dinero, en trabajo o en otros bienes apreciables en dinero, con el fin de repartirse entre sí las utilidades obtenidas en la empresa o actividad social.   Empresa: Toda actividad económica organizada para la producción, transformación, circulación, administración o custodia de bienes o para la prestación de servicios. </vt:lpstr>
      <vt:lpstr>(Art. 25 del Código de Comercio). En toda empresa, grande o pequeña, existen tres factores necesarios para que puedan realizar su actividad: ellos son: personas, capital y trabajo. El factor personas está representado por los propietarios, los administradores y los trabajadores que laboran en la empresa. El capital está constituido por los aportes que hacen los propietarios de la empresa,.  </vt:lpstr>
      <vt:lpstr>y puede estar representado en dinero en efectivo, mercancías, maquinaria, equipo de tecnología, muebles y otros bienes. El trabajo es la actividad que realizan las personas para lograr el objetivo de la empresa, el cual puede ser la administración, la producción de bienes, la compraventa de mercancías o la prestación de un servicio</vt:lpstr>
      <vt:lpstr>Establecimiento de comercio: Conjunto de bienes organizados por el empresario para desarrollar y cumplir con los fines de la empresa.    Empresario: Toda persona, natural o jurídica que desarrolla la empresa, es decir, la actividad económica.  </vt:lpstr>
      <vt:lpstr>2. - FIGURAS JURÍDICAS   2.1 CLASES DE SOCIEDADES:  El primer paso a seguir es seleccionar el tipo societario que se adecue a nuestras necesidades y requerimientos. Tipos de sociedades:  1.      Colectiva  2.      Comandita (simple y por acciones)  3.      Responsabilidad limitada  4.      Anónima  5.      De hecho  6.      Empresa asociativa de trabajo  7.      Empresa unipersonal.  </vt:lpstr>
      <vt:lpstr> 2.1.2. Situación jurídica: La sociedad una vez constituida legalmente, forma una persona jurídica distinta de los socios, individualmente considerados.    2.1.3. Responsabilidad de cada socio: Los socios responden solidaria e ilimitadamente o con responsabilidad limitada, según el tipo societario elegido. Por tal motivo es recomendable hacer un análisis de los que se quiere y necesita.   </vt:lpstr>
      <vt:lpstr>Diapositiva 9</vt:lpstr>
      <vt:lpstr>Información y Documentos necesarios.</vt:lpstr>
      <vt:lpstr>Diapositiva 11</vt:lpstr>
      <vt:lpstr>Diapositiva 12</vt:lpstr>
      <vt:lpstr>     a) OBTENCION DE NIT E IVA: </vt:lpstr>
      <vt:lpstr>Diapositiva 14</vt:lpstr>
      <vt:lpstr>b) INSCRIPCION EN ALCALDIA MUNICIPAL </vt:lpstr>
      <vt:lpstr> </vt:lpstr>
      <vt:lpstr>c) INSCRIPCION EN ESTADÍSTICAS Y CENSOS</vt:lpstr>
      <vt:lpstr>Diapositiva 18</vt:lpstr>
      <vt:lpstr>d) INSCRIPCION EN REGISTRO DE COMERCIO </vt:lpstr>
      <vt:lpstr>2- TRAMITES A REALIZARSE CUANDO YA SE CUENTA CON EMPLEADOS.</vt:lpstr>
      <vt:lpstr>Diapositiva 21</vt:lpstr>
      <vt:lpstr>Diapositiva 22</vt:lpstr>
      <vt:lpstr>3-.PARTES CONTABLE AL INICIAR UNA SOCIEDAD </vt:lpstr>
      <vt:lpstr>Diapositiva 24</vt:lpstr>
      <vt:lpstr>Diapositiva 25</vt:lpstr>
      <vt:lpstr>Diapositiva 26</vt:lpstr>
      <vt:lpstr>RESUMEN PARA QUE UNA EMPRESA FUNCIONE LEGALMENTE SE NECESITA QUE CUMPLA CON LOS SIGUIENTES REQUISITOS:</vt:lpstr>
      <vt:lpstr>Diapositiva 28</vt:lpstr>
      <vt:lpstr>Diapositiva 29</vt:lpstr>
      <vt:lpstr>Diapositiva 30</vt:lpstr>
      <vt:lpstr>Diapositiva 31</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Información y Documentos necesarios.</dc:title>
  <dc:creator>walter</dc:creator>
  <cp:lastModifiedBy>jhkjhk</cp:lastModifiedBy>
  <cp:revision>19</cp:revision>
  <dcterms:created xsi:type="dcterms:W3CDTF">2011-08-30T00:34:45Z</dcterms:created>
  <dcterms:modified xsi:type="dcterms:W3CDTF">2011-09-07T15:19:27Z</dcterms:modified>
</cp:coreProperties>
</file>