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4" r:id="rId3"/>
    <p:sldId id="256" r:id="rId4"/>
    <p:sldId id="257" r:id="rId5"/>
    <p:sldId id="258" r:id="rId6"/>
    <p:sldId id="259" r:id="rId7"/>
    <p:sldId id="260" r:id="rId8"/>
    <p:sldId id="261" r:id="rId9"/>
    <p:sldId id="262" r:id="rId10"/>
    <p:sldId id="264" r:id="rId11"/>
    <p:sldId id="263" r:id="rId12"/>
    <p:sldId id="265" r:id="rId13"/>
    <p:sldId id="275" r:id="rId14"/>
    <p:sldId id="266" r:id="rId15"/>
    <p:sldId id="267" r:id="rId16"/>
    <p:sldId id="268" r:id="rId17"/>
    <p:sldId id="269" r:id="rId18"/>
    <p:sldId id="270" r:id="rId19"/>
    <p:sldId id="271" r:id="rId20"/>
    <p:sldId id="272" r:id="rId21"/>
    <p:sldId id="273" r:id="rId22"/>
    <p:sldId id="286" r:id="rId23"/>
    <p:sldId id="276" r:id="rId24"/>
    <p:sldId id="277" r:id="rId25"/>
    <p:sldId id="278" r:id="rId26"/>
    <p:sldId id="279" r:id="rId27"/>
    <p:sldId id="280" r:id="rId28"/>
    <p:sldId id="281" r:id="rId29"/>
    <p:sldId id="283" r:id="rId30"/>
    <p:sldId id="285" r:id="rId31"/>
    <p:sldId id="284" r:id="rId32"/>
    <p:sldId id="287" r:id="rId33"/>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5C3DA102-3009-430D-96BD-6BF361A293C2}" type="datetimeFigureOut">
              <a:rPr lang="es-SV" smtClean="0"/>
              <a:pPr/>
              <a:t>06/07/2015</a:t>
            </a:fld>
            <a:endParaRPr lang="es-SV"/>
          </a:p>
        </p:txBody>
      </p:sp>
      <p:sp>
        <p:nvSpPr>
          <p:cNvPr id="17" name="16 Marcador de pie de página"/>
          <p:cNvSpPr>
            <a:spLocks noGrp="1"/>
          </p:cNvSpPr>
          <p:nvPr>
            <p:ph type="ftr" sz="quarter" idx="11"/>
          </p:nvPr>
        </p:nvSpPr>
        <p:spPr>
          <a:xfrm>
            <a:off x="5410200" y="4205288"/>
            <a:ext cx="1295400" cy="457200"/>
          </a:xfrm>
        </p:spPr>
        <p:txBody>
          <a:bodyPr/>
          <a:lstStyle/>
          <a:p>
            <a:endParaRPr lang="es-SV"/>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547FF7B-B6A2-464F-9C78-B78B3EFB15E0}" type="slidenum">
              <a:rPr lang="es-SV" smtClean="0"/>
              <a:pPr/>
              <a:t>‹Nº›</a:t>
            </a:fld>
            <a:endParaRPr lang="es-S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5C3DA102-3009-430D-96BD-6BF361A293C2}" type="datetimeFigureOut">
              <a:rPr lang="es-SV" smtClean="0"/>
              <a:pPr/>
              <a:t>06/07/2015</a:t>
            </a:fld>
            <a:endParaRPr lang="es-SV"/>
          </a:p>
        </p:txBody>
      </p:sp>
      <p:sp>
        <p:nvSpPr>
          <p:cNvPr id="27" name="26 Marcador de número de diapositiva"/>
          <p:cNvSpPr>
            <a:spLocks noGrp="1"/>
          </p:cNvSpPr>
          <p:nvPr>
            <p:ph type="sldNum" sz="quarter" idx="11"/>
          </p:nvPr>
        </p:nvSpPr>
        <p:spPr/>
        <p:txBody>
          <a:bodyPr rtlCol="0"/>
          <a:lstStyle/>
          <a:p>
            <a:fld id="{C547FF7B-B6A2-464F-9C78-B78B3EFB15E0}" type="slidenum">
              <a:rPr lang="es-SV" smtClean="0"/>
              <a:pPr/>
              <a:t>‹Nº›</a:t>
            </a:fld>
            <a:endParaRPr lang="es-SV"/>
          </a:p>
        </p:txBody>
      </p:sp>
      <p:sp>
        <p:nvSpPr>
          <p:cNvPr id="28" name="27 Marcador de pie de página"/>
          <p:cNvSpPr>
            <a:spLocks noGrp="1"/>
          </p:cNvSpPr>
          <p:nvPr>
            <p:ph type="ftr" sz="quarter" idx="12"/>
          </p:nvPr>
        </p:nvSpPr>
        <p:spPr/>
        <p:txBody>
          <a:bodyPr rtlCol="0"/>
          <a:lstStyle/>
          <a:p>
            <a:endParaRPr lang="es-SV"/>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5C3DA102-3009-430D-96BD-6BF361A293C2}" type="datetimeFigureOut">
              <a:rPr lang="es-SV" smtClean="0"/>
              <a:pPr/>
              <a:t>06/07/2015</a:t>
            </a:fld>
            <a:endParaRPr lang="es-SV"/>
          </a:p>
        </p:txBody>
      </p:sp>
      <p:sp>
        <p:nvSpPr>
          <p:cNvPr id="4" name="3 Marcador de pie de página"/>
          <p:cNvSpPr>
            <a:spLocks noGrp="1"/>
          </p:cNvSpPr>
          <p:nvPr>
            <p:ph type="ftr" sz="quarter" idx="11"/>
          </p:nvPr>
        </p:nvSpPr>
        <p:spPr>
          <a:xfrm>
            <a:off x="5257800" y="612648"/>
            <a:ext cx="1325880" cy="457200"/>
          </a:xfrm>
        </p:spPr>
        <p:txBody>
          <a:bodyPr/>
          <a:lstStyle/>
          <a:p>
            <a:endParaRPr lang="es-SV"/>
          </a:p>
        </p:txBody>
      </p:sp>
      <p:sp>
        <p:nvSpPr>
          <p:cNvPr id="5" name="4 Marcador de número de diapositiva"/>
          <p:cNvSpPr>
            <a:spLocks noGrp="1"/>
          </p:cNvSpPr>
          <p:nvPr>
            <p:ph type="sldNum" sz="quarter" idx="12"/>
          </p:nvPr>
        </p:nvSpPr>
        <p:spPr>
          <a:xfrm>
            <a:off x="8174736" y="2272"/>
            <a:ext cx="762000" cy="365760"/>
          </a:xfrm>
        </p:spPr>
        <p:txBody>
          <a:bodyPr/>
          <a:lstStyle/>
          <a:p>
            <a:fld id="{C547FF7B-B6A2-464F-9C78-B78B3EFB15E0}" type="slidenum">
              <a:rPr lang="es-SV" smtClean="0"/>
              <a:pPr/>
              <a:t>‹Nº›</a:t>
            </a:fld>
            <a:endParaRPr lang="es-SV"/>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3DA102-3009-430D-96BD-6BF361A293C2}" type="datetimeFigureOut">
              <a:rPr lang="es-SV" smtClean="0"/>
              <a:pPr/>
              <a:t>06/07/2015</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C547FF7B-B6A2-464F-9C78-B78B3EFB15E0}"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DA102-3009-430D-96BD-6BF361A293C2}" type="datetimeFigureOut">
              <a:rPr lang="es-SV" smtClean="0"/>
              <a:pPr/>
              <a:t>06/07/2015</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7FF7B-B6A2-464F-9C78-B78B3EFB15E0}"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C3DA102-3009-430D-96BD-6BF361A293C2}" type="datetimeFigureOut">
              <a:rPr lang="es-SV" smtClean="0"/>
              <a:pPr/>
              <a:t>06/07/2015</a:t>
            </a:fld>
            <a:endParaRPr lang="es-SV"/>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SV"/>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547FF7B-B6A2-464F-9C78-B78B3EFB15E0}"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gif"/><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muyinteresante.es/tag/ejercicio%20f%C3%ADsico" TargetMode="Externa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muyinteresante.es/tag/cerebro" TargetMode="External"/><Relationship Id="rId2" Type="http://schemas.openxmlformats.org/officeDocument/2006/relationships/hyperlink" Target="http://www.muyinteresante.es/tag/Alfred%20Hitchcock" TargetMode="External"/><Relationship Id="rId1" Type="http://schemas.openxmlformats.org/officeDocument/2006/relationships/slideLayout" Target="../slideLayouts/slideLayout2.xml"/><Relationship Id="rId4" Type="http://schemas.openxmlformats.org/officeDocument/2006/relationships/image" Target="../media/image63.gif"/></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 Id="rId5" Type="http://schemas.openxmlformats.org/officeDocument/2006/relationships/image" Target="../media/image67.jpeg"/><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3.xml"/><Relationship Id="rId5" Type="http://schemas.openxmlformats.org/officeDocument/2006/relationships/image" Target="../media/image80.jpeg"/><Relationship Id="rId4" Type="http://schemas.openxmlformats.org/officeDocument/2006/relationships/image" Target="../media/image7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es.wikipedia.org/wiki/Funci%C3%B3n_ejecutiv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s.wikipedia.org/wiki/Zurdo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857256"/>
          </a:xfrm>
          <a:effectLst>
            <a:innerShdw blurRad="63500" dist="50800" dir="135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a:normAutofit/>
          </a:bodyPr>
          <a:lstStyle/>
          <a:p>
            <a:r>
              <a:rPr lang="es-ES_tradnl" dirty="0" smtClean="0"/>
              <a:t>Laboratorio de creatividad</a:t>
            </a:r>
            <a:endParaRPr lang="es-SV" dirty="0"/>
          </a:p>
        </p:txBody>
      </p:sp>
      <p:sp>
        <p:nvSpPr>
          <p:cNvPr id="3" name="2 Marcador de contenido"/>
          <p:cNvSpPr>
            <a:spLocks noGrp="1"/>
          </p:cNvSpPr>
          <p:nvPr>
            <p:ph idx="1"/>
          </p:nvPr>
        </p:nvSpPr>
        <p:spPr>
          <a:xfrm>
            <a:off x="428596" y="1357299"/>
            <a:ext cx="8501122" cy="3357585"/>
          </a:xfrm>
          <a:scene3d>
            <a:camera prst="isometricOffAxis2Top"/>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a:noAutofit/>
          </a:bodyPr>
          <a:lstStyle/>
          <a:p>
            <a:r>
              <a:rPr lang="es-ES_tradnl" sz="4000" dirty="0" smtClean="0"/>
              <a:t>Tema: LA MÚSICA</a:t>
            </a:r>
          </a:p>
          <a:p>
            <a:r>
              <a:rPr lang="es-ES_tradnl" sz="4000" dirty="0" smtClean="0"/>
              <a:t>Objetivo: expresar sentimientos y emociones, al escuchar </a:t>
            </a:r>
            <a:r>
              <a:rPr lang="es-ES_tradnl" sz="4000" dirty="0" smtClean="0"/>
              <a:t>y cantar música </a:t>
            </a:r>
            <a:r>
              <a:rPr lang="es-ES_tradnl" sz="4000" dirty="0" smtClean="0"/>
              <a:t>de diferentes ritmos.</a:t>
            </a:r>
            <a:endParaRPr lang="es-SV" sz="4000" dirty="0"/>
          </a:p>
        </p:txBody>
      </p:sp>
      <p:sp>
        <p:nvSpPr>
          <p:cNvPr id="4" name="3 CuadroTexto"/>
          <p:cNvSpPr txBox="1"/>
          <p:nvPr/>
        </p:nvSpPr>
        <p:spPr>
          <a:xfrm>
            <a:off x="3000364" y="6000768"/>
            <a:ext cx="5786478" cy="584775"/>
          </a:xfrm>
          <a:prstGeom prst="rect">
            <a:avLst/>
          </a:prstGeom>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_tradnl" sz="3200" dirty="0" smtClean="0">
                <a:solidFill>
                  <a:schemeClr val="tx2">
                    <a:lumMod val="75000"/>
                  </a:schemeClr>
                </a:solidFill>
              </a:rPr>
              <a:t>Lic. Pedro Arnoldo Aguirre  Nativì.</a:t>
            </a:r>
            <a:endParaRPr lang="es-SV" sz="3200" dirty="0">
              <a:solidFill>
                <a:schemeClr val="tx2">
                  <a:lumMod val="75000"/>
                </a:schemeClr>
              </a:solidFill>
            </a:endParaRPr>
          </a:p>
        </p:txBody>
      </p:sp>
      <p:pic>
        <p:nvPicPr>
          <p:cNvPr id="5" name="Picture 10" descr="http://upload.wikimedia.org/wikipedia/commons/2/28/Four_lobes_animation_small.gif"/>
          <p:cNvPicPr>
            <a:picLocks noChangeAspect="1" noChangeArrowheads="1" noCrop="1"/>
          </p:cNvPicPr>
          <p:nvPr/>
        </p:nvPicPr>
        <p:blipFill>
          <a:blip r:embed="rId2"/>
          <a:srcRect/>
          <a:stretch>
            <a:fillRect/>
          </a:stretch>
        </p:blipFill>
        <p:spPr bwMode="auto">
          <a:xfrm>
            <a:off x="214282" y="3466426"/>
            <a:ext cx="2643206" cy="333560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571504"/>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s-SV" b="1" dirty="0" smtClean="0"/>
              <a:t>Disco y Pop</a:t>
            </a:r>
            <a:endParaRPr lang="es-SV" dirty="0"/>
          </a:p>
        </p:txBody>
      </p:sp>
      <p:sp>
        <p:nvSpPr>
          <p:cNvPr id="3" name="2 Marcador de contenido"/>
          <p:cNvSpPr>
            <a:spLocks noGrp="1"/>
          </p:cNvSpPr>
          <p:nvPr>
            <p:ph idx="1"/>
          </p:nvPr>
        </p:nvSpPr>
        <p:spPr>
          <a:xfrm>
            <a:off x="142844" y="857232"/>
            <a:ext cx="6572296" cy="3357586"/>
          </a:xfrm>
        </p:spPr>
        <p:txBody>
          <a:bodyPr>
            <a:noAutofit/>
          </a:bodyPr>
          <a:lstStyle/>
          <a:p>
            <a:pPr>
              <a:buNone/>
            </a:pPr>
            <a:r>
              <a:rPr lang="es-SV" sz="2400" b="1" dirty="0" smtClean="0"/>
              <a:t>Aunque </a:t>
            </a:r>
            <a:r>
              <a:rPr lang="es-SV" sz="2400" b="1" dirty="0"/>
              <a:t>estos géneros parecen musicalmente distintos, comparten algo mas que los años 60</a:t>
            </a:r>
            <a:r>
              <a:rPr lang="es-SV" sz="2400" b="1" dirty="0" smtClean="0"/>
              <a:t>´, </a:t>
            </a:r>
            <a:r>
              <a:rPr lang="es-SV" sz="2400" b="1" dirty="0" smtClean="0"/>
              <a:t>70´, y 80</a:t>
            </a:r>
            <a:r>
              <a:rPr lang="es-SV" sz="2400" b="1" dirty="0" smtClean="0"/>
              <a:t>´,</a:t>
            </a:r>
            <a:r>
              <a:rPr lang="es-SV" sz="2400" b="1" dirty="0" smtClean="0"/>
              <a:t> </a:t>
            </a:r>
            <a:r>
              <a:rPr lang="es-SV" sz="2400" b="1" dirty="0"/>
              <a:t>porque tienen efectos muy parecidos, </a:t>
            </a:r>
            <a:r>
              <a:rPr lang="es-SV" sz="2400" b="1" dirty="0" smtClean="0"/>
              <a:t>fomentan </a:t>
            </a:r>
            <a:r>
              <a:rPr lang="es-SV" sz="2400" b="1" dirty="0"/>
              <a:t>la alegría y gozo, si, tal cual, se sabe que hace perder los miedos y tomar coraje de cualquier tipo de </a:t>
            </a:r>
            <a:r>
              <a:rPr lang="es-SV" sz="2400" b="1" dirty="0" smtClean="0"/>
              <a:t>acción, además </a:t>
            </a:r>
            <a:r>
              <a:rPr lang="es-SV" sz="2400" b="1" dirty="0"/>
              <a:t>de ayudar a </a:t>
            </a:r>
            <a:r>
              <a:rPr lang="es-SV" sz="2400" b="1" dirty="0" smtClean="0"/>
              <a:t>disfrutar </a:t>
            </a:r>
            <a:r>
              <a:rPr lang="es-SV" sz="2400" b="1" dirty="0"/>
              <a:t>mas cada momento, estos efectos son similares a la glucosa y estrógeno juntos, por raro </a:t>
            </a:r>
            <a:r>
              <a:rPr lang="es-SV" sz="2400" b="1" dirty="0" smtClean="0"/>
              <a:t>que </a:t>
            </a:r>
            <a:r>
              <a:rPr lang="es-SV" sz="2400" b="1" dirty="0"/>
              <a:t>suene.</a:t>
            </a:r>
            <a:endParaRPr lang="es-SV" sz="2000" dirty="0"/>
          </a:p>
        </p:txBody>
      </p:sp>
      <p:sp>
        <p:nvSpPr>
          <p:cNvPr id="19458" name="AutoShape 2" descr="Resultado de imagen de imagenes de musica disco y pop"/>
          <p:cNvSpPr>
            <a:spLocks noChangeAspect="1" noChangeArrowheads="1"/>
          </p:cNvSpPr>
          <p:nvPr/>
        </p:nvSpPr>
        <p:spPr bwMode="auto">
          <a:xfrm>
            <a:off x="155575" y="-571500"/>
            <a:ext cx="1200150" cy="1200150"/>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19460" name="AutoShape 4" descr="Resultado de imagen de imagenes de musica disco y pop"/>
          <p:cNvSpPr>
            <a:spLocks noChangeAspect="1" noChangeArrowheads="1"/>
          </p:cNvSpPr>
          <p:nvPr/>
        </p:nvSpPr>
        <p:spPr bwMode="auto">
          <a:xfrm>
            <a:off x="155575" y="-571500"/>
            <a:ext cx="1200150" cy="1200150"/>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19462" name="Picture 6" descr="http://cloud2.todocoleccion.net/discos-vinilo/tc/2010/07/29/20705469.jpg"/>
          <p:cNvPicPr>
            <a:picLocks noChangeAspect="1" noChangeArrowheads="1"/>
          </p:cNvPicPr>
          <p:nvPr/>
        </p:nvPicPr>
        <p:blipFill>
          <a:blip r:embed="rId2"/>
          <a:srcRect/>
          <a:stretch>
            <a:fillRect/>
          </a:stretch>
        </p:blipFill>
        <p:spPr bwMode="auto">
          <a:xfrm>
            <a:off x="2143108" y="4286256"/>
            <a:ext cx="2857488" cy="2571744"/>
          </a:xfrm>
          <a:prstGeom prst="rect">
            <a:avLst/>
          </a:prstGeom>
          <a:noFill/>
        </p:spPr>
      </p:pic>
      <p:pic>
        <p:nvPicPr>
          <p:cNvPr id="19464" name="Picture 8" descr="https://encrypted-tbn3.gstatic.com/images?q=tbn:ANd9GcQ3J1_RN9czG1XIfMJ2R_29W7PfSYYjnnevPDs_r2iLHjI0udaG"/>
          <p:cNvPicPr>
            <a:picLocks noChangeAspect="1" noChangeArrowheads="1"/>
          </p:cNvPicPr>
          <p:nvPr/>
        </p:nvPicPr>
        <p:blipFill>
          <a:blip r:embed="rId3"/>
          <a:srcRect/>
          <a:stretch>
            <a:fillRect/>
          </a:stretch>
        </p:blipFill>
        <p:spPr bwMode="auto">
          <a:xfrm>
            <a:off x="0" y="4286256"/>
            <a:ext cx="2571768" cy="2571744"/>
          </a:xfrm>
          <a:prstGeom prst="rect">
            <a:avLst/>
          </a:prstGeom>
          <a:noFill/>
        </p:spPr>
      </p:pic>
      <p:pic>
        <p:nvPicPr>
          <p:cNvPr id="19466" name="Picture 10" descr="https://encrypted-tbn0.gstatic.com/images?q=tbn:ANd9GcSp_1y7m3pCiwAdj4_-HOX5-vscwjrYy66XtEsdLG5NwM0XaD-3TQ"/>
          <p:cNvPicPr>
            <a:picLocks noChangeAspect="1" noChangeArrowheads="1"/>
          </p:cNvPicPr>
          <p:nvPr/>
        </p:nvPicPr>
        <p:blipFill>
          <a:blip r:embed="rId4"/>
          <a:srcRect/>
          <a:stretch>
            <a:fillRect/>
          </a:stretch>
        </p:blipFill>
        <p:spPr bwMode="auto">
          <a:xfrm>
            <a:off x="6715140" y="1285860"/>
            <a:ext cx="2428860" cy="2895601"/>
          </a:xfrm>
          <a:prstGeom prst="rect">
            <a:avLst/>
          </a:prstGeom>
          <a:noFill/>
        </p:spPr>
      </p:pic>
      <p:pic>
        <p:nvPicPr>
          <p:cNvPr id="19468" name="Picture 12" descr="https://encrypted-tbn1.gstatic.com/images?q=tbn:ANd9GcQ8-aigWy7lZkGFzZMDo4B7t1XYfIPixQoZPIBCwhfse1V1Ft1R"/>
          <p:cNvPicPr>
            <a:picLocks noChangeAspect="1" noChangeArrowheads="1"/>
          </p:cNvPicPr>
          <p:nvPr/>
        </p:nvPicPr>
        <p:blipFill>
          <a:blip r:embed="rId5"/>
          <a:srcRect/>
          <a:stretch>
            <a:fillRect/>
          </a:stretch>
        </p:blipFill>
        <p:spPr bwMode="auto">
          <a:xfrm>
            <a:off x="6572264" y="3340936"/>
            <a:ext cx="2571736" cy="1940932"/>
          </a:xfrm>
          <a:prstGeom prst="rect">
            <a:avLst/>
          </a:prstGeom>
          <a:noFill/>
        </p:spPr>
      </p:pic>
      <p:pic>
        <p:nvPicPr>
          <p:cNvPr id="19470" name="Picture 14" descr="https://encrypted-tbn0.gstatic.com/images?q=tbn:ANd9GcQ9OaAS3P9COM9kFR8vfd5ukuALDjWkTyeiRL3BV1Mm5QwziwAdkQ"/>
          <p:cNvPicPr>
            <a:picLocks noChangeAspect="1" noChangeArrowheads="1"/>
          </p:cNvPicPr>
          <p:nvPr/>
        </p:nvPicPr>
        <p:blipFill>
          <a:blip r:embed="rId6"/>
          <a:srcRect/>
          <a:stretch>
            <a:fillRect/>
          </a:stretch>
        </p:blipFill>
        <p:spPr bwMode="auto">
          <a:xfrm>
            <a:off x="6572232" y="4929173"/>
            <a:ext cx="2571768" cy="1928827"/>
          </a:xfrm>
          <a:prstGeom prst="rect">
            <a:avLst/>
          </a:prstGeom>
          <a:noFill/>
        </p:spPr>
      </p:pic>
      <p:pic>
        <p:nvPicPr>
          <p:cNvPr id="19474" name="Picture 18" descr="https://encrypted-tbn2.gstatic.com/images?q=tbn:ANd9GcTjWM6bOgRY0Kveycntud6TlWAtzZu_dyH61X9FK2TF8bWXaLig"/>
          <p:cNvPicPr>
            <a:picLocks noChangeAspect="1" noChangeArrowheads="1"/>
          </p:cNvPicPr>
          <p:nvPr/>
        </p:nvPicPr>
        <p:blipFill>
          <a:blip r:embed="rId7"/>
          <a:srcRect/>
          <a:stretch>
            <a:fillRect/>
          </a:stretch>
        </p:blipFill>
        <p:spPr bwMode="auto">
          <a:xfrm>
            <a:off x="4572000" y="4286256"/>
            <a:ext cx="2714644" cy="2571744"/>
          </a:xfrm>
          <a:prstGeom prst="rect">
            <a:avLst/>
          </a:prstGeom>
          <a:noFill/>
        </p:spPr>
      </p:pic>
      <p:pic>
        <p:nvPicPr>
          <p:cNvPr id="19476" name="Picture 20" descr="https://encrypted-tbn0.gstatic.com/images?q=tbn:ANd9GcTdUhzuLEYn57hp-wn9ar2K0hm8q9ZazGotQitE6atEKuNMsr_A"/>
          <p:cNvPicPr>
            <a:picLocks noChangeAspect="1" noChangeArrowheads="1"/>
          </p:cNvPicPr>
          <p:nvPr/>
        </p:nvPicPr>
        <p:blipFill>
          <a:blip r:embed="rId8"/>
          <a:srcRect/>
          <a:stretch>
            <a:fillRect/>
          </a:stretch>
        </p:blipFill>
        <p:spPr bwMode="auto">
          <a:xfrm>
            <a:off x="6786546" y="0"/>
            <a:ext cx="2357454" cy="15660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64294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SV" b="1" dirty="0" smtClean="0"/>
              <a:t>Jazz y Blues</a:t>
            </a:r>
            <a:endParaRPr lang="es-SV" dirty="0"/>
          </a:p>
        </p:txBody>
      </p:sp>
      <p:sp>
        <p:nvSpPr>
          <p:cNvPr id="3" name="2 Marcador de contenido"/>
          <p:cNvSpPr>
            <a:spLocks noGrp="1"/>
          </p:cNvSpPr>
          <p:nvPr>
            <p:ph idx="1"/>
          </p:nvPr>
        </p:nvSpPr>
        <p:spPr>
          <a:xfrm>
            <a:off x="2071670" y="857232"/>
            <a:ext cx="6643734" cy="2571768"/>
          </a:xfrm>
        </p:spPr>
        <p:txBody>
          <a:bodyPr>
            <a:normAutofit fontScale="25000" lnSpcReduction="20000"/>
          </a:bodyPr>
          <a:lstStyle/>
          <a:p>
            <a:pPr>
              <a:buNone/>
            </a:pPr>
            <a:r>
              <a:rPr lang="es-SV" sz="8000" dirty="0" smtClean="0"/>
              <a:t>Como </a:t>
            </a:r>
            <a:r>
              <a:rPr lang="es-SV" sz="8000" dirty="0"/>
              <a:t>es bien sabido, estos géneros de la </a:t>
            </a:r>
            <a:r>
              <a:rPr lang="es-SV" sz="8000" dirty="0" smtClean="0"/>
              <a:t>pre-guerra comparten </a:t>
            </a:r>
            <a:r>
              <a:rPr lang="es-SV" sz="8000" dirty="0"/>
              <a:t>algo especial, la liberación espiritual a través de la angustia y la tristeza, algo que solo un fanático de este género entendería, es algo muy liberador, agudiza los sentidos, tranquiliza la mente y establece </a:t>
            </a:r>
            <a:r>
              <a:rPr lang="es-SV" sz="8000" dirty="0" smtClean="0"/>
              <a:t>conexiones </a:t>
            </a:r>
            <a:r>
              <a:rPr lang="es-SV" sz="8000" dirty="0"/>
              <a:t>de relación entre acción y reacción, así como deducción. A diferencia de como </a:t>
            </a:r>
            <a:r>
              <a:rPr lang="es-SV" sz="8000" dirty="0" smtClean="0"/>
              <a:t>se </a:t>
            </a:r>
            <a:r>
              <a:rPr lang="es-SV" sz="8000" dirty="0"/>
              <a:t>cree, esta música no te pone triste, solo lo parece, porque en realidad hace que la tristeza desaparezca, fomenta sinceridad y serenidad, sus efectos son similares al tabaco, así como cigarrillos.</a:t>
            </a:r>
            <a:endParaRPr lang="es-SV" sz="3800" dirty="0"/>
          </a:p>
        </p:txBody>
      </p:sp>
      <p:pic>
        <p:nvPicPr>
          <p:cNvPr id="18434" name="Picture 2" descr="https://encrypted-tbn1.gstatic.com/images?q=tbn:ANd9GcQ7ug8lkscmmwFwX7Do_X2UArBXwidbVo6nKMd3zfzBSM0Vw9O8"/>
          <p:cNvPicPr>
            <a:picLocks noChangeAspect="1" noChangeArrowheads="1"/>
          </p:cNvPicPr>
          <p:nvPr/>
        </p:nvPicPr>
        <p:blipFill>
          <a:blip r:embed="rId2"/>
          <a:srcRect/>
          <a:stretch>
            <a:fillRect/>
          </a:stretch>
        </p:blipFill>
        <p:spPr bwMode="auto">
          <a:xfrm>
            <a:off x="0" y="1"/>
            <a:ext cx="2071670" cy="3571876"/>
          </a:xfrm>
          <a:prstGeom prst="rect">
            <a:avLst/>
          </a:prstGeom>
          <a:noFill/>
        </p:spPr>
      </p:pic>
      <p:sp>
        <p:nvSpPr>
          <p:cNvPr id="18436" name="AutoShape 4" descr="data:image/jpeg;base64,/9j/4AAQSkZJRgABAQAAAQABAAD/2wCEAAkGBxQTEhUUEhQWFRUXFxgaFxgYGBcaHxcaGBgcGBgYHBcYHCggHR0lHBcXITEkJSkrLi4uFyAzODMtNygtLisBCgoKDQ0OFA8PFCwcFBkrLCwrLCwsLCwsLCwsKywsNywsLDcsNysrKys3KywsKysrLCsrKyw3KyssKysrKysrK//AABEIALEBHQMBIgACEQEDEQH/xAAcAAABBQEBAQAAAAAAAAAAAAADAQIEBQYABwj/xABCEAACAQIEAgcFBgQFAgcAAAABAhEAAwQSITEFQQYTIlFhcYEykaGxwQcUQlLR8CNicvEzgpKi4cLSFRY1U3ODsv/EABYBAQEBAAAAAAAAAAAAAAAAAAABAv/EABcRAQEBAQAAAAAAAAAAAAAAAAABESH/2gAMAwEAAhEDEQA/APaw1cWoc01mq4FNyhs/Kms+lDY0EfEtBp9lhULGXe16USw+lVVmLlMa5QBcpGaiCl6cpqLnpyvRcSjpVVi+O27cki4wBgsiMwB7pH0qXidUYA6lSB5kQKbbxC2UVNQFTu0AUa/sUMdw3itu+pNps0aMNQVPcVOoqaHrN2MWLmLRhKjqnBBEFpKMk+QzkebeNX6mhiUjSK6aAjURjUQTNT81AFOmoFLUoNBL1BxnGbNo5bl1FPcTr4aDWqLTNSZqhYTHW7gm26v/AEkGPDTapGemA00S2ajhqNaO9QONdNMJrgaAgNcDUbE4pUXM7BR3n5VXjpJhz+PKPzMCF/1RFBdV2ahJcnbalBoCzSg0KadNASkmkmumgdTDSzSUEDraa93eh0123rSmPcIE1wc0O6dDQ5iBQQ+I3dRSWb5qDxW/BFNw96RRVyl+iG8arVej9ZQFNw0RbtQWfWni5QWIeofHOJtatOQBsY2OscwSPnULiXGbdhZdpb8KAjMx5abgeOwqjx+Iv4vD2hcsKxlLma2zQ6gkQFkRcWNmMSRUFt0bxRvMXYDsAARtLCSZ5nLl99aVbledcP6SjCXhYxFoWLboGTUsynO6lrx72y8toHptMHjkuLmtsrryKkEe8VRah6eHkVCW7RrT1KiQj09mqOCaRrlQV3SniDWMLdup7SgAeBYhZ+NeYcNL3r9nMDF15LEHtamTPOdZr03jai5YuoxADIwkkACRoZPcYNVfRqwLdm1nEMLaTO6lVgQDsYPwFVUs4XDWLi5CLVwkABWgsPylToQY7vKr9WmsrxF7Ru/4TXDtCzrmBBgbSBMnkK0dlQqKoAUAAADlAiBREnPRbD1Cz0aw29AVn1pes0oLGmNcoYFjsLbv6XO1l5TsSO4c9qwXSnhy4cDq2dg0hkJ0Ej0rUcbyTLITJSTpEA6akxv8vKqLEFbjGzaDNBEkknJr7ZY6KB9KqxoOgV9zgbOfcBgPJXZV+AFX2IxJUGAWPJRzPIVScLxHZNq0xY2xDOZIzb7nu9+3nVxYshVA38fr61EqQrNAmJ8KIDQQaKtKhwBAp00PWa6oCa0s00Ckagqjcplxt6ExpLh39flWlKxFAd6YWql6RcftYRA1ySzHsoN2/QeNFD43diDUXB4jbfWs5jekzXQM9tbQ7y4nw0MVI4Ni8xGtFbG3co7XKgYcVIdqIc1yawnTrpRct3RZsuUygFyp1JOsTygRt3+FbVDrrXjPSnFC5ibzjYsY21A0HwFCLPgF17xyCWuM/Mkk5hM/7ST5GvUsMHTD2rSPJkoGZGCk5i8w0SIG+xA0rzDoDcuWziMSigi1h21IkB2K5NBqZCPty861nRHi74pl68KWNwtEECAuhGaZOnI8veWh8bxH3i3ew72Vt3UZsuuzqZIEqsBwQQRvNed4Tid2w823e24MGJBkHZgfHcEVs+N8fw64q9dum5mF0wEAOZUUIq5iezqGk9x92A4ljTevXLraNcdnIHLMZj02oR9BdHuJ/eMPau/nQE+DbMPRgR6Vd2m0rzz7JMRmwbLPsXmAHcCFeB6sT61v7LcqlRIB8aFiboVSzsFVQSSTAAG5JNEBrz77WuIlbVq0DAdizQdwmw8pM+lQV3TPpcl5DZsTkkZnOmaNgBvE66xttS8J6cKbJTF5y6wEuKASwkDtDvE78/PfA5822ldhsQYKt2lnf6VprHr3D4uuhe5afJmuBVmSJKI5BOk76zEir+1i9WUvLflg9nwBO/mfhXh4RbQW7h7zK5nMswyEGRqNGU71uej3HDfSFI+8sWJSOzoJLCD3a6z2tgN6jNjS4niVxWDoesUqoyiNWmPNc0t2tV/h/wA1X/DcTnQNESASDGngYrIYXA3bwtm4rq1okgyLcsQRmAB10KgZlU9mZPs1ohf6oDYzylQx05DQMfdQWZNUfGOlNixpmzPMBRzI8e6ZE94PcaxfTjjdz7wosXXAAUkrKLb0kg/mJkEztoIPInD+NYbD9dcNrPfVh/FYN2g4lWUOZUbiBGw5HQY1LXutQNiFa2GkJbMF30BDKo1Qg+PiayPS/jNzD5bVtAiPmIAPMGM7Nu7ee2nnUzop0gfFXr0rM5SG5gGRl8tJgbTz3qk+0s2lup/FDXFWHtgTkEkgltpM+zVWNJ9n3Sq31YsXsttwey0QLs82OwfkZ3869BW6dq+YL2N1HwFb3oNxDFYq0+HF4rbkdsySABrbUzzkc9ADQsev2ccjEhXRiDBAYEg92h3qSLlYdej+XQvkRfZCDWe8u3Or7gOMLoysZNtyk82AUMpPjDCfGaMr5WpZoKGnTUQdTSE0xaSagoHuU29d38vpQmod0/L6VpojXKzvGuCtexVi8pEWyAw8JLTJMbmI3qfjuJ27Ym5cRPNh8t6Fw3ilu/YbEWiSquVOhBEQZI7oIPuoJ3G8fZyul5Ay5CzlklQvMkxpWH4bk61+r0TMcsch3VZdLuN3LVoqFDi8pWZ0AjnoNZM7mY5VSdGwe6itzhTpT7r0DDHSiOaMh3b2RXc7KrN7hP0rxC44OpOp1r2riOB66xdtTBdSAfHcekj3V5EOjWLa71IsPn5yIUc5Nz2Y176NQfhHHUtJetXBcyXQmqRKlGJ2JAIKsy6nmDyq34d0ssWcZaYdb1aM87ZYeQOzzygjX+XQVhr9sgkGJBIMeBoSuRsSPKipvEMSblxm11JOviZqNTBVrwHgtzFMy2spZVzQTlkSAYnTmN43oPQfsexgy37QEQUfeZlcrR3eyD/mr0+0T31gPs+6LvhM73iM7gAKNcqjXU95PdI0Gtbu28UZqYGryz7X3/i2D/I3vDD9RXpOesT9quDz4VbgibdwT5OMp+IWoR5SL5nQgeEUlzGRoI/tQTboNxCKrQwxdXvRDjIs4u07sFUF5JGgBRuQHeQPWsyoq8s9HrqoLt22+UglUGjHwYsITTWNWPIcwHozdKRkt/d8RnNy4qZWUZlLEzuRpMaHvmY2veG2L7stvECzdKlWzrOh1mVYAqRpBB1HLWvGxg7y/wAXsqbeVggZQyCRlbKdxMbTuJr1z7N8Uq4UF7qtcuEu+ZwWJMxpMzAUelRKt+I9GsO4bOiZnILkAgsRsZUg++fKvNOm10WQ9gszMz5lkg9mfzQDpljYV6PjONr2ywYBYJiQ0GGVoI0QgNJMRlI56eKdNcd1uJuMp00A8on6mhEzB9I7mEw0WDkuXiSWgSEHZGWechtazRxOskzO575qM9wmASTAga7azA8NSfWhk1VS1WvVvsrwRGFa4TCtdbltCKJHxHpXkKNXsmB4tbwHDMIrAl7qq5TmFutnuNHgGIHeY8aJVrxfD28lq2926SpLEme0J0zHbSdBPKrjo8mpuKxyEABZmSIBc+MKB6VleNm1dti7h7tu6mgPbRcs6ZnUjNp58qp8V0tu4cqcGwfClcqdYujNbAW6wEhkJOsE8550R7GlyiK5ryPBfao4IF2ysSMxViCBzIBBnTlNep4S8HVWUyrAEEcwRIPuqJicp8aUUNRRUWomM2Wryz7ROlLm89i05VE0bKYLtGoJHITEeBr0frwASTAEk+Q1NfP3FcT1l244/G7t/qYn61pqAtdkzWy+zvFYkjEJhXAfKrZXjK24YxBh/YAO28zpGR4Xw67iLgt2Ua455D4kk6AeZr0j7O+jWJw19rl+3kRrZX20JnMp2UnkDRpB6+1cs3FW0yG1cg9YylyWkmQqgATtGndtReEtFRsVhLi38Y7oUDXFygiMwliGHeI+ddw+/JoNnZvUUPUDD7VVrxrO5AUjLmBBOsho19NfWiNPaah8a4h1OHu3T+FDH9R0X/cRUPD8R0GlUvT/ABebBnUr217u1vofDn5gUR5g4G1DuCIoizQr52o0RTWj6B40WsZaJ2abZnufQf7gtZyKk8PuAXEnbOvh+Ic6D6Hsmjq1UQ4oq7sojvdRTj0gsj2rtof/AGJRlfq2lVfSnK2DxAcgDqmIJ5ECVMd+aKhHpRh//et/6x9Kz/TbpFZuYRkt3FZmZNATsDmJ2/lqGPO2NMw+Ge42W2pZjyHxJPIDmToOdTsDw3OpuO3V2RobhEyfyou7t4DQcyKTG8S7PVWE6u0YB5vdIOhc89dlGg7p1qtC28Tbwh/h5b2IB/xN7dv/AOMH2nn8ZEDkOdWbKbuS213+GCWDIDcdsxzFyJJBYnmRG1U/3NMN2sSA938OHnQdzXmHLn1YMnmRtVv0O6TpbuXWvsAWylezABErAAEABTFBd2uiuJcBQUt2mSO1JZQTuw3Z4G0gCTtWj4b0BwS28rKzsYly7A6dwWAB4RUD/wA84f8AP8vqafb+0HCr+I+4f91ROq/ppwpOH2RcsX70u+TqmcMrAglpWIOg+Iry/E3yzFjuTJ9a032g9Jlxl1Ornq0SBI/Exlj7gnurJzRXE0M040k6VRpW4DbsW7GIu3FurdtrcFkKw1ZZyu0wFDA7atkIhdSI1/H3L1w3LjFmJkn5ADYDwG1WnB7165hv4SK7qbdtRlBJChyDLbEZuRG551U8Ws3LVwm4sZjp2kaY/oJANBvegnA8NxAK17W5YXq8kwGXMzIxA1MBiv8Al51o+m3ROzb4e4sIEFo9Zp6Byf8AL8hXmHQfj/3TFI5MIxy3O7Kef+UwfQ17lx64Hwl4cmtOD5FSJqJXzniXFes/ZP0pFy0MLcaLlsdj+dO4eK/KK8dumpXR3i5wuIt31GY2yTl2kFSpHuY0V9R238aMG8azvDOO2rqI9t1YNAGUzrEwQNtjvpVpYxOaYKmDyM1GWD6X4nJgr511TLp/MQv1rxK4+tbL7RuPm5c6i0x6tPb/AJn5zz7O3nNYWKqxpugfGRhsZbdjCNKPryfY+jBT5A1p+K9J0GNvGxfutZW3mIUyOtzQ2XMCMmo8JJ5V5lNPVyAYMSNYqmPWLvGrl7BK9xFlhqCYETGYbnUajunWaoeC7wTWRucYvsoRrjZFAAXQAAbbCtthOlWHS1hh1NslUC3SVAg5QCZjUyJ7zNFa4WFe2yNqrKVPLRhB18jXlOJu3MPcaxbMlSyk5YJju1OkDQ6Vp+K9L3Q5UtdWCBlLsqEA7NkMmI1Ej3jSsnxfFZnDhzcb8TiQBpGRSdSB2u1AmdtKAR47fj/EO0aQO7mPL599Dv8AE7tzS45YTMeOvIeZ/YqPewrKqsRCsJU9/I/E0O3QSAajXTrRWueFRyedAQGkmkmuBoCK1I1yaYakYDBvdfJbXMYJPIKo3ZidFUcydKBiE1eYfBrZ7WJGZiJWwDB8DdO6L/KO0Z/DQfvVvDaWCLl7nf8Awp3i0CNTy6w92gG5Th2ALqb15ilok9s9prjblUBMs3edhzPKoJLtexdzloPBLdpe/Tsog/cmlfHLh5GHOa7qGvkER3iyPwiPxkZjyyzFAxvEsy9XaXq7Q1yAyWI/E7QC7fAcgBVddegE51neus3ipkRtHI/CmsKZFA+aaTSTSE1Q4mncqYWnlS5tqBSKLYuICM1tX8Czif8ASRQ1k6AEnw1+FWuB4JcJD3lNu0pBuMxCkID2iBqZyzyNBqOC9JWs4a5dsWMNbNtgMmS42bMyLmzNcLSM3OdKPxjpfiuqtdbhcEwvWTdAeyT2czLpL6kqFaf5xV9xjDYUqbPVWlRraDKsIxhx2s4yyeyvtFZ01o/2m4RBw0kKs2jaFs/kBZUIHhlMRRHknEeJJcaUw9qz4Ibv/W5A9AK2/RDp4q4a7h8U3s2m6omO0oWAh725DvHjv5s1Iainl6ncU4U9gWmaCl5BctsOYMSCORBMEVXV6j9nOKsXLYwmIysQT1fWhHAJ1yrmXs+s+m1UVHRbE2sPh8+J0F9jbQgtnCAdtyJjIGCgdkmWnlW+6OcYS1mtkMqhUKgK2xLjUZVM9nmKk4/CWVGUBIAyj+HYIUCTAm3tqdPGsrd6UNbdlUKYgc7Z0mJCwD7hRHld64SSSZJJJPid6EKew1pQvjRTIqy4HcsByMRaa4CBlykggz4MJkfKoBWl7qg0PEmwxQhMI1s8mLHTzGY1UXFgLBgTMGYBHOKkXeJZ0gxOk+nOhWArkBtvOKobYUFpzISDMt+NpkSGHanSc2kEzSG2csBgN5BuW4mCeyo23IHnHOtbgOj+FZRKMSR+d/oaBxTo3aLqln+HoWYsXfTTQAnvNBlXw5JmbQmdmWBAn03ody1l5qf6WmpXFOHGy+UmREq3eP1qFljeoOc0KjnarF8Nb+7Zgvb0lpP5tdNttKoqRSilq34VlVJIBJMiQNBt9DQVA8Na0Zw9xsLYSwjQ7N1wUau/WHIXjUoFywT2QQ3OirjDSHGc+Y51A3/wZcNJxC9dcHsWULZf6rrQCBzyCG742qDjrmIvNndGmIAAIVVGyoo0VR3Cpf3uB4UI4wnnVFLmPfXFjTjvTSKgaH766lC0sCqCdcY/D/pX9KRsQf2B+lOy+FNuW9JoGFid6n8LxVm2CbtrrXnsgnsgRzHMz8qm8I4zbSz1Ny0HUksZiZPMSNxS3MLg7pHVObJPK5JU+u4+VQCudJbm1tLdpQNAia+86fAVHw9nE4osFL3MozEZhAHkTFEw/B9SbrrbsgsvWSCGK7hF3Y+QMVNPGMPbXq7OGLpz6xiucjYsFMsPAkbnQDSgkcFtBQjYpnKGUCyTIW6hhTm9kG3Gmgq+470obFI+HCotucoUglmiRI7JURoRsQR5VnbHSTFEKLNtFRNraqCo7Rb2DykzrJmTPdL4f0nxLtJsWbiqJZIyyTrm3Mt+96IiN0WDLnt9bB2JVWG/cpzHlqB76q8ZwG9bUtlzgblJOX+pSAy+6vROG9LcO4ZHtNhW2LOMyA+JEQOWoA8an8UwirZF5ZuBdVKPPZOpyNmnLAJgNELrVHnPDOi1xkL3EuaoWREiWiIZiZhddNJbltVD1rA6Eg94kVpOM8VvXLbDO4Rmk6jtECIcj/geFZc0VJPErp3uNpoNT4f9o9wpyYw82J85oeGtKTqSK03C8LhQp63KvcXY9r05R9RQUPFLdtW/hsWB3zAyD6jWoWepmN4pcujLcfMJ2yqPkKhCgNZVSGkwRED82u1DO+tcuh38PfT3UHnUAiaPhr0GgsI3pDQb3heK7C+QrsTif4v+T5kVmuDcRgZWJ028qt0vgu3hbGvmd6opukT5rwjXsL8yaiYe1AuMdCq6A/zdmY8ifhScSk3X8/hGnwplkwLgPNfqKAJNTTd/hR4fWarpqQ79n0oA1PsPCgVXUYvQTjf8aYb9RM1LmqCQblNFygTS1R00qjWkApRQNanKdaaBSc6CTR7GDa6y21jM5gTpsJPuANAtiaJilZVVhyJ1HKRH60F1h+jV1EvK6hpXsle1qJ2ET3VUWbXVQ91JaexbcMJjdnEg5QREHfXkDUrg3F76yesIRBmM6jU+yAeZ2FQ7+Ka7cN26ZZjJPptryAgVB2Y3XzXGJOgAGwA2VQNFUcgIAqZ1iJmGXaRHu0+IquvEE6aeff50txs3fPPTWJ7On9Jj0FBc4bELbtu6pDQIMyCC0Hyil++KjqwUy4kkabMV2A55Zqqt4ZyDoQDzBXWPAsD3aUd8O+UhlIAUxIn8bONVnXU6VRouG41CvWGFnSSQDtMT6iK1eDwCsuewAjgMMv4HB3kDST+aPOdq80VhkEMNCQvmzTJI20//AAQau+CcYaybaIYBIJ/MFaAiAT7UdpuQk91AfpFgJLlRDhZdCQNo013MbDUnSCdCcTirMeEiYnkdvhXs/GMGLtvrlILKCTAMsqgkrHM9w9OdeZdIwubnMCBpoN408/nQUNlwGBO3OpIxzKT1buo03JnTvjTv99W3B+idzE2Gu22AKswCtIDAKDII5yYqkvgh286AR3pBvStTYqB3PWji1puBUaK40D305zQxXUtB0xU/CY45iSdwB7qryK4UEm/iCXLAz58vChveZiSdSZ+VEwKzcSUNztDszGbXaYMA+Ipl9TmJjKCTp3c4BGkbbUAqQmuikAoFpZpIpRVHV1KaQCoHBq4NSLTloHTTZrjXVRwrgda6u50EuxRcc8Ku++g5aRMio1nzHxouMHZWSCZ0g7ec0AFuSI7zsPDbT1+FXGDwge3lMgg6H61WYWyRcVZB2+J8KlYhSjMwMMLpXQ8oB91At3h+RpJkeGhPKI5f2p/V5RpEHlUPMbhczGrtvpIAMfGmoSwYljIWdz5AfvvoLBMRl189KLheIy0AGToOcCqW850EnYfEA/WnYZ2RsynYT7jrUGyxPDUuA65HMZiPxDaCDvpUXgdp7OKAa31jk76xlZhmug7RHI6jbnQONYk27tlcxKAhrhHJWaBPxio/GOkWJR7iZsnYtwoC9hiiMwBImJLVR6jgMX240ynx515z08wnV32AEDdf6W1H1HpT8Px+7bvEyGRbmXKQNgYJneduRFSOnGPW9btXSpUsvZGmsHWe6J+HjIIndDsVl4fdPNOtjzIkV57eMsTWn4biMnD7hzAFs2nMyQtZY0VzIe6mKprYP0VYT2yY8aQdE/zFvQj9KgyQYwR3x8DTQprWHoso3Zv36US1wFB3mgyYwzHYVzYdhyreW8AqkdmNddjS/c08O/aqPP8AIaSNY51vLvCrR0ZQff8ASq//AMvgXENrcNPbErptI3ioKD/wx8qsr22zFQAtxcwLGACpIIM+6obE7d1aPi/C73WtcCrmYyRaGUDSNBM1WLwa8TqkeZA/5oK0iuqViMIysViSu8SRp4xSXcEwVWjslQZkeoiZ0NBHFOyUXDXApJKhhG21WS2mb2UUT51RUraJopsTETtrPfzjwq3s8Kunl8DVhgujdxtzAqDMJhyZgbCT5UhsGJrU8d4MMPbDTOaR7oPL0qZx/o3ksZrSsxzCefZgmYHjFBixYObKdDPgfiKOcCe+pGBQl0IUOZ1WdSBv8K0+GQXBmtYVmB2MqKDGZArEMJ0MakaxodK7A4U3GyqPlt61cdI8PcVgXtm2CogHUeOv72qoVWENqO46j3GqLZOAHmY9P0rr3AV0m78P+al9a8QLlto56pPj24HurrGGu3RKgMJiZ003oKg2OpvJrm5k9+v6R76sMRw1rjs6EQxzCW9kxElMusctadxbhF0W+sbLodIJkzuNvD4VHwmNuQpHszDc5jePIEbd4oA4jhDKSFUuoMgggSCBpqZFDfhrBiolpH4Quk77sO6nXeK3M7sNAdhrCjl699SrHEFUA7se/afPmaCsxGBddSrDYagflA76kDh9xgCqtsVMWzrOv4fP4Vf4eLmtyIGw/XxqdZxAOkQO/wD4oMxfw128WUzmZVBGVlAyLOuZfzbRT7uFNxXGhZj1muaVyhQxJKjTVh/arrF8ZtIcubNrrGskbAnYVFvdIb5MqY7hA5e0uoJzA85g91QV8jOyHLle4HMGSVBnKq7ljpFG6Vqwt4VWBD5GZh3FmkLHeJrS8H4z1utwKXWDOXdTsTroRBBHeKGuGF7Gs7NmKIpVe7NI1B5juqig4uGt4REKwCVGvqd/SsyRBOlbjp1eA6m133FJPwj4/Ks/wwYYtd+8Zva7OUxpJn6UHqTWSOdBYHxjyqzKE/3qJfvgbsPKKCB1LT+tObDMfD0p334kwqz76U3H8j5UA0w7SNdJG9O+5L+Ij9+VOW406sfL+4pXvzpJPmB+lBHNsKdI8NKZkE7DXuP0ipS2xuR8KKMMPy0EC7aTmI8TNJaw1sk/qf1qzXD693xptywBsfUz86DMY3o9LXOru5bb6m22cgN+fsMskaxMjtGo2G6IIB22LHv2HxrXqo0119T/AGrmAnUg+ECgztro8gacqwNhE/Srixw48lC/5QPrU+zbUa/pUxLg8RQRcPw8DeCfQVJODA2UR++c0/s7zv5a0dEEUHn/ANodglrKIjEAOTAYjUqAP9taThDhrNo9qerWRrocokbd81oBb5AxSKgFBTXuE2n1a2vmQs+8rR8Lw9ba5UAVfCB8gKnaeH6U0MOX0oML01xSZmtPMrbDW99XZ11Pkit76F0R4gDaKXCCEMAGNm1A9DNbHF8Nt3dbiKxA0JAJqvXgtpToijyVQZ84oGvdw7mCls+aof8ApqThrVlR2LYAJ/CI+VPTCACNfh+lBdCJIHw29edBLNm06lWQMpiQ1YbiHDmw5dXtg2XYlRIaI28QY9a1JYj+xH7507E3iVyssg+DH/n1FBhr2ABXNZAZS0lRusDbXcTO0GAN96g2VVmAudlVgdkTAj3yTMk7cvDSGybbMQMokxEkN4kbg6gSNNDpzoOItoRmuIGnZhHwdf1oKLD2A90taGUalQSZMHbUzqd+4UDHMwusRKnQ6cpUSPfVvZ4cocOrNoQRqDMGdSQT8aJiOHi45Ykq2n5Y95HdFBnFt9md9gR3dx+nuq14TgTcBFlSTILKDGUzoyudoAiNSIB1qzThIbKqpmI0gSZA7+XqakvxqzhuyrK7A6Lb1Re/M40PMQp/zciDcbhBhbbEuOtYGCJgQDAAMmAZknc+sR+E8Xt2wHyzc6tVJze0RoJ9daqcVxVrkljqQJ90acgI5CAOVNwhzd1A7pNezXbZGvZBJme1mlj8vdVKF1PnV9i8HJEf2o1jgqkT2vh9aD1G97Jqmbf3fKkrqBH2H776Lh/YXz+tdXUEy3v7vpRMNy/fKurqAVvl++Yog+p+Rrq6gCdz5/Wg4j2T++6lrqAOD2Hn9RU38I8z86WuoOw/s+rfM0W3y86WuoH/AIj600/WlrqCRb3plzb1rq6ga/4vL601Nj/UK6uoCcj++YquHt+/50tdQOxXsj98xXXvbP8Al+tLXUBbG/pVfe5/vmaWuoKPifsnyqm6K/4z+nypK6gDiv8AEbz+lMxnL0rq6g0/2nf+nYb991ecW9vdS11RIIOVXHDf0rq6qq/b2vWrLDc66upB/9k="/>
          <p:cNvSpPr>
            <a:spLocks noChangeAspect="1" noChangeArrowheads="1"/>
          </p:cNvSpPr>
          <p:nvPr/>
        </p:nvSpPr>
        <p:spPr bwMode="auto">
          <a:xfrm>
            <a:off x="155575" y="-2087563"/>
            <a:ext cx="7048500" cy="436245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18438" name="AutoShape 6" descr="data:image/jpeg;base64,/9j/4AAQSkZJRgABAQAAAQABAAD/2wCEAAkGBxQTEhUUEhQWFRUXFxgaFxgYGBcaHxcaGBgcGBgYHBcYHCggHR0lHBcXITEkJSkrLi4uFyAzODMtNygtLisBCgoKDQ0OFA8PFCwcFBkrLCwrLCwsLCwsLCwsKywsNywsLDcsNysrKys3KywsKysrLCsrKyw3KyssKysrKysrK//AABEIALEBHQMBIgACEQEDEQH/xAAcAAABBQEBAQAAAAAAAAAAAAADAQIEBQYABwj/xABCEAACAQIEAgcFBgQFAgcAAAABAhEAAwQSITEFQQYTIlFhcYEykaGxwQcUQlLR8CNicvEzgpKi4cLSFRY1U3ODsv/EABYBAQEBAAAAAAAAAAAAAAAAAAABAv/EABcRAQEBAQAAAAAAAAAAAAAAAAABESH/2gAMAwEAAhEDEQA/APaw1cWoc01mq4FNyhs/Kms+lDY0EfEtBp9lhULGXe16USw+lVVmLlMa5QBcpGaiCl6cpqLnpyvRcSjpVVi+O27cki4wBgsiMwB7pH0qXidUYA6lSB5kQKbbxC2UVNQFTu0AUa/sUMdw3itu+pNps0aMNQVPcVOoqaHrN2MWLmLRhKjqnBBEFpKMk+QzkebeNX6mhiUjSK6aAjURjUQTNT81AFOmoFLUoNBL1BxnGbNo5bl1FPcTr4aDWqLTNSZqhYTHW7gm26v/AEkGPDTapGemA00S2ajhqNaO9QONdNMJrgaAgNcDUbE4pUXM7BR3n5VXjpJhz+PKPzMCF/1RFBdV2ahJcnbalBoCzSg0KadNASkmkmumgdTDSzSUEDraa93eh0123rSmPcIE1wc0O6dDQ5iBQQ+I3dRSWb5qDxW/BFNw96RRVyl+iG8arVej9ZQFNw0RbtQWfWni5QWIeofHOJtatOQBsY2OscwSPnULiXGbdhZdpb8KAjMx5abgeOwqjx+Iv4vD2hcsKxlLma2zQ6gkQFkRcWNmMSRUFt0bxRvMXYDsAARtLCSZ5nLl99aVbledcP6SjCXhYxFoWLboGTUsynO6lrx72y8toHptMHjkuLmtsrryKkEe8VRah6eHkVCW7RrT1KiQj09mqOCaRrlQV3SniDWMLdup7SgAeBYhZ+NeYcNL3r9nMDF15LEHtamTPOdZr03jai5YuoxADIwkkACRoZPcYNVfRqwLdm1nEMLaTO6lVgQDsYPwFVUs4XDWLi5CLVwkABWgsPylToQY7vKr9WmsrxF7Ru/4TXDtCzrmBBgbSBMnkK0dlQqKoAUAAADlAiBREnPRbD1Cz0aw29AVn1pes0oLGmNcoYFjsLbv6XO1l5TsSO4c9qwXSnhy4cDq2dg0hkJ0Ej0rUcbyTLITJSTpEA6akxv8vKqLEFbjGzaDNBEkknJr7ZY6KB9KqxoOgV9zgbOfcBgPJXZV+AFX2IxJUGAWPJRzPIVScLxHZNq0xY2xDOZIzb7nu9+3nVxYshVA38fr61EqQrNAmJ8KIDQQaKtKhwBAp00PWa6oCa0s00Ckagqjcplxt6ExpLh39flWlKxFAd6YWql6RcftYRA1ySzHsoN2/QeNFD43diDUXB4jbfWs5jekzXQM9tbQ7y4nw0MVI4Ni8xGtFbG3co7XKgYcVIdqIc1yawnTrpRct3RZsuUygFyp1JOsTygRt3+FbVDrrXjPSnFC5ibzjYsY21A0HwFCLPgF17xyCWuM/Mkk5hM/7ST5GvUsMHTD2rSPJkoGZGCk5i8w0SIG+xA0rzDoDcuWziMSigi1h21IkB2K5NBqZCPty861nRHi74pl68KWNwtEECAuhGaZOnI8veWh8bxH3i3ew72Vt3UZsuuzqZIEqsBwQQRvNed4Tid2w823e24MGJBkHZgfHcEVs+N8fw64q9dum5mF0wEAOZUUIq5iezqGk9x92A4ljTevXLraNcdnIHLMZj02oR9BdHuJ/eMPau/nQE+DbMPRgR6Vd2m0rzz7JMRmwbLPsXmAHcCFeB6sT61v7LcqlRIB8aFiboVSzsFVQSSTAAG5JNEBrz77WuIlbVq0DAdizQdwmw8pM+lQV3TPpcl5DZsTkkZnOmaNgBvE66xttS8J6cKbJTF5y6wEuKASwkDtDvE78/PfA5822ldhsQYKt2lnf6VprHr3D4uuhe5afJmuBVmSJKI5BOk76zEir+1i9WUvLflg9nwBO/mfhXh4RbQW7h7zK5nMswyEGRqNGU71uej3HDfSFI+8sWJSOzoJLCD3a6z2tgN6jNjS4niVxWDoesUqoyiNWmPNc0t2tV/h/wA1X/DcTnQNESASDGngYrIYXA3bwtm4rq1okgyLcsQRmAB10KgZlU9mZPs1ohf6oDYzylQx05DQMfdQWZNUfGOlNixpmzPMBRzI8e6ZE94PcaxfTjjdz7wosXXAAUkrKLb0kg/mJkEztoIPInD+NYbD9dcNrPfVh/FYN2g4lWUOZUbiBGw5HQY1LXutQNiFa2GkJbMF30BDKo1Qg+PiayPS/jNzD5bVtAiPmIAPMGM7Nu7ee2nnUzop0gfFXr0rM5SG5gGRl8tJgbTz3qk+0s2lup/FDXFWHtgTkEkgltpM+zVWNJ9n3Sq31YsXsttwey0QLs82OwfkZ3869BW6dq+YL2N1HwFb3oNxDFYq0+HF4rbkdsySABrbUzzkc9ADQsev2ccjEhXRiDBAYEg92h3qSLlYdej+XQvkRfZCDWe8u3Or7gOMLoysZNtyk82AUMpPjDCfGaMr5WpZoKGnTUQdTSE0xaSagoHuU29d38vpQmod0/L6VpojXKzvGuCtexVi8pEWyAw8JLTJMbmI3qfjuJ27Ym5cRPNh8t6Fw3ilu/YbEWiSquVOhBEQZI7oIPuoJ3G8fZyul5Ay5CzlklQvMkxpWH4bk61+r0TMcsch3VZdLuN3LVoqFDi8pWZ0AjnoNZM7mY5VSdGwe6itzhTpT7r0DDHSiOaMh3b2RXc7KrN7hP0rxC44OpOp1r2riOB66xdtTBdSAfHcekj3V5EOjWLa71IsPn5yIUc5Nz2Y176NQfhHHUtJetXBcyXQmqRKlGJ2JAIKsy6nmDyq34d0ssWcZaYdb1aM87ZYeQOzzygjX+XQVhr9sgkGJBIMeBoSuRsSPKipvEMSblxm11JOviZqNTBVrwHgtzFMy2spZVzQTlkSAYnTmN43oPQfsexgy37QEQUfeZlcrR3eyD/mr0+0T31gPs+6LvhM73iM7gAKNcqjXU95PdI0Gtbu28UZqYGryz7X3/i2D/I3vDD9RXpOesT9quDz4VbgibdwT5OMp+IWoR5SL5nQgeEUlzGRoI/tQTboNxCKrQwxdXvRDjIs4u07sFUF5JGgBRuQHeQPWsyoq8s9HrqoLt22+UglUGjHwYsITTWNWPIcwHozdKRkt/d8RnNy4qZWUZlLEzuRpMaHvmY2veG2L7stvECzdKlWzrOh1mVYAqRpBB1HLWvGxg7y/wAXsqbeVggZQyCRlbKdxMbTuJr1z7N8Uq4UF7qtcuEu+ZwWJMxpMzAUelRKt+I9GsO4bOiZnILkAgsRsZUg++fKvNOm10WQ9gszMz5lkg9mfzQDpljYV6PjONr2ywYBYJiQ0GGVoI0QgNJMRlI56eKdNcd1uJuMp00A8on6mhEzB9I7mEw0WDkuXiSWgSEHZGWechtazRxOskzO575qM9wmASTAga7azA8NSfWhk1VS1WvVvsrwRGFa4TCtdbltCKJHxHpXkKNXsmB4tbwHDMIrAl7qq5TmFutnuNHgGIHeY8aJVrxfD28lq2926SpLEme0J0zHbSdBPKrjo8mpuKxyEABZmSIBc+MKB6VleNm1dti7h7tu6mgPbRcs6ZnUjNp58qp8V0tu4cqcGwfClcqdYujNbAW6wEhkJOsE8550R7GlyiK5ryPBfao4IF2ysSMxViCBzIBBnTlNep4S8HVWUyrAEEcwRIPuqJicp8aUUNRRUWomM2Wryz7ROlLm89i05VE0bKYLtGoJHITEeBr0frwASTAEk+Q1NfP3FcT1l244/G7t/qYn61pqAtdkzWy+zvFYkjEJhXAfKrZXjK24YxBh/YAO28zpGR4Xw67iLgt2Ua455D4kk6AeZr0j7O+jWJw19rl+3kRrZX20JnMp2UnkDRpB6+1cs3FW0yG1cg9YylyWkmQqgATtGndtReEtFRsVhLi38Y7oUDXFygiMwliGHeI+ddw+/JoNnZvUUPUDD7VVrxrO5AUjLmBBOsho19NfWiNPaah8a4h1OHu3T+FDH9R0X/cRUPD8R0GlUvT/ABebBnUr217u1vofDn5gUR5g4G1DuCIoizQr52o0RTWj6B40WsZaJ2abZnufQf7gtZyKk8PuAXEnbOvh+Ic6D6Hsmjq1UQ4oq7sojvdRTj0gsj2rtof/AGJRlfq2lVfSnK2DxAcgDqmIJ5ECVMd+aKhHpRh//et/6x9Kz/TbpFZuYRkt3FZmZNATsDmJ2/lqGPO2NMw+Ge42W2pZjyHxJPIDmToOdTsDw3OpuO3V2RobhEyfyou7t4DQcyKTG8S7PVWE6u0YB5vdIOhc89dlGg7p1qtC28Tbwh/h5b2IB/xN7dv/AOMH2nn8ZEDkOdWbKbuS213+GCWDIDcdsxzFyJJBYnmRG1U/3NMN2sSA938OHnQdzXmHLn1YMnmRtVv0O6TpbuXWvsAWylezABErAAEABTFBd2uiuJcBQUt2mSO1JZQTuw3Z4G0gCTtWj4b0BwS28rKzsYly7A6dwWAB4RUD/wA84f8AP8vqafb+0HCr+I+4f91ROq/ppwpOH2RcsX70u+TqmcMrAglpWIOg+Iry/E3yzFjuTJ9a032g9Jlxl1Ornq0SBI/Exlj7gnurJzRXE0M040k6VRpW4DbsW7GIu3FurdtrcFkKw1ZZyu0wFDA7atkIhdSI1/H3L1w3LjFmJkn5ADYDwG1WnB7165hv4SK7qbdtRlBJChyDLbEZuRG551U8Ws3LVwm4sZjp2kaY/oJANBvegnA8NxAK17W5YXq8kwGXMzIxA1MBiv8Al51o+m3ROzb4e4sIEFo9Zp6Byf8AL8hXmHQfj/3TFI5MIxy3O7Kef+UwfQ17lx64Hwl4cmtOD5FSJqJXzniXFes/ZP0pFy0MLcaLlsdj+dO4eK/KK8dumpXR3i5wuIt31GY2yTl2kFSpHuY0V9R238aMG8azvDOO2rqI9t1YNAGUzrEwQNtjvpVpYxOaYKmDyM1GWD6X4nJgr511TLp/MQv1rxK4+tbL7RuPm5c6i0x6tPb/AJn5zz7O3nNYWKqxpugfGRhsZbdjCNKPryfY+jBT5A1p+K9J0GNvGxfutZW3mIUyOtzQ2XMCMmo8JJ5V5lNPVyAYMSNYqmPWLvGrl7BK9xFlhqCYETGYbnUajunWaoeC7wTWRucYvsoRrjZFAAXQAAbbCtthOlWHS1hh1NslUC3SVAg5QCZjUyJ7zNFa4WFe2yNqrKVPLRhB18jXlOJu3MPcaxbMlSyk5YJju1OkDQ6Vp+K9L3Q5UtdWCBlLsqEA7NkMmI1Ej3jSsnxfFZnDhzcb8TiQBpGRSdSB2u1AmdtKAR47fj/EO0aQO7mPL599Dv8AE7tzS45YTMeOvIeZ/YqPewrKqsRCsJU9/I/E0O3QSAajXTrRWueFRyedAQGkmkmuBoCK1I1yaYakYDBvdfJbXMYJPIKo3ZidFUcydKBiE1eYfBrZ7WJGZiJWwDB8DdO6L/KO0Z/DQfvVvDaWCLl7nf8Awp3i0CNTy6w92gG5Th2ALqb15ilok9s9prjblUBMs3edhzPKoJLtexdzloPBLdpe/Tsog/cmlfHLh5GHOa7qGvkER3iyPwiPxkZjyyzFAxvEsy9XaXq7Q1yAyWI/E7QC7fAcgBVddegE51neus3ipkRtHI/CmsKZFA+aaTSTSE1Q4mncqYWnlS5tqBSKLYuICM1tX8Czif8ASRQ1k6AEnw1+FWuB4JcJD3lNu0pBuMxCkID2iBqZyzyNBqOC9JWs4a5dsWMNbNtgMmS42bMyLmzNcLSM3OdKPxjpfiuqtdbhcEwvWTdAeyT2czLpL6kqFaf5xV9xjDYUqbPVWlRraDKsIxhx2s4yyeyvtFZ01o/2m4RBw0kKs2jaFs/kBZUIHhlMRRHknEeJJcaUw9qz4Ibv/W5A9AK2/RDp4q4a7h8U3s2m6omO0oWAh725DvHjv5s1Iainl6ncU4U9gWmaCl5BctsOYMSCORBMEVXV6j9nOKsXLYwmIysQT1fWhHAJ1yrmXs+s+m1UVHRbE2sPh8+J0F9jbQgtnCAdtyJjIGCgdkmWnlW+6OcYS1mtkMqhUKgK2xLjUZVM9nmKk4/CWVGUBIAyj+HYIUCTAm3tqdPGsrd6UNbdlUKYgc7Z0mJCwD7hRHld64SSSZJJJPid6EKew1pQvjRTIqy4HcsByMRaa4CBlykggz4MJkfKoBWl7qg0PEmwxQhMI1s8mLHTzGY1UXFgLBgTMGYBHOKkXeJZ0gxOk+nOhWArkBtvOKobYUFpzISDMt+NpkSGHanSc2kEzSG2csBgN5BuW4mCeyo23IHnHOtbgOj+FZRKMSR+d/oaBxTo3aLqln+HoWYsXfTTQAnvNBlXw5JmbQmdmWBAn03ody1l5qf6WmpXFOHGy+UmREq3eP1qFljeoOc0KjnarF8Nb+7Zgvb0lpP5tdNttKoqRSilq34VlVJIBJMiQNBt9DQVA8Na0Zw9xsLYSwjQ7N1wUau/WHIXjUoFywT2QQ3OirjDSHGc+Y51A3/wZcNJxC9dcHsWULZf6rrQCBzyCG742qDjrmIvNndGmIAAIVVGyoo0VR3Cpf3uB4UI4wnnVFLmPfXFjTjvTSKgaH766lC0sCqCdcY/D/pX9KRsQf2B+lOy+FNuW9JoGFid6n8LxVm2CbtrrXnsgnsgRzHMz8qm8I4zbSz1Ny0HUksZiZPMSNxS3MLg7pHVObJPK5JU+u4+VQCudJbm1tLdpQNAia+86fAVHw9nE4osFL3MozEZhAHkTFEw/B9SbrrbsgsvWSCGK7hF3Y+QMVNPGMPbXq7OGLpz6xiucjYsFMsPAkbnQDSgkcFtBQjYpnKGUCyTIW6hhTm9kG3Gmgq+470obFI+HCotucoUglmiRI7JURoRsQR5VnbHSTFEKLNtFRNraqCo7Rb2DykzrJmTPdL4f0nxLtJsWbiqJZIyyTrm3Mt+96IiN0WDLnt9bB2JVWG/cpzHlqB76q8ZwG9bUtlzgblJOX+pSAy+6vROG9LcO4ZHtNhW2LOMyA+JEQOWoA8an8UwirZF5ZuBdVKPPZOpyNmnLAJgNELrVHnPDOi1xkL3EuaoWREiWiIZiZhddNJbltVD1rA6Eg94kVpOM8VvXLbDO4Rmk6jtECIcj/geFZc0VJPErp3uNpoNT4f9o9wpyYw82J85oeGtKTqSK03C8LhQp63KvcXY9r05R9RQUPFLdtW/hsWB3zAyD6jWoWepmN4pcujLcfMJ2yqPkKhCgNZVSGkwRED82u1DO+tcuh38PfT3UHnUAiaPhr0GgsI3pDQb3heK7C+QrsTif4v+T5kVmuDcRgZWJ028qt0vgu3hbGvmd6opukT5rwjXsL8yaiYe1AuMdCq6A/zdmY8ifhScSk3X8/hGnwplkwLgPNfqKAJNTTd/hR4fWarpqQ79n0oA1PsPCgVXUYvQTjf8aYb9RM1LmqCQblNFygTS1R00qjWkApRQNanKdaaBSc6CTR7GDa6y21jM5gTpsJPuANAtiaJilZVVhyJ1HKRH60F1h+jV1EvK6hpXsle1qJ2ET3VUWbXVQ91JaexbcMJjdnEg5QREHfXkDUrg3F76yesIRBmM6jU+yAeZ2FQ7+Ka7cN26ZZjJPptryAgVB2Y3XzXGJOgAGwA2VQNFUcgIAqZ1iJmGXaRHu0+IquvEE6aeff50txs3fPPTWJ7On9Jj0FBc4bELbtu6pDQIMyCC0Hyil++KjqwUy4kkabMV2A55Zqqt4ZyDoQDzBXWPAsD3aUd8O+UhlIAUxIn8bONVnXU6VRouG41CvWGFnSSQDtMT6iK1eDwCsuewAjgMMv4HB3kDST+aPOdq80VhkEMNCQvmzTJI20//AAQau+CcYaybaIYBIJ/MFaAiAT7UdpuQk91AfpFgJLlRDhZdCQNo013MbDUnSCdCcTirMeEiYnkdvhXs/GMGLtvrlILKCTAMsqgkrHM9w9OdeZdIwubnMCBpoN408/nQUNlwGBO3OpIxzKT1buo03JnTvjTv99W3B+idzE2Gu22AKswCtIDAKDII5yYqkvgh286AR3pBvStTYqB3PWji1puBUaK40D305zQxXUtB0xU/CY45iSdwB7qryK4UEm/iCXLAz58vChveZiSdSZ+VEwKzcSUNztDszGbXaYMA+Ipl9TmJjKCTp3c4BGkbbUAqQmuikAoFpZpIpRVHV1KaQCoHBq4NSLTloHTTZrjXVRwrgda6u50EuxRcc8Ku++g5aRMio1nzHxouMHZWSCZ0g7ec0AFuSI7zsPDbT1+FXGDwge3lMgg6H61WYWyRcVZB2+J8KlYhSjMwMMLpXQ8oB91At3h+RpJkeGhPKI5f2p/V5RpEHlUPMbhczGrtvpIAMfGmoSwYljIWdz5AfvvoLBMRl189KLheIy0AGToOcCqW850EnYfEA/WnYZ2RsynYT7jrUGyxPDUuA65HMZiPxDaCDvpUXgdp7OKAa31jk76xlZhmug7RHI6jbnQONYk27tlcxKAhrhHJWaBPxio/GOkWJR7iZsnYtwoC9hiiMwBImJLVR6jgMX240ynx515z08wnV32AEDdf6W1H1HpT8Px+7bvEyGRbmXKQNgYJneduRFSOnGPW9btXSpUsvZGmsHWe6J+HjIIndDsVl4fdPNOtjzIkV57eMsTWn4biMnD7hzAFs2nMyQtZY0VzIe6mKprYP0VYT2yY8aQdE/zFvQj9KgyQYwR3x8DTQprWHoso3Zv36US1wFB3mgyYwzHYVzYdhyreW8AqkdmNddjS/c08O/aqPP8AIaSNY51vLvCrR0ZQff8ASq//AMvgXENrcNPbErptI3ioKD/wx8qsr22zFQAtxcwLGACpIIM+6obE7d1aPi/C73WtcCrmYyRaGUDSNBM1WLwa8TqkeZA/5oK0iuqViMIysViSu8SRp4xSXcEwVWjslQZkeoiZ0NBHFOyUXDXApJKhhG21WS2mb2UUT51RUraJopsTETtrPfzjwq3s8Kunl8DVhgujdxtzAqDMJhyZgbCT5UhsGJrU8d4MMPbDTOaR7oPL0qZx/o3ksZrSsxzCefZgmYHjFBixYObKdDPgfiKOcCe+pGBQl0IUOZ1WdSBv8K0+GQXBmtYVmB2MqKDGZArEMJ0MakaxodK7A4U3GyqPlt61cdI8PcVgXtm2CogHUeOv72qoVWENqO46j3GqLZOAHmY9P0rr3AV0m78P+al9a8QLlto56pPj24HurrGGu3RKgMJiZ003oKg2OpvJrm5k9+v6R76sMRw1rjs6EQxzCW9kxElMusctadxbhF0W+sbLodIJkzuNvD4VHwmNuQpHszDc5jePIEbd4oA4jhDKSFUuoMgggSCBpqZFDfhrBiolpH4Quk77sO6nXeK3M7sNAdhrCjl699SrHEFUA7se/afPmaCsxGBddSrDYagflA76kDh9xgCqtsVMWzrOv4fP4Vf4eLmtyIGw/XxqdZxAOkQO/wD4oMxfw128WUzmZVBGVlAyLOuZfzbRT7uFNxXGhZj1muaVyhQxJKjTVh/arrF8ZtIcubNrrGskbAnYVFvdIb5MqY7hA5e0uoJzA85g91QV8jOyHLle4HMGSVBnKq7ljpFG6Vqwt4VWBD5GZh3FmkLHeJrS8H4z1utwKXWDOXdTsTroRBBHeKGuGF7Gs7NmKIpVe7NI1B5juqig4uGt4REKwCVGvqd/SsyRBOlbjp1eA6m133FJPwj4/Ks/wwYYtd+8Zva7OUxpJn6UHqTWSOdBYHxjyqzKE/3qJfvgbsPKKCB1LT+tObDMfD0p334kwqz76U3H8j5UA0w7SNdJG9O+5L+Ij9+VOW406sfL+4pXvzpJPmB+lBHNsKdI8NKZkE7DXuP0ipS2xuR8KKMMPy0EC7aTmI8TNJaw1sk/qf1qzXD693xptywBsfUz86DMY3o9LXOru5bb6m22cgN+fsMskaxMjtGo2G6IIB22LHv2HxrXqo0119T/AGrmAnUg+ECgztro8gacqwNhE/Srixw48lC/5QPrU+zbUa/pUxLg8RQRcPw8DeCfQVJODA2UR++c0/s7zv5a0dEEUHn/ANodglrKIjEAOTAYjUqAP9taThDhrNo9qerWRrocokbd81oBb5AxSKgFBTXuE2n1a2vmQs+8rR8Lw9ba5UAVfCB8gKnaeH6U0MOX0oML01xSZmtPMrbDW99XZ11Pkit76F0R4gDaKXCCEMAGNm1A9DNbHF8Nt3dbiKxA0JAJqvXgtpToijyVQZ84oGvdw7mCls+aof8ApqThrVlR2LYAJ/CI+VPTCACNfh+lBdCJIHw29edBLNm06lWQMpiQ1YbiHDmw5dXtg2XYlRIaI28QY9a1JYj+xH7507E3iVyssg+DH/n1FBhr2ABXNZAZS0lRusDbXcTO0GAN96g2VVmAudlVgdkTAj3yTMk7cvDSGybbMQMokxEkN4kbg6gSNNDpzoOItoRmuIGnZhHwdf1oKLD2A90taGUalQSZMHbUzqd+4UDHMwusRKnQ6cpUSPfVvZ4cocOrNoQRqDMGdSQT8aJiOHi45Ykq2n5Y95HdFBnFt9md9gR3dx+nuq14TgTcBFlSTILKDGUzoyudoAiNSIB1qzThIbKqpmI0gSZA7+XqakvxqzhuyrK7A6Lb1Re/M40PMQp/zciDcbhBhbbEuOtYGCJgQDAAMmAZknc+sR+E8Xt2wHyzc6tVJze0RoJ9daqcVxVrkljqQJ90acgI5CAOVNwhzd1A7pNezXbZGvZBJme1mlj8vdVKF1PnV9i8HJEf2o1jgqkT2vh9aD1G97Jqmbf3fKkrqBH2H776Lh/YXz+tdXUEy3v7vpRMNy/fKurqAVvl++Yog+p+Rrq6gCdz5/Wg4j2T++6lrqAOD2Hn9RU38I8z86WuoOw/s+rfM0W3y86WuoH/AIj600/WlrqCRb3plzb1rq6ga/4vL601Nj/UK6uoCcj++YquHt+/50tdQOxXsj98xXXvbP8Al+tLXUBbG/pVfe5/vmaWuoKPifsnyqm6K/4z+nypK6gDiv8AEbz+lMxnL0rq6g0/2nf+nYb991ecW9vdS11RIIOVXHDf0rq6qq/b2vWrLDc66upB/9k="/>
          <p:cNvSpPr>
            <a:spLocks noChangeAspect="1" noChangeArrowheads="1"/>
          </p:cNvSpPr>
          <p:nvPr/>
        </p:nvSpPr>
        <p:spPr bwMode="auto">
          <a:xfrm>
            <a:off x="155575" y="-2087563"/>
            <a:ext cx="7048500" cy="4362451"/>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18440" name="Picture 8" descr="http://www.larepublica.com.uy/publicaciones/101/20070621/images/262743_0.gif"/>
          <p:cNvPicPr>
            <a:picLocks noChangeAspect="1" noChangeArrowheads="1"/>
          </p:cNvPicPr>
          <p:nvPr/>
        </p:nvPicPr>
        <p:blipFill>
          <a:blip r:embed="rId3"/>
          <a:srcRect/>
          <a:stretch>
            <a:fillRect/>
          </a:stretch>
        </p:blipFill>
        <p:spPr bwMode="auto">
          <a:xfrm>
            <a:off x="1714480" y="3500438"/>
            <a:ext cx="3071834" cy="1643074"/>
          </a:xfrm>
          <a:prstGeom prst="rect">
            <a:avLst/>
          </a:prstGeom>
          <a:noFill/>
        </p:spPr>
      </p:pic>
      <p:sp>
        <p:nvSpPr>
          <p:cNvPr id="18442" name="AutoShape 10" descr="https://unmundobajoelmundo.files.wordpress.com/2010/01/louis-armstrong.jpg"/>
          <p:cNvSpPr>
            <a:spLocks noChangeAspect="1" noChangeArrowheads="1"/>
          </p:cNvSpPr>
          <p:nvPr/>
        </p:nvSpPr>
        <p:spPr bwMode="auto">
          <a:xfrm>
            <a:off x="155575" y="-2293938"/>
            <a:ext cx="6134100" cy="478155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18444" name="AutoShape 12" descr="https://unmundobajoelmundo.files.wordpress.com/2010/01/louis-armstrong.jpg"/>
          <p:cNvSpPr>
            <a:spLocks noChangeAspect="1" noChangeArrowheads="1"/>
          </p:cNvSpPr>
          <p:nvPr/>
        </p:nvSpPr>
        <p:spPr bwMode="auto">
          <a:xfrm>
            <a:off x="155575" y="-2293938"/>
            <a:ext cx="6134100" cy="478155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18446" name="AutoShape 14" descr="https://musictodiefor.files.wordpress.com/2012/07/louis-armstrong-2.jpg"/>
          <p:cNvSpPr>
            <a:spLocks noChangeAspect="1" noChangeArrowheads="1"/>
          </p:cNvSpPr>
          <p:nvPr/>
        </p:nvSpPr>
        <p:spPr bwMode="auto">
          <a:xfrm>
            <a:off x="155575" y="-1303338"/>
            <a:ext cx="2381250" cy="2714626"/>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18448" name="AutoShape 16" descr="data:image/jpeg;base64,/9j/4AAQSkZJRgABAQAAAQABAAD/2wCEAAkGBxQTEhUUEhQUFRUXFBUUFxgWFRUVFhYVFxQXGBQXFRUYHCggGBolHBQUITEhJikrLi4uGB8zODMsNygtLisBCgoKDg0OGxAQGywkICYsLCwsLCwsLCwsLCwsLCwsLCwsLSwsLCwsLCwsLCwsLCwsLCwsLCwsLCwsLCwsLCwsLP/AABEIAKsBJwMBEQACEQEDEQH/xAAcAAAABwEBAAAAAAAAAAAAAAAAAQIDBAUGBwj/xABGEAACAQIEAwUEBwUECQUAAAABAgMAEQQFEiEGMUETIlFhcQcygZEjQlJiobHRFBVygsEkM5LhNENTY3OissLwF0SD0vH/xAAbAQABBQEBAAAAAAAAAAAAAAAAAQIDBAUGB//EADYRAAIBAgQEAwcDBAMBAQAAAAABAgMRBBIhMQUTQVEiYXEygZGhsdHwI8HhBhQzQjRS8XIk/9oADAMBAAIRAxEAPwC0/do8K4fnHQ5Ajlgo5wuQiSZbY8qcqxPGndBJgBel5oOloTBlopvOIOWH+7RSc4TIQ5cuF6cqpYjT0BDlwvQ6wkqehM/dopvOIMgTZaKXnCqmQmy8U7mlhUkOYfLQTSOsNnCyJX7tFN5xBkCOWijnCqmQ3wAvT1VJ1SAuXXo5oOnYlplYApvOZA4XYr92ik5wmQJsuApeaKqdyK+BBpeaTKlYT+7xRzheWLTLL0c4RwSJC5WBSc4hcLiv3aKTnCZAfu0Uc4MgRy4Uc4XljT4EeFLzRypCP3cKXnD+WD93CjnByw/3cKOcJyyo4lTsotubnT8OZ/T41cwP6lS76FzA0FKpd9CZwvif2PKcwxy7S7QRt4E6QCP5pAf5a6PCxWa77lD+o6rc40uiV/icp4r09olr6uyUsSb3J5fh+da2LtzNOxyWFvkfqVuXYJpXCL15noB41DTg5ysiapNQjdm4HA7Yho0wQtOAD72kEL9Yt9Vh41ZxFCEYZl/7/JUw+IlKeV6/sb7hjHS4vVgMxQx5lAmqNnsDiIh0J5MR4i9+fjWBjsLzoXj7S2+xr4ety5Wew6cs6EVyvNa0NnJcsEa4qvYmasLpBCNil605EtNkanEpOhNxTGV5LUcNINIWJG9PRPT2Ewc6GLPYnCmFcTKdqVCx3K808tEvDLtTWQVHqSKaRjGIawpyHwVyJTickYZOtNZFUl0JVIRBGkAizSXp6JoRGqUkFIl6RjW7EtEtTSBu4ukEBQAlmpQSuR3kvS2JVGwmlHAoAOgQWqUg1yMtx6thD4d/592tbhX+3uNHhrvm9w68Pa8NYxV5xzrIR5BomP4X+VdDh3ozB/qCNsSn3iv3OR42UzygjmVQellAN/iDWk71Z+HyOcjanHUvskWOHdjYfWOwv860YU40olOpJ1JGpg9oqwDTh2SIdSo1O38TW39OVQSdGT8crixhVj7KsU/EntNmxL4eXs41xGGmLxTpdS0f+zdOoO19/Hbes+UVd5di/G9lc7FicUmIihxcXuYiMPb7L276nzvceoNcjxjDcuqqi2l9f5NrA1c0Mr6fQq8PJ0rLaNScSWKaQiJFuKBYuzIDCnllEnCtTWQ1ESKQjIuLFORNTGoOdDHT2LAU0rjWJO1CH09yDTywWEQsKYyrJ6ijQIQp3uacixBWQiNbmlFk7InqtqYVm7iqAI+Ik6UqRJCJGvTiYUiXpBG7EyNLU1ldu4ugQFADcklqLDlG5Hd704lUbCaBQ6BBSrQI2PJFTSNyHKBph+PMyUsEuLR3Zj4E9P8Azxrc4XQkk599jVwaVGnKtUdl+wfsZzRcTLjcDKbR4rDkKPDSCrW+8Ve/8tdFGGSNjkMfi3iq7qdNl6HN80jbCSy4e1njdo3YjclSRcA9Oo9avRrqEbU/e2ZrpZneXwIsGCmm3Cs3meXzO1MUKlR31fqK5whoWmF4Mxb+7Ex/hR2/IVIsM+rS95G8QuifwJv/AKeYzrFKP/hk/Sl/t1/3X57xP7h/9WdY9nGWzx5XLBMCGhxGqO6sp0uFJ2YeLPWJxvC/oaNN6NfGxo8NxCdXZoIGuPOpsToXuKYyvNWYs0DSHik3pyJ6b0Cwzb0MWa0JtMK5HxY2pyJaW4xBzpWST2J9NKwxiztSokprUjRC5pWTSdkWAFNKoiZrChDoq7IF6eWSXho+tNZBUl0H6aRiJZLClSHRjdkJmvTywlYONL0CN2JsaWphXlK4ugQBoAZeToNz5UqVx8Y9WEmFZl1nSq/adlRfgWIv8KuUMDiK/wDjg2Mq4qjR0nJDUsZUkHYj4/j1qvOEoScZKzRNCSmlKOzEimDh1IqRsY5D6rSEbYqgQzfFnEi4dCqsNfU/YH/28BWjgcE60s0lp9f4LNGnCMebWdoL5nIsbipMTII4ldyzWVVBZ3Y9bDcmutpUlTXmYvE+JvFPLDSC2Xfzf7G74byTD5PNFic0ndMQv0sWFgGtxsReZx3Rfcab+p6VI7sybotfanlceJjhzvAqskbKBOpUG1u6ruvQi2hvCwpac3CVxJRzKxkMn4mV3cSOmHVYndSVeTXIoGmIafd1b7+VXnjPIqrCR7nXfY9nUGOwkkbqDMjntASdRRt0YEm4HTbqPOq1ereeaL0JqdJRjZmW9oXFuJyvHNAqq8ZVZYyXlVtDXFmIfmGDC/halVWLWq+n2F5XY1/s34yOYYbEO0bR9m0aktI0iktvZS24tt86pY2UeW39u/kWMPF50itmjsa4VHWRlcOB7GhiTjdE0GmlcaxCXFCHQdmQ0NjTyw9iwU0wqsaxQ2pVuPp7lYmYRK1mljX1dR/WpuTUktIv4MfUqQS1a+JYxY+Jvdkjb0dT+RproVVvF/BlbmQfVfETizyqNFmkJwi70rFqPQm0wgIeLfpT0TU0NwJc0MfN2RPAphWCdrUoJXIMj3NPLMY2QSJegG7E2NLUwgk7jlA0iZjmEcK6pGsOg6k+QqSlRnVdookpUp1XaKKzNOIUhRdaP2ri6YcELJp+3K1iIU9QT6V0GC4C5vNVenRLr/Bm43iFPDycINSa3fRfdjeOz0fsuvU0cDCw0XWbGN9fv+9FhlN1Fu89uYG53sJwynSm401bu9/dcxsXjp1EnLfotjDyzz5hOI1IJ2VQdkjXkoCjwA2UdB051fxWMhhIKMYtvokQ4TA1cS3Pot5PZG2wGMjRFiiaXFslkZ4k1ICNjeViE28FJtXFYzCynOVbEVIxk9cu79NNjocPiYxiqdGLkl12ResVQXYgDxJtWKk5Oy1L/ik7IcxE8cYBmkEd7WBB1kHro5geZtWrheCYqur2yruzNxPEaFB5W7vstSGOIMH2hjEkhKsUJAjIuDYnTruBcVqL+l246VdfQoPjaT1g7FJ7Qc5mwsQaEaomOkyrzViLhXUi8ZI3B69DUNHgbpz/AFnft2NOjxTDZM9nKXbovVnNsHlrYgibFy9hCblWKlnk3sRDH9bfbUTbzNdBRw91aGiMnG4+pWlmqu/ZLZenYuzxLFg0KYBBBcWaVu/iH9XG4B+yulfI1d5NOkryev5sjMz1Kr00Xl9/sZtnmxDa1jmmYG+ttRA+C7Cq1XGUoSTb16Xf0RcoYKrU8MFv2+7Np7N+JpsC7piFWTCTbSx7EqSNJdV5HbYr1HnVOpiYzlmf0NmPAMXGGiXpfX7fMkcceykj+1ZYe3wr9/Ql3eMfcHORfL3h4Gpack+uncyakJ024yVmuhl+HuH8ckqyYKTTL9Uq/ZsfFe9sdxYg1bnhrRvmT/PeVViE3ZpjPFmV5pJil/bop3xEtkS63125LGU7p67CquiLB2nIsi/duWx4U27eQ9tPboxttfysq/ymsHjWISpqkt39F/JpcOpNzc3sg5EuK5q5rxlYgMLGnlhO5Mw0lxTWQTjYeNIMKPOMyiw9zIwHW3X5VaoYepW0gvsXIK8Mz0S3b2MTm3tNf3cNGq/ffvH4Ly+dblDgcFrVlfyRiYnHwvalr5v9l9zG5nnmInP000j+RYhfgg2HyrYpYSjRXgikZk605+0ytqciHopOQAub/E+VSRq2shso3vqbLIMrzV7Nh8POV8jp29GNj8qKyhUVq1NNee/3G0pyg/0ptemxvsilx0ZCY7BzR3NlkCakv4OUuF9dq5riPCKai6uHurauL1+D/ZmvhsfOTUK3xX7ov2baubRqpalc5uaeWVoibBHYUxsgnK7HSaBhDxEt9qckTwjbUaRL0o9uxOijtTLleUrjlAwr86zVcPHqbcnZV+0f6DzqfD4eVaeVe8noUHVlZe852/ETGV5GOuVLCMn3Y2JJuq8rqALeZvzrtuFcPprVrRdO78yhx7iP9vH+0w+n/Z9fRefdjeRYczO0k+poVLSYlw3ffShdY731HUQq2H2iTW5J5dI6yfy/OhyUYp77LYdhaTMsUAzLGirqdyQsWGgXa5OyqALAD086SdWnRVuoQpSnqzWxZdl0ME0cTYlEa6Pi5Ag7YCxkSJbiQo+yllUCxsDWPHD1atSVSLeZrRvZGrPGRjSjQatBO7S3l6lVjvaCkSrFg4FBUBQXUNsNhohGyj1JplDgOFpSzVm5y8/sR1eJVqitBZYisu9oaJLFqSITMT2ji7hSQRpRmNohy2TqNzVmjgcJReWC1fyGVsfi6kLXtFdFu/M5vnGOkxEpDtyJBu/duDYtcncnx3qWpKVWdv8AwhpQjShf/wBH8XlTRwjEuzsWcqGB5Pa92Y73p1Siqau3r5DYVc8sqWnmbPh7iJCqriIpexdVinDr3CkoNiG8yjMjfaXnT88asMktJfv0IckqU88fZ/b+Csk4CxIxEsSWjhjcqsrm7PHzRltvupB2sN6yMVxelhfAl4uqW/vfT3GvQwE6/ivp8vgabKOBMLDYupmfqZN1v/By+d65vEcXxFXZ5V5b/E2KWApQ3VzTxoFACgADkALAegFZjbbuy4kkrIqM44eSbvJZH8bd1vUePnV7DY6dLwy1RboYuVPR6or8nxeYZexMIJQm5X+8jbz0jcHzFjWvSxtJ6xlbyZNiKOExi8e/fZo3mU+0IyACXAyg9Sukrfx7+m341YfEqUF4n8HcwK/BFDWNVNef8XLjFcWAj6OPfoXtt6AVQrcb0tTjr3f2K8OGu/jfwM5PMzsWYkseZNYVSpKpJyk7tmnGEYLLHYVTBoxiIr70qZJCViNE9jTmTSSaKfijigQgrGRqA7zcwnkB1atDBYB1bSnt0Xf+B1KhGMXWraRRyTMce+IcsxOm99yT8SerV12HwyirI5viPEp4mVtoraP7vzIDsOQ+fU1YbS0iZyTerG6YODFIBr8jx0UQHZKL9WIBYn1tt6Vp0Y00vCZ9ZTb8Rt8l4zlUizX8qWdCMiNVZxOjcOcZLLZZNj51RrYVx1RapYlS0Za5xw+kylorI/Pb3W9R09RXPYvhVOr4oeGXyZs4XHSptZ9V8zFLhGRyrggqbEGuaqwlTk4yVmjedWMopxd7kmoiEjYmXoKVIlpw6kZFuacSt2J8UdqZcrylcXQNG5JbUJXHRi2cx4pzbW7yE91QVQdNuXzNdPgsPkgo9XubEpRweFdR9Ff1fRGfiSwA337xvzJYXJPma7SjCMIJRPMK1SU5tyd2WeHmcsFw6qm/vWA3+1JIeQ9TTsqjd9SL2tGT8TxNHgYpI8IiNJMyPLMVuDIhuBApHdRWuwJ3ub7bWpTpQp+Oa1fQsQlOayp6dzL4/P8AETKXkYtva7MST8+dO/uJ5HKKSQKhBSs3djfDWVYnGzfs+GGt3DMbkAAAXLFjy6D41T50kmr77ll043Ttsa/i32XPluFTEzSrILqsqqCAjtyC/bHS+1PoSpa8wbUz/wCpk8vwpca1SOKMH+9m93zCqb62+6t6kdSKXhiku7I8sr2bbfZG24TQhZsNoWR0RpsMMRCbFwgZZOxJ5lY5VF/u7dKj/uVUoOdN3yuxJTw3/wCiNOp4c3fZXM9m2ZyKHlld5mlCxuXPVHSWIhRsqqYyAo2sxqjQruU9fU3uLcLp4WnDI3rdM6lleLeeNB2MyGOOKM60tqLIHTTYkEaXQXvvasLjtNyxWeMXqu3UbwiSjh8kmtPoSpYmU6WBUjoRY1iyhKDtJWZqRkpK8XcTTBQ6BAwKAuLCUDbiglIJcWBQNuMQTX2NK0SThYfpCMz/ABTjuxTu++9wvl4tV3BYfnT12W/2L+Dp8x67I5HnuLLv2YPI3bzbrf0rsMLS6/ljI49js1TkRekd/N/wVUsnQch+PnVyUv8AVHPRXVjVRjgUACgB3DzlTcVJTqODGzgpKxqMnl1MCK1ISUlczqkbGvw8hWxBsRStXKybT0OtcEZz2sYVjv0v1rKxNLLK6NTD1MyLHiHKe1GtB3x/zDw9fCsDieB58c8PaXzRrYTE8t5ZbP5GKnksPOuWSNuEbkEAsacWXaKJ0UVqY2VpSuxygaR5p7cqVIljC+5n+Is07NNI99wQPIcif0q/gsNzJ3eyL+Fo55X6I55NMZA0YC6dQBY89K3Mlvmo2612mCwzazW1enoupzf9QcT5lTkQfhjv5y+yGJRqkLnw2+J/SwrZyeO/Y5dO0bC9Zta5tzt0v6U8bYqMzm1HSN7XJrOxdS7yroXKEbK7LribhCfBSxpirMJIw8RjN1YbaluQLFbi/qPGoqNqsrTv5L82HzbgrxLzKeLI8DjIMVEokCxvFOq2DdmdIG/RgRcX8KlxcVL2ei1IMNmjfN12LPOuMcRnsj4VOzgwquswDLqlZVsAG3s3eJNhbmNzWPi8UsLBTav+dTUw2HdeWVOw1nXDUcMSupZ3U6S7m5seWkclAPQDrWTQ4lVxFVqb6aI6jhWDoUJ2Ubvux5s0CTYHEg9/dGH2uzIaxP8AiHo5rR4HFxrVqH+r1+Jif1JSVKUZrdP5FBxxlDJjI4Ap7KRxLE31XhY90g+S3B8KuYag41Mr729wcW4pHE4enl6K79bW/PUv8Jx6VxTossixIqoQHIUoiKjMn2XUC/natb9ObcbK61OYy1IpST3NucxwzJoeeRsUr6WMm4cnlpI2Cm3d9a57jnD+ZTeIiksq6duzNjhWNySVFtu769/IJYq4250mYWIxSXGZhYWkEuHalAFAAoArnjKmn3uWk1Ik4ea+1NaIZwsc54szLXLI/wBVAVX0X9Tf510uBoZKcY9Xq/ea8GsNhnN9E37znt9ix5k2/qa6OCyxueeTk5zu/VjFRigoAFAAoAFAFzkmbLDfUrMelrD8atUq6hG1ivVoOb0NBlfEvbFlZOzAUnWGBC7czqFT0q/MbTVirVw2RJ3v5GazPGSiS4xDSWN1ZWYWPkPqn0qnVcr6yv7y7SSy+zY2WQe2XMMOAshTEKF0gSX1E7WYuDcmoZJMlNpl3EMeYAzxKyXNnQ76HsCwBHNd7g+dcdxOhya7ts9fudJgKylQ13WhcQxWrNbJpTuLJpBiREnxHQU5InhT7jFqUk2Oa8QY9nEkh2NtvujkB+NdXhaKhlgi/jJf2+Dm47pfN6FFlPdjNz75so8hux+Nh8jXTYS6jrs9jzKvZy06bktFJNhVwgEY68YN+dqZUnljcdTWZ2KPDYtkYsLXIZTcXBDAggj0NZOdp5i/KCaszpef4vE4zL8HFjOzwrQg6ZJXPazRFAqEQKpZbjmWsDYGko0qktYfEbOpCOkiox2R4LCSPAxxE8i3jkdHjij1fW7NSjFgPEkXq3Rw0nG+a1/oQ1K2trXsQsl4iXCuOzggRlXQWdWcyfaYvq687DYdKgnhcNUjy66+JNGvWg89Jmgl48aUaXw2EeP6yhW1EeIk1EqfAjl50U+D4KPsR179R8eK42E1LP8ALQpMwxEJlCwJLMA4aPtD2YQ7EbL7zdL9bchRSwsKEurl8CXH8Vr41XqNKPZL7lpxvhBZDDiXnKqR9IOzjwytu4S5338fgDU9SnPWb0+3czaVSCtDf7mQwuGbEYkJhwCWXSWNlWwT6SRtWyKBc7+FV5VFnzR0LUYvJaR1qLg9RJgcaO/eLVI/ahldiloTEgHIAG9+rDnWVx6vFUWk92kl5FvhlN51dbav1NJauLOgBQAKABQAKABQAl0BoFUmitx4MaOw+qrH5CpaSzzUe7LNJqclFnJs8e0LeZA/H/KuwoLxos8bllwcrdWl8/4My52Fab9lHBrdjdMHAoAFAAoAFAAoAMGi4Ftl+S4rFuojjkcsLA2Om17c+VqfactX8SPPCGnyO08C+zF1w8uFzOCGSKRhNHJG1popAACC1gwBFrWuOd+dQytfckTH8l4Nky0TxHS+HMiyQy/6w6gQyS7WuAq7jbbztWNxyEZUIz6p29zL3DpyVVx6NfQmyPauWNtK+xClmJp6RPGCQcWHJ50jYkqiQzneOjghcuyqSjBbncmxA/HrU+Fozq1FlV9UJTTlLM/ZW7eyONZlmAkHZxgkEgFuQ59PlXZ4fDSckypxfjNKrTdGnqur9H0Q8sYFvIWFdGopW8jim27lxgEVE1tzpSN7mZz3Ga2tVDFVP9UXcPCyuxXCmPWDFRSvEJghYhDaxfQ2ht9jpbS1jsdNVFFyaSLEnZXBjs6eRmZtTSMSWZzcknmT41cli7LLBWK8aF3eTITZhKdy5J8TYn51XVeola5K6UH0HhECLzP6C9zUqgms1aXuI8zWlNF1wXlsOLxIhkxC4SIKXLtbU5BACi+1ze+/QGmOq/Zoq31Y7Kl4qjLHM5MNhZpIMvdsS17CQi5kY891+qPK3KpadRRjZaz+JBOGd3ekfgMx8K4vF2u4Y33PKGIdRqGzv5Le1tzWVjuI0qH+WV5dkX8JhZVPYjZd2bfhvgWDCnUxMslrEsLJ8E5cwOd65fF8WrV1lXhj5b/E2qODp09XqzTYbDJGNMaKi+CqFHyFZs5ym7ybfqWYxUdErDtNHAoAFAAoAF6AEk0AMxYgGlsSSptDGeC+Hm/4b/lU2F/zR9UOw+lWPqcfz0fQnyK/n/nXXYf2y5x1Xwb8mjME1o9DhgqQAUACgAUACgAUAarg+eG4WbSd7aTbdfCr+HmnDK9yliItSutj0xwouGGHV4FVRp71rXFvE1QrZ81pFijky3ijknEvHsmFxEkpleWYs6qquVhhjv3FWMbM2kAlmvve1qsKnGEfH8CPPKbtD4kThr2x4hsQkWJjSSCRljYAXcaja4PXnyqCrClVWRx0ZNDPT8SexsMVCe0deiuy/IkV59UioScV0bXwOxhNZE+6QGCRqWchQOZJsKbGMpu0Vdjbym7RMhmPHitKsOH+tIqGTnpBYAsBa23PryrewfBJTtKp8CtiMXh8MvE80uyei9X9jIYrCNisRN208Ueh2W0kjEd1iBp0hmkNhe//AOV0dGjRoQ2t5bGFWxWJxbUdWuyWi9y/9I2ZYaKOSJIpRKe8WKxyIF27ttagm+/IWqfDVJVKqvay7EeKowo07Wlme7krellv8QGtUyiLjszsNIN/yFVq2IUdFuTU6LerKVjfc1nN31ZdSsXPCuRy4rERxxR6tRNtT9klwCd5OnLkNzRFteK1xkmn4b6mi4v/AHfBhFwi4V1zBSvbTa9SBwfpNBDEMjb2AAtcX3FMale7HJroYiCG5Ub2Zgt7flUkY5mvMJSsmT0wA7NjpJNjdmOhFI5hert08KmjRWRtL3vRL7shdXxWv8N2aHijM8M2IBhWJlZIhGxtoiQoO66gXDIbgi3S+96aq8FFWjqu4nJm5O8tLnd+EuEMHlmHVn7NpG0CSdgO+8rBVC32VSzBQB4iq7qSasTKCvcg5hhxHI6LbSpsLdBzA+HKuDxdJUq8oLozpKE89NNke9VyUF6UAtdAtmJMgosLlEmWlsLkC7SiwuULVQFgXoAbkw3hSpjo1O4zNcqyNyZSvzFqdF2kpdh6SumjluPgLI6Eb2It5j/MV1tOVmpI1sZR5+HnBdVp67oxtah5yFQAKABQAKABQAKAADQB0Dg/jqSJewLEBxpN9wfPyNXac4VWlLdFOpTlBNx2IftDyQLIk8PeSVAWtuVkGxv6ix+dRVoTcm7ElCpFRUbll7LODZpMVBinEPYxzDUsklmJA5qAD3lJDAGxuBVecJWsTKpG5vcyzB4Gm7SIxxRMymWZtAYjeyC15GYcgt73HKuUp8HnOdm+v57zqKtajToqpKau1fKvzTXcxHEkWJx7xOgAw5hjI7IlvpCg7ZZLtZGV9S2JXkOdb8KGFwcM9kkvjcxI4vF1r0YPftp897ErAcNQ4dNU5FvsgnfyLCxb0Fh4g1l1+M1675eGWVd+v2RpYPgkXJOp4n26fz7xGIw6OR2aCKMDYKoUt4k1pcN4XWnHPXk9fiSY7+oKeBXKoWlPr/1j5abv02+RVScOgamVyzMb963yuOVdFQoRorLE47E46piajqVd2ZbNZ2VilipGxvzqHEVmnlRNRpprMyrqjctG99nmX9hJ22Iw0EySpNDGmINgJuzDoDdSELC4BI8eVO5Mn69EROtEzmPwONZyJY5QR0YFVX0vtbzqR86p39w1OjDt+5oMB7OJJMBNjhLEogDMYydRcIAzAsNlPgN7+NMqQcJKNtR9OammzNw49jJHJIv0SSAWUWVfIW8t/hUrrOUlJrRPoRuklFxT1aJomiQSu0ZlsysikkIA4PeK+o/GnzlFXbV1ul01/kjUZuyTt39w1jckxksTYk4ZkhQblUCKq+Onnbcb+dVp3erVvkWKeWPhTudp4cwmPzKHBNIscOEwwhIjm1F8XJEgGuQL7iBhdQb7gEg1C1Z6kid9i0zw6Z5Bv719zc72PP41xONhlxE15/XU6TCrNRi/IrzKarWLOVBaqBbIFAApBA6UAxSCB0AHQIOLKDSWGOLQZUGgE2jn/FuX9lMWA7r94ev1h89/jXQ8Prcyll6rQ3MFWz07dUc8zrCaJCR7rbj+oreoTzRscjxjBvD4htezLVfuiuqYyQUACgAUACgAUACgByCXSwbwN6fCWWSl2ElHMrFjPn0rrpYi3Ty/Wpv7qdn+WIFhoI6Tw1n7zYeG7YbCQxPEkIkkfSRFqOIbso2DNI11OpwQSCNr7wpKT0Q+TyrVl9gsn7sE2JZ8TOsdou2JeOOPU3ZydmwuZXFmOone3Pa2JxPiM8LLlU/aa1fl5GngMJCvHmVNu21xGc5qIidR1yudWkdT0L25ViUaOIxktW2vzZHR0qVOEHU0hBbyfYzzKztrlOpug+qvkBXa8P4TTw6Tktfzfu/kctxT+oJVU6OFvGHV/wC0vsvm/kOVsHNDOIxAQXJtQxYxbMRn2YRYj3RZ12DctQ8D4+VUazhU23NGjCdPfYssk4YaOIYjFTR4OFxqRmAad13/ALiId7f7W3rUUEoav/z3/Ylm82hqOGcgnnjZcFhzHhmYPLiseTafTupEQ2IF7grcj7VR81JWjq+/5v7w5d/a0XYps9xU0DsjJEdADa4RGQVuR3e0iJG4332uKucydnmj0vuV1GN9H5bfYpcuU4sT6ptGlAwRy7Gd72jiREsC5NrXqF1VU6fF7e5WJ1Bw/j8YnIMpldsRhZFMbaVZhICpjZZEUMyne30m/lUdHxXh3+qCt4Wp9voy4yTLFwuNkj7SOUKwVHSRWVrEE2Um/wCGxBqxSgoyfa2l2QV6jcVb3nXJZ58RGkVl7LtFjAVbAvzUt42tf4UzLCLbe+4uaclbodBweGEcaovJVA9fM+tUJNybZdirKxzTGOxkcv7xdr+t964WrKUqknLe7udZTSUEo7WGqjHhigQOgA6BACkAOgQOgAUCCDhfA0tx3N7gCsKNAvBkPOMH28RRhY81Pg36dKnw1Z0Z5l7yWhPlTzI5tmmX31RyCzA/4T0NdPRrLScdjSxWGp4yjlfufZ/m5j8Vh2RirCx/AjxHlWnGakro4LEYeph6jp1FZr8uhmnEAKABQAKABQAKABQAKANr7PeDVxuLijkkkRN2LJE/1RfSJSLKTbnTnBKN/wBv3ZFzHmskdM414lHbtDhe8ygR676gukWO5943vv8Ama5yWCljMW5W02Xnbr6HV4alTwmF5+Jdo726u+y95lYYdNySWY7ljzJ611+EwcMPGy37/bsjkeKcXq46dn4YLaK/fu/xDtXDKImLxYUHegfGLZh89zgyHSp7o/H/ACqhXr5vDHY0aFFR1ZTVULJt/ZnneDhxN8dAsx0hYXkJZYnU90FCdOk9DbukeZs5rO1qNbyptHSc64omxJEaAgE2VFG58AAKv08PCnqzNqYiU3ZEnO+CHGFhEksKIzOZzIpbQzp9GRvZlBRFI8TfpaoP7jPUaSurWJ1QUIJydne5gfZtg0DSxmfTPLZ4k7KVQJsPIZI37TTpAKiT/EKijCUJ3nHQmnJShaL16GiyzKZv2x8RjTHM0iuhEaAyyFl0qAwC2tZeZPIVYkopXh0IE76S6+ZKgw+WEiSOWEkNqs8iq6MPtI9mVgfHcU3+4clrYXkZdrm14b4kwSIIzPDqDFrmRCLnYG4O221VqqcndE9NqKswZ3xKGzTAYKJwdXaYiXSbgosT9kpI6Fu9/KPGoUtyYh8S4MriHtyazj48/wAQa47idPl4mXnqdFgquaivLQrOxNUblrOhQhpLhnB2NFxMwrsqLiZw+ypLiZgdnRcMwfZ0XEzB6KAzDYxApbDuXIV2w8aSwZGDtBRYTKyrzvJY8QOiuBs39GHUVbwuLnQfddizh8ROi+67HN80y4EtHIO8pIuOh8j4V0tGtopR2ZpYnCUcZStJdNH1X51MUwsa1UeeNNOzCoEBQAKABQAKABQBIwMzI6sguwOw06vwp0ZOLuhs4pqzOr8G5/JHJHK8bx2I1A8mXrYc60HerCzVjMVqU7xd0Lx7o80skaaBJIz6b3tc3tf5n40mGwsKCdt3u/zoTY3iNbF5VUfhirJfv6jFWSiQMwx4QUEkYXMXnOalyVB261RxFe/hiaFCjbVlPVMsjkKKT3m0+dr/AD8qVW6sRt9ECaIqxVuY/wDB8LUNWdmCaaujsHsS4zgRzh8UqiTSTFOdyQBvEb8jYbEc+R6XWcpztG4xQhBuVjTZ5m8uYzCKEER6rKPH7zVdp040I3luUalSVaWWOxtsDkEeGwzWRO07JgzhVDHunqByqjKtKc99LlyNKMI7amHOIEc8bvfSkis1hfZWBNvlV7K5RaXYqOVpJsoPb1wcgVcyw6jS5Cz6baSW/u5fjyPjdT41mLR2Zo7nFqfZAaf2bZv+zZjh5W5atB36ONP9adFJuwjPTnE+AMirIguVBv4lee3jauf4vhJVYKpFax39DQwNdQk4y6mTrmDYBSgCgAUACgAUACgAUARv2UUuYk5rFDDCkuHMYfYCi4mdhPpUXJAA5kmwpUm3ZAsz0RzPjTMYknZlYOGANlN97WP5V0/DqVSVFRkrW7l6XEIYOjFVU83RdfX0MBiZAzswFgSTb1rbirKzONxFSNSrKcVZNt29RqnEIYF6AHhg5DyR/wDC36U7LLs/gNzx7obkjK+8CPUEfnTXpuOTT2EUASMBg2ldUQXJPwA6k+AFKouTshspKKuzcRRRYNNMYu55sfeY/wBB5Vq0qMaa0Muc5VXd7FXiMyZmF23PIU9yV7D1DQ0+Bl1IDSleS1Iua5iEFgd6Ruw6ELmMzTMCdr1Ur1uiL9Gl1ZU1RLQa0ASZ4BoDpfSSVIPNWtfn1BHXypzStdDVJ3ysanmLEE9FVfgosKHqxUkhUC9b2tvflbzvUsIjJM9VezDDN+wwyywiOZ0u3iy/Ve31dQsbedQV5uUrXFp04xWiNJmU4VGBvupHLxFqjgrsdJ6HLc4g5itSnIzqkTVZzPFjsnxSxjlhpFKnmjpHqQee4Ug1nVacoTs+pepVIyjdHlKlTJBUUhVgw5qQw9QbihuwHqXiXMZEihzBZdGHw+EecoGt+0SyIohjYctF7b87sLVE9xSuyzMY8bhUxmHGkMdM0d7mKX6w/hPMeo8a5jivD1SfNp7Pddma2DxObwS36eYdYxoAoAFAAoAFAAoAFAERsXS5SXlBdsx5ClsLkitxjG4xYl1SuFH4n0HWpKVGdV2grjoRzeyjm/FXGolPZwA6BzLGwY+J8vKulwHCuX4qj1+hTq8Wp4e6orNLv0Xp3+RlzB2h1OzMT9hGI+Btaugp0KcVZv4J/U5vE4yrXm5z1b7/AGHVwMfVJfUq4/7bVNy6Hdr4/Yrcyp0sDD5dExFpSP5RIPiAQaFhYy1hK4rryXtI0+UYfsxtZ15l4wpAH3lChl+I+NWoRUFYqVLz1NJluKiBDPGJl8pGQ/Ai4/CnSUns7EEWk9Vc3mRSZVNZezEbnbRL1Pk3I1QqqvHrdF6lKhLyY7xH7N8pkQvNEkG397G/ZHfrYd1j6g1TWaT03LbcYK72OP4jL8PgXlGHdpQTZXdQrFB0t6332vttWrh6ORXluZ9apzXZbGezHG82bc9BUtSooRuLTp5nYp8JMTKCapUqjlUTZbqQShZGyjx4jhv1tV9uxn5LyMxmOOJJ33NVa1axbpUrlQTVFu5bBSASwFaNjazpY7cmUm248Qbb07Rxv1QzVS8mRg5tboTe3mOX5mkQ+3UVGl6kjEbJ2NLkGQvKrShbonTqx8AOoHWq+MxtPD2g34nt5ef2L/CsEsTWUqnsLfz8vudR4F9obQWhxZLw7BX5vH5H7SfiPPlVGnVcdHqjpOJcGjV/UoaS7dH9mdbjkjxEQZGV0YXVlII9QRVuMuqORqUpRbjNWfmYnO8Cbm43vV+nMoVIi8qwCnLMaHUsHWW6q2hmCxDZW6Hz3pld5qkUPoK0GcOzaJoFSRgmJw8m0czRqxva5jl6pKBzF9+YuKk5ig8lWN33EdK+tN2E5XxHFC4dEgRhyIw6uw9NdwDTnPD22+Q3JWXX5jfFHHE+LjMRZuzLBm1G7OV92/RVF9lG1VqkoyfhVkT0qbj7Tuyx9kPFgweL7KY/2bE2ilB91WOySfAmx8mPhVerTjOLjLZk8W07o7Fm+GMMhQ8uanxU8v0ricXhXh6rh06eh0OHqc6CkveQ+2qtYmysPtRSWDKw+0osJlYNdFgsw9VAWBekEsNpABTrj3NsrOIc5GHQaQDI3ug8gPtHyq1hMK68tdkT4XDutLXY47xHnTzOQWLC+5+0f0HhXX4XDRpR0VjK4txBTlyKOkFvbq/sMYLGxx20Ql28WNzfyUA1pQqwh7MbvzOcnTnLeVka7J1xctu7BCP965X8ACatc2tb2fmVXTpXtmNzkGAEZDSY3DaudlikYfNmH5U2VSclZx+YsYU4u6l8jWYjIsPjBaaDB4gfbj+im9Qw3B/mqjKKi76pluMm+zMHxh7Mp8EpxOAkkkRO80ZP08ajclHX+8A8LX9alp4uUdJar5iToReq0ZkcNnH7RpMiSecmGIikb/iLpKOfOwNXMueN6cmis7RdppGjw7hAGVzJfl2kXZuv8elij+ot6U6Cm9JlebprWAjG5gzC8jswXkCdl/hXkPhUiilsiNuUtzHZhidbEnlTr2J4qxm8diNbeQ5VmV6ueXkaFKGVCMI1nBplJ2mmLUV4sl4jGG3P0qxOqQwplezXqo3fUspWCpABQAYNLYBcaXqSMRrkaXhTht8VIALiNSNb+A8B4sfCoMdjqeDp5pe10Xf+B2Hw8sRKy26s6/hcsSNFSMaVUWA/XxNcFWrzrTc5u7Z1NLLTioRWiKzNeGUl3XuP4jkf4h/WrGHx06Wj1Rdo41w0eqM/w7n8+BnGlyED2lTmrANZu6etgbHnXQQqWSnH1LmLwdLF09VrbR9V2O5ZphhIA62IYA+vUW+Fa1OR51Vg07MZy+ABRAebxzOR5MVUX+dMnO9REtOm1RcvO31ODZBM0PaQuqulzHLFINUblDbvDxBBswsR0NbVSnCrHUynOVOV0Qs24KjkOrAyBWP/ALaZwGv4QTGyyDwVrN61n1MPOntqi5SxEZ76MxeNwUkLmOVHjcc1dSrD4GoE7k4xSvYD1YMvY5VhTIS0seHhLMfeN0XXc9fH4Vi8XoKdHP1jr7upocPquFXL0f16GeFcsbwKBAxSAHQIHQAdAgzjMwVFZjyAuafCm5yUV1HwouTSOT8U5wzanJ777D7q+XoNq63B4eMEorZfUn4piVg8Ny6ftS0Xp1Zjq1Dii94Vw5ZyQdI6kc/gauYVa3KuKlZG6wK4dT9Ib/zbn4k1blLsUY36msy/MssVbPhUb7zAH8b1XnCtupE0Z0tnEuYMXlPvL/Z/vLK0YHns1vwqFqv11+ZNHkvZWMtxt7Re4cPgJ5nBNnmYKp0j6sTABt+rEcuXjUtHDa5ppegs6ttIsxOY444fCoYwAzEKu1x4nb0H41LXqOnHw7srUoKpUebYmDHl4A3I2sw6BhztU0b213I3FKVkUk2NYixNK2SKJSZjidtI6/lVPEVdMqLVGF3crKoloMGlTsDATQ3cAqQAUAClQD0UV6ljEZKVjU8J8LPimue5ED3n8fupfm34D8Kq8Qx9PBU7vWT2X38iXDYWeIl2XVnXsvwUcMaxxKFReQ/Mk9T51wmIr1K9R1Kju3+fA6KnSjTjlitCTUA8FKBh+M8qKP2y+6573k36H863OHYjNHlvdben8GxgK+aPLe6+hvPZnxDfCCLEsFCv2cLsbBl6KSfA7D5Vq0cXCNTkt69PsYHGsD+s50lvq128xjLOJxLjcZOh+jiTDxIfGMYhQ7fG7H0tVnDvmVn6fcg4jhnhcDTT3buzB8R4bssyxaf79mHpJZ/++uhoO9OL8jk66tJlPnbbGpHsRwRRxcWzaeyxCx4uEbBMQCxQf7qVSJI/g1vKsmo05ar7mpFaC0xeVltTYbGruD2aYmJk9NTw6rH1JqJpd3+e8dqehuB+LVx+DjMypA07TxRRg31JHcd2/Oy7E+KmoalLPCUemw+M8skygkQqSp5gkH1BtXCSi4txfTQ6tSUlddQqQACkAOgQOgA6BDI8Z4jToiB5jW3zso/OtfhlK96j9F+5qYGN7z9xy3OptUrfd7o+HP8AG9dPQjaCOU4xXdXFy7Lwr3fyQKmMskQ4x0FlNqkjVcVZDJU1J3ZLwOBllOokovV2vb+UfWPpT6cKlR6fEjnOEFbr2LR4kGy6mt9Zzcn0XktaEKUY76+pVc5Py9BHaXNr70/Mr2QmXS4nFkiXQnuqAHP3iL/htUHMm6to7Lceox5eZ7vYfzjEBkw4+zrY/C1qSt7cfexKSspP0Gsmx145lP2gw+Ox/IUlCo5OVx1anbKyLiZqWcwjG5USvc3rPlLM7l2KsrCKaKCgAUACgA6VIB6KK9TRiRylY2vB/BcmJXt5FdcMpsWAIMjfYQ9B4v05C55VuIY2ODpZrXfRffsS4PDf3FSzdkdFiiCKFRQqqLBVFgB4AVwlatOtN1Kju2ddTpwpxUYrQdWUiorDnFMeTE+NNaI3THlmBpLEbg0KdQwIIBBFiDuCKVNp3QibTuUXFkKpgyqABQUAHlqq9gZOeIvLfUuYKTlXu/MqeEr/ALJmJHMQRW9e2H6V1vDv+QvzuUv6rdsPH1Y97SU/t3aD/X4WKUHzKFf+0VtYb/G12bRxFf2k/Qw7YvtYFfrazfxDn+vxp9Kpnp3GyhknYyUnM+tZs9zRjsJpop6S9k2Xa8Ng8QzIwjgKRKEOqNy8iysWvY3uenWku8mUZZZrlnxHhQs7W+tZ/nz/ABBri+J0+XiZeep0WDquVFeWhVGKqFy3nC7M0XFzIIrQFwUAHQBguMGvim8go/5Qf610PD1agvebWAVqKOaY4/SP/G35muhh7KODxn/Iqf8A1L6jFOKw7h5tBuApPTUL2PjY7X9aVOzEkrqxcQ4p2sZHZmbkD4eQ5AVo0ZNLxO7ZTnFf6qyQjHYvSLDn+VLXrZFZCUqeZ3YrhyPU926sB8BuajwmqcmOxLtZIhyZgdTkfWZm+Z2qCNfKnbrcl5O3kHjptcaMOhIPlcD9KfXnmhGSEpRyyaGcBNp1eY/I3qOhKzY+rG6Q3iJb7UlSdxacbDFQkgKABQAKABQAuMVJFDWzpHAHBCTTRHHMYonI0R8pJuo1dY4zyubFunjUzbUW4a2IbxUkpdT0fh8KiII0RVRVCqoAChRsABytWfLxb6llabFBm/Cytdoe6fs/VPp4Vh4vhCl4qOj7dPd2+hp4fiMo6VNfMyWKwDoSGUgjxrBqQlTeWaszYp1ozV0yLamppktwUALVyKBHFMquLZr4Zh95fzq5w9frr0ZYwcLVU/Ug8Hf6JmJP+yhv6dqb11vDv+R+eZmf1Z/ggvX9iHn2O7XB5XiCbk4eSFje+8Ulhf8AGtfByzZvW5xuIjayMVjV7CU/7KbfyVuvyJ+R8qR/o1fKQsf1YeaKDELZiPOqs14i1DZDdMHHYfZ2MTPhcNHGzRxRszaw2xk7ckhwDc6U5LyJe55CpIJZdSGbalodT4oW4ik8QVPwNx/WuU47TtOM/VfubXDZ3i4lFWCaYKACtQANNAXE6KBbnOeKT/apPVf+ha6TA/8AHj7/AKnQYP8Awx/OpzfG/wB4/wDG35mt+Hso4DGf8ip/9S+ozTisLiG4p8FeSElsWOWG+snny+G9WcM7uUnvsVq+iiiumYljeqs3eWpYirIuciNl+Lf9NXsN/ifvKuI9soxWeti4SsAtyVPIjl6cqlp63TI6mlmMr1psOo9jdNYoKQAUACgAUAAUoHSfYVlEOIx57eNZBHH2iBrlQ4YWJXk3xvSzbUdBOo/nS9nnmOjQsEJ12LM3eshvdiT9Y+nLlU2CbzNeRVxqWRPzO+8Lzs+EgZzqYxKSTzJtVWskqjS7lii24JvsWlRkglkB5gH1pGk9xU2iJPlUL+9Eh/lA/Kq88HQn7UF8CWOJqw2kzA5/hljnZUFlFrC5PP1rlsbTjTrOMFZHQ4OpKpSUpbldVUslRxV/o5/iWr3D/wDN7mWcJ/l9zI+QxgZPmrj3uzQX8hcj8TXU4H/I/wA6GP8A1Q2+XHp/KMt2h/cuF393FTAeQIuR8ya1cHomcpX3K/MV1YVy2+mzDyNwL/ImrGKX6T9xBQ0qaGTY1nM0AqQDrns5xLR5VM6GzK0pU+Bsm/41NT9n3lao/F7jqM8hfAQMxuxIJPnpNc7/AFCkoL1/Zmrwltv3fuVNcqbYKUAUACgAUAf/2Q=="/>
          <p:cNvSpPr>
            <a:spLocks noChangeAspect="1" noChangeArrowheads="1"/>
          </p:cNvSpPr>
          <p:nvPr/>
        </p:nvSpPr>
        <p:spPr bwMode="auto">
          <a:xfrm>
            <a:off x="155575" y="-1652588"/>
            <a:ext cx="5972175" cy="3457576"/>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18450" name="Picture 18" descr="Resultado de imagen de imagenes de musica jazz y blue"/>
          <p:cNvPicPr>
            <a:picLocks noChangeAspect="1" noChangeArrowheads="1"/>
          </p:cNvPicPr>
          <p:nvPr/>
        </p:nvPicPr>
        <p:blipFill>
          <a:blip r:embed="rId4"/>
          <a:srcRect/>
          <a:stretch>
            <a:fillRect/>
          </a:stretch>
        </p:blipFill>
        <p:spPr bwMode="auto">
          <a:xfrm>
            <a:off x="5638800" y="5143512"/>
            <a:ext cx="3505200" cy="1714488"/>
          </a:xfrm>
          <a:prstGeom prst="rect">
            <a:avLst/>
          </a:prstGeom>
          <a:noFill/>
        </p:spPr>
      </p:pic>
      <p:pic>
        <p:nvPicPr>
          <p:cNvPr id="18452" name="Picture 20" descr="Resultado de imagen de imagenes de musica jazz y blue"/>
          <p:cNvPicPr>
            <a:picLocks noChangeAspect="1" noChangeArrowheads="1"/>
          </p:cNvPicPr>
          <p:nvPr/>
        </p:nvPicPr>
        <p:blipFill>
          <a:blip r:embed="rId5"/>
          <a:srcRect/>
          <a:stretch>
            <a:fillRect/>
          </a:stretch>
        </p:blipFill>
        <p:spPr bwMode="auto">
          <a:xfrm>
            <a:off x="0" y="3214686"/>
            <a:ext cx="1847850" cy="1785950"/>
          </a:xfrm>
          <a:prstGeom prst="rect">
            <a:avLst/>
          </a:prstGeom>
          <a:noFill/>
        </p:spPr>
      </p:pic>
      <p:pic>
        <p:nvPicPr>
          <p:cNvPr id="18453" name="Picture 21" descr="C:\Documents and Settings\dos\Mis documentos\Mis imágenes\blues1.jpg"/>
          <p:cNvPicPr>
            <a:picLocks noChangeAspect="1" noChangeArrowheads="1"/>
          </p:cNvPicPr>
          <p:nvPr/>
        </p:nvPicPr>
        <p:blipFill>
          <a:blip r:embed="rId6"/>
          <a:srcRect/>
          <a:stretch>
            <a:fillRect/>
          </a:stretch>
        </p:blipFill>
        <p:spPr bwMode="auto">
          <a:xfrm>
            <a:off x="4857752" y="3429000"/>
            <a:ext cx="4286248" cy="1943101"/>
          </a:xfrm>
          <a:prstGeom prst="rect">
            <a:avLst/>
          </a:prstGeom>
          <a:noFill/>
        </p:spPr>
      </p:pic>
      <p:sp>
        <p:nvSpPr>
          <p:cNvPr id="18455" name="AutoShape 23" descr="Resultado de imagen de imagenes de musica jazz y bl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18456" name="Picture 24" descr="C:\Documents and Settings\dos\Mis documentos\Mis imágenes\índice.png"/>
          <p:cNvPicPr>
            <a:picLocks noChangeAspect="1" noChangeArrowheads="1"/>
          </p:cNvPicPr>
          <p:nvPr/>
        </p:nvPicPr>
        <p:blipFill>
          <a:blip r:embed="rId7"/>
          <a:srcRect/>
          <a:stretch>
            <a:fillRect/>
          </a:stretch>
        </p:blipFill>
        <p:spPr bwMode="auto">
          <a:xfrm>
            <a:off x="2714612" y="5072074"/>
            <a:ext cx="2928958" cy="1785926"/>
          </a:xfrm>
          <a:prstGeom prst="rect">
            <a:avLst/>
          </a:prstGeom>
          <a:noFill/>
        </p:spPr>
      </p:pic>
      <p:pic>
        <p:nvPicPr>
          <p:cNvPr id="18458" name="Picture 26" descr="https://encrypted-tbn2.gstatic.com/images?q=tbn:ANd9GcR4-aN8Sb4i_ABrUk7qQb6OnAfRMZ7xDOo0tqlGbb1adTXYPPBVRQ"/>
          <p:cNvPicPr>
            <a:picLocks noChangeAspect="1" noChangeArrowheads="1"/>
          </p:cNvPicPr>
          <p:nvPr/>
        </p:nvPicPr>
        <p:blipFill>
          <a:blip r:embed="rId8"/>
          <a:srcRect/>
          <a:stretch>
            <a:fillRect/>
          </a:stretch>
        </p:blipFill>
        <p:spPr bwMode="auto">
          <a:xfrm>
            <a:off x="0" y="4786323"/>
            <a:ext cx="2213509" cy="1071570"/>
          </a:xfrm>
          <a:prstGeom prst="rect">
            <a:avLst/>
          </a:prstGeom>
          <a:noFill/>
        </p:spPr>
      </p:pic>
      <p:pic>
        <p:nvPicPr>
          <p:cNvPr id="18460" name="Picture 28" descr="https://encrypted-tbn0.gstatic.com/images?q=tbn:ANd9GcRn0DEqquAz71J-uNVB24miM8l3v0YFW9YTBF_S9KwfJ4idP6U0"/>
          <p:cNvPicPr>
            <a:picLocks noChangeAspect="1" noChangeArrowheads="1"/>
          </p:cNvPicPr>
          <p:nvPr/>
        </p:nvPicPr>
        <p:blipFill>
          <a:blip r:embed="rId9"/>
          <a:srcRect/>
          <a:stretch>
            <a:fillRect/>
          </a:stretch>
        </p:blipFill>
        <p:spPr bwMode="auto">
          <a:xfrm>
            <a:off x="0" y="5786454"/>
            <a:ext cx="3071802" cy="107154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s-ES_tradnl" dirty="0" smtClean="0"/>
              <a:t>Actividad uno</a:t>
            </a:r>
            <a:endParaRPr lang="es-SV" dirty="0"/>
          </a:p>
        </p:txBody>
      </p:sp>
      <p:pic>
        <p:nvPicPr>
          <p:cNvPr id="4" name="Picture 6" descr="Lobes of the brain NL.svg"/>
          <p:cNvPicPr>
            <a:picLocks noGrp="1" noChangeAspect="1" noChangeArrowheads="1"/>
          </p:cNvPicPr>
          <p:nvPr>
            <p:ph idx="1"/>
          </p:nvPr>
        </p:nvPicPr>
        <p:blipFill>
          <a:blip r:embed="rId2"/>
          <a:srcRect/>
          <a:stretch>
            <a:fillRect/>
          </a:stretch>
        </p:blipFill>
        <p:spPr bwMode="auto">
          <a:xfrm>
            <a:off x="5929322" y="2214554"/>
            <a:ext cx="3000396" cy="3643338"/>
          </a:xfrm>
          <a:prstGeom prst="rect">
            <a:avLst/>
          </a:prstGeom>
          <a:noFill/>
        </p:spPr>
      </p:pic>
      <p:sp>
        <p:nvSpPr>
          <p:cNvPr id="5" name="4 CuadroTexto"/>
          <p:cNvSpPr txBox="1"/>
          <p:nvPr/>
        </p:nvSpPr>
        <p:spPr>
          <a:xfrm>
            <a:off x="142844" y="1643050"/>
            <a:ext cx="5786478" cy="4955203"/>
          </a:xfrm>
          <a:prstGeom prst="rect">
            <a:avLst/>
          </a:prstGeom>
          <a:noFill/>
        </p:spPr>
        <p:txBody>
          <a:bodyPr wrap="square" rtlCol="0">
            <a:spAutoFit/>
          </a:bodyPr>
          <a:lstStyle/>
          <a:p>
            <a:pPr>
              <a:buFont typeface="Wingdings" pitchFamily="2" charset="2"/>
              <a:buChar char="v"/>
            </a:pPr>
            <a:r>
              <a:rPr lang="es-SV" sz="2800" dirty="0" smtClean="0"/>
              <a:t>Ubicarse en un lugar solo y en silencio para poder concentrarse.</a:t>
            </a:r>
          </a:p>
          <a:p>
            <a:pPr>
              <a:buFont typeface="Wingdings" pitchFamily="2" charset="2"/>
              <a:buChar char="v"/>
            </a:pPr>
            <a:r>
              <a:rPr lang="es-SV" sz="2800" dirty="0" smtClean="0"/>
              <a:t>Escuchar diferentes tipos de música. </a:t>
            </a:r>
            <a:r>
              <a:rPr lang="es-SV" sz="2000" b="1" dirty="0" smtClean="0"/>
              <a:t>(instrumental, romántica, jazz, bue, ranchera, salsa, cumbia, reggae, merengue, rock, </a:t>
            </a:r>
            <a:r>
              <a:rPr lang="es-SV" sz="2000" b="1" dirty="0" smtClean="0"/>
              <a:t>metal, etc</a:t>
            </a:r>
            <a:r>
              <a:rPr lang="es-SV" sz="2000" b="1" dirty="0" smtClean="0"/>
              <a:t>.)</a:t>
            </a:r>
            <a:endParaRPr lang="es-SV" sz="3200" b="1" dirty="0" smtClean="0"/>
          </a:p>
          <a:p>
            <a:pPr>
              <a:buFont typeface="Wingdings" pitchFamily="2" charset="2"/>
              <a:buChar char="v"/>
            </a:pPr>
            <a:r>
              <a:rPr lang="es-SV" sz="3200" dirty="0" smtClean="0"/>
              <a:t>Hacer un resumen acerca de los sentimientos que expresan los tipos de música.</a:t>
            </a:r>
          </a:p>
          <a:p>
            <a:pPr>
              <a:buFont typeface="Wingdings" pitchFamily="2" charset="2"/>
              <a:buChar char="v"/>
            </a:pPr>
            <a:r>
              <a:rPr lang="es-SV" sz="3200" dirty="0" smtClean="0"/>
              <a:t>Describir las manifestaciones atraves de  expresiones corporales.</a:t>
            </a:r>
            <a:endParaRPr lang="es-SV"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71480"/>
            <a:ext cx="8443914" cy="5857916"/>
          </a:xfrm>
        </p:spPr>
        <p:style>
          <a:lnRef idx="2">
            <a:schemeClr val="accent5"/>
          </a:lnRef>
          <a:fillRef idx="1">
            <a:schemeClr val="lt1"/>
          </a:fillRef>
          <a:effectRef idx="0">
            <a:schemeClr val="accent5"/>
          </a:effectRef>
          <a:fontRef idx="minor">
            <a:schemeClr val="dk1"/>
          </a:fontRef>
        </p:style>
        <p:txBody>
          <a:bodyPr>
            <a:noAutofit/>
          </a:bodyPr>
          <a:lstStyle/>
          <a:p>
            <a:pPr>
              <a:buNone/>
            </a:pPr>
            <a:r>
              <a:rPr lang="es-SV" sz="5400" u="sng" dirty="0">
                <a:solidFill>
                  <a:schemeClr val="accent6">
                    <a:lumMod val="50000"/>
                  </a:schemeClr>
                </a:solidFill>
              </a:rPr>
              <a:t>Siete</a:t>
            </a:r>
            <a:r>
              <a:rPr lang="es-SV" sz="5400" dirty="0">
                <a:solidFill>
                  <a:schemeClr val="accent6">
                    <a:lumMod val="50000"/>
                  </a:schemeClr>
                </a:solidFill>
              </a:rPr>
              <a:t> cosas </a:t>
            </a:r>
            <a:endParaRPr lang="es-SV" sz="5400" dirty="0" smtClean="0">
              <a:solidFill>
                <a:schemeClr val="accent6">
                  <a:lumMod val="50000"/>
                </a:schemeClr>
              </a:solidFill>
            </a:endParaRPr>
          </a:p>
          <a:p>
            <a:pPr>
              <a:buNone/>
            </a:pPr>
            <a:r>
              <a:rPr lang="es-SV" sz="5400" dirty="0" smtClean="0">
                <a:solidFill>
                  <a:schemeClr val="accent6">
                    <a:lumMod val="50000"/>
                  </a:schemeClr>
                </a:solidFill>
              </a:rPr>
              <a:t>que </a:t>
            </a:r>
            <a:r>
              <a:rPr lang="es-SV" sz="5400" dirty="0">
                <a:solidFill>
                  <a:schemeClr val="accent6">
                    <a:lumMod val="50000"/>
                  </a:schemeClr>
                </a:solidFill>
              </a:rPr>
              <a:t>no </a:t>
            </a:r>
            <a:endParaRPr lang="es-SV" sz="5400" dirty="0" smtClean="0">
              <a:solidFill>
                <a:schemeClr val="accent6">
                  <a:lumMod val="50000"/>
                </a:schemeClr>
              </a:solidFill>
            </a:endParaRPr>
          </a:p>
          <a:p>
            <a:pPr>
              <a:buNone/>
            </a:pPr>
            <a:r>
              <a:rPr lang="es-SV" sz="5400" dirty="0" smtClean="0">
                <a:solidFill>
                  <a:schemeClr val="accent6">
                    <a:lumMod val="50000"/>
                  </a:schemeClr>
                </a:solidFill>
              </a:rPr>
              <a:t>sabías </a:t>
            </a:r>
          </a:p>
          <a:p>
            <a:pPr>
              <a:buNone/>
            </a:pPr>
            <a:r>
              <a:rPr lang="es-SV" sz="5400" dirty="0" smtClean="0">
                <a:solidFill>
                  <a:schemeClr val="accent6">
                    <a:lumMod val="50000"/>
                  </a:schemeClr>
                </a:solidFill>
              </a:rPr>
              <a:t>sobre </a:t>
            </a:r>
          </a:p>
          <a:p>
            <a:pPr>
              <a:buNone/>
            </a:pPr>
            <a:r>
              <a:rPr lang="es-SV" sz="5400" dirty="0" smtClean="0">
                <a:solidFill>
                  <a:schemeClr val="accent6">
                    <a:lumMod val="50000"/>
                  </a:schemeClr>
                </a:solidFill>
              </a:rPr>
              <a:t>los </a:t>
            </a:r>
            <a:r>
              <a:rPr lang="es-SV" sz="5400" dirty="0">
                <a:solidFill>
                  <a:schemeClr val="accent6">
                    <a:lumMod val="50000"/>
                  </a:schemeClr>
                </a:solidFill>
              </a:rPr>
              <a:t>efectos </a:t>
            </a:r>
            <a:endParaRPr lang="es-SV" sz="5400" dirty="0" smtClean="0">
              <a:solidFill>
                <a:schemeClr val="accent6">
                  <a:lumMod val="50000"/>
                </a:schemeClr>
              </a:solidFill>
            </a:endParaRPr>
          </a:p>
          <a:p>
            <a:pPr>
              <a:buNone/>
            </a:pPr>
            <a:r>
              <a:rPr lang="es-SV" sz="5400" dirty="0" smtClean="0">
                <a:solidFill>
                  <a:schemeClr val="accent6">
                    <a:lumMod val="50000"/>
                  </a:schemeClr>
                </a:solidFill>
              </a:rPr>
              <a:t>de </a:t>
            </a:r>
            <a:r>
              <a:rPr lang="es-SV" sz="5400" dirty="0">
                <a:solidFill>
                  <a:schemeClr val="accent6">
                    <a:lumMod val="50000"/>
                  </a:schemeClr>
                </a:solidFill>
              </a:rPr>
              <a:t>la </a:t>
            </a:r>
            <a:r>
              <a:rPr lang="es-SV" sz="5400" dirty="0" smtClean="0">
                <a:solidFill>
                  <a:schemeClr val="accent6">
                    <a:lumMod val="50000"/>
                  </a:schemeClr>
                </a:solidFill>
              </a:rPr>
              <a:t>música.</a:t>
            </a:r>
            <a:endParaRPr lang="es-SV" sz="7200" dirty="0">
              <a:solidFill>
                <a:schemeClr val="accent6">
                  <a:lumMod val="50000"/>
                </a:schemeClr>
              </a:solidFill>
            </a:endParaRPr>
          </a:p>
          <a:p>
            <a:pPr>
              <a:buNone/>
            </a:pPr>
            <a:endParaRPr lang="es-SV" dirty="0"/>
          </a:p>
        </p:txBody>
      </p:sp>
      <p:pic>
        <p:nvPicPr>
          <p:cNvPr id="4" name="Picture 2" descr="http://upload.wikimedia.org/wikipedia/commons/thumb/d/de/Visible_Human_head_slice.jpg/200px-Visible_Human_head_slice.jpg"/>
          <p:cNvPicPr>
            <a:picLocks noChangeAspect="1" noChangeArrowheads="1"/>
          </p:cNvPicPr>
          <p:nvPr/>
        </p:nvPicPr>
        <p:blipFill>
          <a:blip r:embed="rId2"/>
          <a:srcRect/>
          <a:stretch>
            <a:fillRect/>
          </a:stretch>
        </p:blipFill>
        <p:spPr bwMode="auto">
          <a:xfrm>
            <a:off x="4714876" y="714356"/>
            <a:ext cx="3857652" cy="52149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11222"/>
          </a:xfrm>
          <a:solidFill>
            <a:srgbClr val="FFC000"/>
          </a:solidFill>
        </p:spPr>
        <p:txBody>
          <a:bodyPr/>
          <a:lstStyle/>
          <a:p>
            <a:pPr marL="742950" indent="-742950">
              <a:buFont typeface="+mj-lt"/>
              <a:buAutoNum type="arabicPeriod"/>
            </a:pPr>
            <a:r>
              <a:rPr lang="es-SV" b="1" dirty="0" smtClean="0"/>
              <a:t>Mejora el vocabulario.</a:t>
            </a:r>
            <a:endParaRPr lang="es-SV" dirty="0"/>
          </a:p>
        </p:txBody>
      </p:sp>
      <p:sp>
        <p:nvSpPr>
          <p:cNvPr id="3" name="2 Marcador de contenido"/>
          <p:cNvSpPr>
            <a:spLocks noGrp="1"/>
          </p:cNvSpPr>
          <p:nvPr>
            <p:ph idx="1"/>
          </p:nvPr>
        </p:nvSpPr>
        <p:spPr>
          <a:xfrm>
            <a:off x="214282" y="1285860"/>
            <a:ext cx="8515352" cy="2714644"/>
          </a:xfrm>
        </p:spPr>
        <p:txBody>
          <a:bodyPr>
            <a:noAutofit/>
          </a:bodyPr>
          <a:lstStyle/>
          <a:p>
            <a:pPr marL="514350" indent="-514350">
              <a:buNone/>
            </a:pPr>
            <a:r>
              <a:rPr lang="es-SV" sz="2800" dirty="0" smtClean="0"/>
              <a:t>      De </a:t>
            </a:r>
            <a:r>
              <a:rPr lang="es-SV" sz="2800" dirty="0"/>
              <a:t>acuerdo con una reciente revisión publicada en la revista </a:t>
            </a:r>
            <a:r>
              <a:rPr lang="es-SV" sz="2800" i="1" dirty="0" err="1"/>
              <a:t>Nature</a:t>
            </a:r>
            <a:r>
              <a:rPr lang="es-SV" sz="2800" i="1" dirty="0"/>
              <a:t> </a:t>
            </a:r>
            <a:r>
              <a:rPr lang="es-SV" sz="2800" i="1" dirty="0" err="1"/>
              <a:t>Reviews</a:t>
            </a:r>
            <a:r>
              <a:rPr lang="es-SV" sz="2800" i="1" dirty="0"/>
              <a:t> </a:t>
            </a:r>
            <a:r>
              <a:rPr lang="es-SV" sz="2800" i="1" dirty="0" err="1"/>
              <a:t>Neuroscience</a:t>
            </a:r>
            <a:r>
              <a:rPr lang="es-SV" sz="2800" dirty="0"/>
              <a:t> por Nina </a:t>
            </a:r>
            <a:r>
              <a:rPr lang="es-SV" sz="2800" dirty="0" err="1"/>
              <a:t>Kraus</a:t>
            </a:r>
            <a:r>
              <a:rPr lang="es-SV" sz="2800" dirty="0"/>
              <a:t>, de la Universidad </a:t>
            </a:r>
            <a:r>
              <a:rPr lang="es-SV" sz="2800" dirty="0" err="1"/>
              <a:t>Northwester</a:t>
            </a:r>
            <a:r>
              <a:rPr lang="es-SV" sz="2800" dirty="0"/>
              <a:t> (EE UU), durante el entrenamiento musical para tocar un instrumento se establecen </a:t>
            </a:r>
            <a:r>
              <a:rPr lang="es-SV" sz="2800" b="1" dirty="0"/>
              <a:t>conexiones neuronales que mejoran también otros aspectos de la comunicación humana</a:t>
            </a:r>
            <a:r>
              <a:rPr lang="es-SV" sz="2800" dirty="0" smtClean="0"/>
              <a:t>.</a:t>
            </a:r>
          </a:p>
          <a:p>
            <a:pPr marL="514350" indent="-514350">
              <a:buNone/>
            </a:pPr>
            <a:r>
              <a:rPr lang="es-SV" sz="2800" dirty="0" smtClean="0"/>
              <a:t> </a:t>
            </a:r>
            <a:endParaRPr lang="es-SV" sz="2800" dirty="0"/>
          </a:p>
        </p:txBody>
      </p:sp>
      <p:sp>
        <p:nvSpPr>
          <p:cNvPr id="4" name="3 Rectángulo"/>
          <p:cNvSpPr/>
          <p:nvPr/>
        </p:nvSpPr>
        <p:spPr>
          <a:xfrm>
            <a:off x="500034" y="4000504"/>
            <a:ext cx="8358246"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SV" sz="2800" dirty="0" smtClean="0"/>
              <a:t>De ahí que los niños con formación musical tengan un mejor vocabulario y capacidad de lectura. También explica por qué los músicos son capaces de escuchar mejor una conversación cuando hay ruido de fondo que el común de los mortales.</a:t>
            </a:r>
            <a:endParaRPr lang="es-SV"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40000"/>
              <a:lumOff val="60000"/>
            </a:schemeClr>
          </a:solidFill>
        </p:spPr>
        <p:txBody>
          <a:bodyPr/>
          <a:lstStyle/>
          <a:p>
            <a:r>
              <a:rPr lang="es-SV" b="1" dirty="0" smtClean="0"/>
              <a:t>2. ¿Música de fondo?</a:t>
            </a:r>
            <a:endParaRPr lang="es-SV" dirty="0"/>
          </a:p>
        </p:txBody>
      </p:sp>
      <p:sp>
        <p:nvSpPr>
          <p:cNvPr id="3" name="2 Marcador de contenido"/>
          <p:cNvSpPr>
            <a:spLocks noGrp="1"/>
          </p:cNvSpPr>
          <p:nvPr>
            <p:ph idx="1"/>
          </p:nvPr>
        </p:nvSpPr>
        <p:spPr>
          <a:xfrm>
            <a:off x="500034" y="1500174"/>
            <a:ext cx="8229600" cy="5072098"/>
          </a:xfrm>
        </p:spPr>
        <p:txBody>
          <a:bodyPr>
            <a:noAutofit/>
          </a:bodyPr>
          <a:lstStyle/>
          <a:p>
            <a:pPr>
              <a:buNone/>
            </a:pPr>
            <a:r>
              <a:rPr lang="es-SV" sz="3600" dirty="0" smtClean="0"/>
              <a:t>Tanto </a:t>
            </a:r>
            <a:r>
              <a:rPr lang="es-SV" sz="3600" dirty="0"/>
              <a:t>si reproducimos una canción de Lady Gaga como si optamos por un disco de música clásica, escuchar música mientras desarrollamos una tarea cognitiva -como estudiar o redactar un </a:t>
            </a:r>
            <a:r>
              <a:rPr lang="es-SV" sz="3600" dirty="0" smtClean="0"/>
              <a:t>informe </a:t>
            </a:r>
            <a:r>
              <a:rPr lang="es-SV" sz="4000" b="1" i="1" u="sng" dirty="0" smtClean="0"/>
              <a:t>reduce</a:t>
            </a:r>
            <a:r>
              <a:rPr lang="es-SV" sz="4000" i="1" u="sng" dirty="0" smtClean="0"/>
              <a:t> </a:t>
            </a:r>
            <a:r>
              <a:rPr lang="es-SV" sz="4000" b="1" i="1" u="sng" dirty="0"/>
              <a:t>el rendimiento</a:t>
            </a:r>
            <a:r>
              <a:rPr lang="es-SV" sz="3600" dirty="0"/>
              <a:t>, según un artículo publicado hace poco en </a:t>
            </a:r>
            <a:r>
              <a:rPr lang="es-SV" sz="3600" i="1" dirty="0" err="1"/>
              <a:t>Applied</a:t>
            </a:r>
            <a:r>
              <a:rPr lang="es-SV" sz="3600" i="1" dirty="0"/>
              <a:t> </a:t>
            </a:r>
            <a:r>
              <a:rPr lang="es-SV" sz="3600" i="1" dirty="0" err="1"/>
              <a:t>Cognitive</a:t>
            </a:r>
            <a:r>
              <a:rPr lang="es-SV" sz="3600" i="1" dirty="0"/>
              <a:t> </a:t>
            </a:r>
            <a:r>
              <a:rPr lang="es-SV" sz="3600" i="1" dirty="0" err="1"/>
              <a:t>Psychology</a:t>
            </a:r>
            <a:r>
              <a:rPr lang="es-SV" sz="3600" dirty="0"/>
              <a:t>. Lo mejor en estos casos, dicen sus autores, es </a:t>
            </a:r>
            <a:r>
              <a:rPr lang="es-SV" sz="4000" b="1" dirty="0"/>
              <a:t>el silencio</a:t>
            </a:r>
            <a:r>
              <a:rPr lang="es-SV" sz="3600" dirty="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40000"/>
              <a:lumOff val="60000"/>
            </a:schemeClr>
          </a:solidFill>
        </p:spPr>
        <p:txBody>
          <a:bodyPr/>
          <a:lstStyle/>
          <a:p>
            <a:r>
              <a:rPr lang="es-SV" b="1" dirty="0" smtClean="0"/>
              <a:t>3. Ritmo para hacer deporte.</a:t>
            </a:r>
            <a:endParaRPr lang="es-SV" dirty="0"/>
          </a:p>
        </p:txBody>
      </p:sp>
      <p:sp>
        <p:nvSpPr>
          <p:cNvPr id="3" name="2 Marcador de contenido"/>
          <p:cNvSpPr>
            <a:spLocks noGrp="1"/>
          </p:cNvSpPr>
          <p:nvPr>
            <p:ph idx="1"/>
          </p:nvPr>
        </p:nvSpPr>
        <p:spPr>
          <a:xfrm>
            <a:off x="142844" y="1428737"/>
            <a:ext cx="8786874" cy="3143272"/>
          </a:xfrm>
        </p:spPr>
        <p:txBody>
          <a:bodyPr>
            <a:noAutofit/>
          </a:bodyPr>
          <a:lstStyle/>
          <a:p>
            <a:pPr>
              <a:buNone/>
            </a:pPr>
            <a:r>
              <a:rPr lang="es-SV" dirty="0" smtClean="0"/>
              <a:t>Científicos </a:t>
            </a:r>
            <a:r>
              <a:rPr lang="es-SV" dirty="0"/>
              <a:t>de la Universidad de </a:t>
            </a:r>
            <a:r>
              <a:rPr lang="es-SV" dirty="0" err="1"/>
              <a:t>Brunel</a:t>
            </a:r>
            <a:r>
              <a:rPr lang="es-SV" dirty="0"/>
              <a:t> demostraron en 2008 que escuchar cierto tipo de música, fundamentalmente de los géneros </a:t>
            </a:r>
            <a:r>
              <a:rPr lang="es-SV" b="1" dirty="0"/>
              <a:t>rock y </a:t>
            </a:r>
            <a:r>
              <a:rPr lang="es-SV" b="1" dirty="0" smtClean="0"/>
              <a:t>pop</a:t>
            </a:r>
            <a:r>
              <a:rPr lang="es-SV" dirty="0"/>
              <a:t>, podemos </a:t>
            </a:r>
            <a:r>
              <a:rPr lang="es-SV" dirty="0" smtClean="0"/>
              <a:t>aumentar </a:t>
            </a:r>
            <a:r>
              <a:rPr lang="es-SV" dirty="0"/>
              <a:t>nuestra resistencia al </a:t>
            </a:r>
            <a:r>
              <a:rPr lang="es-SV" u="sng" dirty="0">
                <a:hlinkClick r:id="rId2"/>
              </a:rPr>
              <a:t>ejercicio físico</a:t>
            </a:r>
            <a:r>
              <a:rPr lang="es-SV" dirty="0"/>
              <a:t> intenso </a:t>
            </a:r>
            <a:r>
              <a:rPr lang="es-SV" dirty="0" smtClean="0"/>
              <a:t>hasta </a:t>
            </a:r>
            <a:r>
              <a:rPr lang="es-SV" dirty="0"/>
              <a:t>un 15%. El estudio </a:t>
            </a:r>
            <a:r>
              <a:rPr lang="es-SV" sz="2800" dirty="0"/>
              <a:t>fue publicado en la revista </a:t>
            </a:r>
            <a:r>
              <a:rPr lang="es-SV" sz="2800" i="1" dirty="0" err="1"/>
              <a:t>Journal</a:t>
            </a:r>
            <a:r>
              <a:rPr lang="es-SV" sz="2800" i="1" dirty="0"/>
              <a:t> of Sport &amp; </a:t>
            </a:r>
            <a:r>
              <a:rPr lang="es-SV" sz="2800" i="1" dirty="0" err="1"/>
              <a:t>Exercise</a:t>
            </a:r>
            <a:r>
              <a:rPr lang="es-SV" sz="2800" i="1" dirty="0"/>
              <a:t> </a:t>
            </a:r>
            <a:r>
              <a:rPr lang="es-SV" sz="2800" i="1" dirty="0" err="1"/>
              <a:t>Psychology</a:t>
            </a:r>
            <a:r>
              <a:rPr lang="es-SV" sz="2800" dirty="0"/>
              <a:t>.</a:t>
            </a:r>
            <a:endParaRPr lang="es-SV" dirty="0"/>
          </a:p>
        </p:txBody>
      </p:sp>
      <p:sp>
        <p:nvSpPr>
          <p:cNvPr id="13314" name="AutoShape 2" descr="Resultado de imagen de imagenes de haciendo depor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5" name="Picture 2" descr="C:\Documents and Settings\dos\Mis documentos\Mis imágenes\deportes-lazaro6.jpg"/>
          <p:cNvPicPr>
            <a:picLocks noChangeAspect="1" noChangeArrowheads="1"/>
          </p:cNvPicPr>
          <p:nvPr/>
        </p:nvPicPr>
        <p:blipFill>
          <a:blip r:embed="rId3"/>
          <a:srcRect/>
          <a:stretch>
            <a:fillRect/>
          </a:stretch>
        </p:blipFill>
        <p:spPr bwMode="auto">
          <a:xfrm>
            <a:off x="142844" y="4786322"/>
            <a:ext cx="3071816" cy="2071678"/>
          </a:xfrm>
          <a:prstGeom prst="rect">
            <a:avLst/>
          </a:prstGeom>
          <a:noFill/>
        </p:spPr>
      </p:pic>
      <p:pic>
        <p:nvPicPr>
          <p:cNvPr id="6" name="Picture 3" descr="C:\Documents and Settings\dos\Mis documentos\Mis imágenes\images1.jpeg"/>
          <p:cNvPicPr>
            <a:picLocks noChangeAspect="1" noChangeArrowheads="1"/>
          </p:cNvPicPr>
          <p:nvPr/>
        </p:nvPicPr>
        <p:blipFill>
          <a:blip r:embed="rId4"/>
          <a:srcRect/>
          <a:stretch>
            <a:fillRect/>
          </a:stretch>
        </p:blipFill>
        <p:spPr bwMode="auto">
          <a:xfrm>
            <a:off x="3214678" y="4286256"/>
            <a:ext cx="2609851" cy="2571744"/>
          </a:xfrm>
          <a:prstGeom prst="rect">
            <a:avLst/>
          </a:prstGeom>
          <a:noFill/>
        </p:spPr>
      </p:pic>
      <p:pic>
        <p:nvPicPr>
          <p:cNvPr id="7" name="Picture 4" descr="C:\Documents and Settings\dos\Mis documentos\Mis imágenes\images2.jpeg"/>
          <p:cNvPicPr>
            <a:picLocks noChangeAspect="1" noChangeArrowheads="1"/>
          </p:cNvPicPr>
          <p:nvPr/>
        </p:nvPicPr>
        <p:blipFill>
          <a:blip r:embed="rId5"/>
          <a:srcRect/>
          <a:stretch>
            <a:fillRect/>
          </a:stretch>
        </p:blipFill>
        <p:spPr bwMode="auto">
          <a:xfrm>
            <a:off x="5857884" y="4572008"/>
            <a:ext cx="3286116" cy="214314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p:spPr>
        <p:txBody>
          <a:bodyPr/>
          <a:lstStyle/>
          <a:p>
            <a:r>
              <a:rPr lang="es-SV" b="1" dirty="0" smtClean="0"/>
              <a:t>4. La música, por la izquierda.</a:t>
            </a:r>
            <a:endParaRPr lang="es-SV" dirty="0"/>
          </a:p>
        </p:txBody>
      </p:sp>
      <p:sp>
        <p:nvSpPr>
          <p:cNvPr id="3" name="2 Marcador de contenido"/>
          <p:cNvSpPr>
            <a:spLocks noGrp="1"/>
          </p:cNvSpPr>
          <p:nvPr>
            <p:ph idx="1"/>
          </p:nvPr>
        </p:nvSpPr>
        <p:spPr/>
        <p:txBody>
          <a:bodyPr>
            <a:normAutofit lnSpcReduction="10000"/>
          </a:bodyPr>
          <a:lstStyle/>
          <a:p>
            <a:pPr>
              <a:buNone/>
            </a:pPr>
            <a:r>
              <a:rPr lang="es-SV" dirty="0" smtClean="0"/>
              <a:t>Según </a:t>
            </a:r>
            <a:r>
              <a:rPr lang="es-SV" dirty="0"/>
              <a:t>un estudio realizado hace unos años en las universidades de California y Arizona (</a:t>
            </a:r>
            <a:r>
              <a:rPr lang="es-SV" dirty="0" smtClean="0"/>
              <a:t>EE. UU.) </a:t>
            </a:r>
            <a:r>
              <a:rPr lang="es-SV" dirty="0"/>
              <a:t>y publicado en </a:t>
            </a:r>
            <a:r>
              <a:rPr lang="es-SV" i="1" dirty="0" err="1"/>
              <a:t>Science</a:t>
            </a:r>
            <a:r>
              <a:rPr lang="es-SV" dirty="0"/>
              <a:t>, el oído derecho recoge mejor los sonidos del habla, mientras que el izquierdo, responde mejor a la música. "Incluso al nacer, el oído está estructurado para distinguir entre los diferentes tipos de sonidos y enviarlo al lugar correcto en el cerebro", concluía una de las autoras del estudio, </a:t>
            </a:r>
            <a:r>
              <a:rPr lang="es-SV" dirty="0" err="1"/>
              <a:t>Barbara</a:t>
            </a:r>
            <a:r>
              <a:rPr lang="es-SV" dirty="0"/>
              <a:t> </a:t>
            </a:r>
            <a:r>
              <a:rPr lang="es-SV" dirty="0" err="1"/>
              <a:t>Cone-Wesson</a:t>
            </a:r>
            <a:r>
              <a:rPr lang="es-SV" dirty="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428628"/>
          </a:xfrm>
          <a:solidFill>
            <a:srgbClr val="92D050"/>
          </a:solidFill>
        </p:spPr>
        <p:txBody>
          <a:bodyPr>
            <a:normAutofit fontScale="90000"/>
          </a:bodyPr>
          <a:lstStyle/>
          <a:p>
            <a:r>
              <a:rPr lang="es-SV" b="1" dirty="0" smtClean="0"/>
              <a:t>5. Música y alcohol.</a:t>
            </a:r>
            <a:endParaRPr lang="es-SV" dirty="0"/>
          </a:p>
        </p:txBody>
      </p:sp>
      <p:sp>
        <p:nvSpPr>
          <p:cNvPr id="3" name="2 Marcador de contenido"/>
          <p:cNvSpPr>
            <a:spLocks noGrp="1"/>
          </p:cNvSpPr>
          <p:nvPr>
            <p:ph idx="1"/>
          </p:nvPr>
        </p:nvSpPr>
        <p:spPr>
          <a:xfrm>
            <a:off x="142844" y="714356"/>
            <a:ext cx="6357982" cy="4357718"/>
          </a:xfrm>
        </p:spPr>
        <p:txBody>
          <a:bodyPr>
            <a:noAutofit/>
          </a:bodyPr>
          <a:lstStyle/>
          <a:p>
            <a:pPr>
              <a:buNone/>
            </a:pPr>
            <a:r>
              <a:rPr lang="es-SV" dirty="0" smtClean="0"/>
              <a:t>La </a:t>
            </a:r>
            <a:r>
              <a:rPr lang="es-SV" b="1" dirty="0"/>
              <a:t>música alta </a:t>
            </a:r>
            <a:r>
              <a:rPr lang="es-SV" dirty="0"/>
              <a:t>en los bares </a:t>
            </a:r>
            <a:r>
              <a:rPr lang="es-SV" b="1" dirty="0"/>
              <a:t>incita a beber más alcohol en menos tiempo</a:t>
            </a:r>
            <a:r>
              <a:rPr lang="es-SV" dirty="0"/>
              <a:t>, según una investigación francesa difundida en 2008 por la revista </a:t>
            </a:r>
            <a:r>
              <a:rPr lang="es-SV" i="1" dirty="0" err="1"/>
              <a:t>Alcoholism</a:t>
            </a:r>
            <a:r>
              <a:rPr lang="es-SV" i="1" dirty="0"/>
              <a:t>: </a:t>
            </a:r>
            <a:r>
              <a:rPr lang="es-SV" i="1" dirty="0" err="1"/>
              <a:t>Clinical</a:t>
            </a:r>
            <a:r>
              <a:rPr lang="es-SV" i="1" dirty="0"/>
              <a:t> &amp; Experimental </a:t>
            </a:r>
            <a:r>
              <a:rPr lang="es-SV" i="1" dirty="0" err="1"/>
              <a:t>Research</a:t>
            </a:r>
            <a:r>
              <a:rPr lang="es-SV" dirty="0"/>
              <a:t>. Además, cuanto más alto es el volumen de la música más rápido se consume la bebida.</a:t>
            </a:r>
          </a:p>
        </p:txBody>
      </p:sp>
      <p:pic>
        <p:nvPicPr>
          <p:cNvPr id="4" name="Picture 10" descr="C:\Documents and Settings\dos\Mis documentos\Mis imágenes\índice.jpeg"/>
          <p:cNvPicPr>
            <a:picLocks noChangeAspect="1" noChangeArrowheads="1"/>
          </p:cNvPicPr>
          <p:nvPr/>
        </p:nvPicPr>
        <p:blipFill>
          <a:blip r:embed="rId2"/>
          <a:srcRect/>
          <a:stretch>
            <a:fillRect/>
          </a:stretch>
        </p:blipFill>
        <p:spPr bwMode="auto">
          <a:xfrm>
            <a:off x="285720" y="5214950"/>
            <a:ext cx="2714644" cy="1357322"/>
          </a:xfrm>
          <a:prstGeom prst="rect">
            <a:avLst/>
          </a:prstGeom>
          <a:noFill/>
        </p:spPr>
      </p:pic>
      <p:pic>
        <p:nvPicPr>
          <p:cNvPr id="5" name="Picture 11" descr="C:\Documents and Settings\dos\Mis documentos\Mis imágenes\índice2.jpeg"/>
          <p:cNvPicPr>
            <a:picLocks noChangeAspect="1" noChangeArrowheads="1"/>
          </p:cNvPicPr>
          <p:nvPr/>
        </p:nvPicPr>
        <p:blipFill>
          <a:blip r:embed="rId3"/>
          <a:srcRect/>
          <a:stretch>
            <a:fillRect/>
          </a:stretch>
        </p:blipFill>
        <p:spPr bwMode="auto">
          <a:xfrm>
            <a:off x="3214678" y="5214950"/>
            <a:ext cx="2786082" cy="1357321"/>
          </a:xfrm>
          <a:prstGeom prst="rect">
            <a:avLst/>
          </a:prstGeom>
          <a:noFill/>
        </p:spPr>
      </p:pic>
      <p:pic>
        <p:nvPicPr>
          <p:cNvPr id="6" name="Picture 13" descr="C:\Documents and Settings\dos\Mis documentos\Mis imágenes\images3.jpeg"/>
          <p:cNvPicPr>
            <a:picLocks noChangeAspect="1" noChangeArrowheads="1"/>
          </p:cNvPicPr>
          <p:nvPr/>
        </p:nvPicPr>
        <p:blipFill>
          <a:blip r:embed="rId4"/>
          <a:srcRect/>
          <a:stretch>
            <a:fillRect/>
          </a:stretch>
        </p:blipFill>
        <p:spPr bwMode="auto">
          <a:xfrm>
            <a:off x="6715140" y="642918"/>
            <a:ext cx="2286016" cy="2214578"/>
          </a:xfrm>
          <a:prstGeom prst="rect">
            <a:avLst/>
          </a:prstGeom>
          <a:noFill/>
        </p:spPr>
      </p:pic>
      <p:pic>
        <p:nvPicPr>
          <p:cNvPr id="7" name="Picture 14" descr="C:\Documents and Settings\dos\Mis documentos\Mis imágenes\images4.jpeg"/>
          <p:cNvPicPr>
            <a:picLocks noChangeAspect="1" noChangeArrowheads="1"/>
          </p:cNvPicPr>
          <p:nvPr/>
        </p:nvPicPr>
        <p:blipFill>
          <a:blip r:embed="rId5"/>
          <a:srcRect/>
          <a:stretch>
            <a:fillRect/>
          </a:stretch>
        </p:blipFill>
        <p:spPr bwMode="auto">
          <a:xfrm>
            <a:off x="6143636" y="4857760"/>
            <a:ext cx="2857520" cy="1785950"/>
          </a:xfrm>
          <a:prstGeom prst="rect">
            <a:avLst/>
          </a:prstGeom>
          <a:noFill/>
        </p:spPr>
      </p:pic>
      <p:pic>
        <p:nvPicPr>
          <p:cNvPr id="8" name="Picture 12" descr="C:\Documents and Settings\dos\Mis documentos\Mis imágenes\índice3.jpeg"/>
          <p:cNvPicPr>
            <a:picLocks noChangeAspect="1" noChangeArrowheads="1"/>
          </p:cNvPicPr>
          <p:nvPr/>
        </p:nvPicPr>
        <p:blipFill>
          <a:blip r:embed="rId6"/>
          <a:srcRect/>
          <a:stretch>
            <a:fillRect/>
          </a:stretch>
        </p:blipFill>
        <p:spPr bwMode="auto">
          <a:xfrm>
            <a:off x="6767513" y="2928934"/>
            <a:ext cx="2233643" cy="17145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60000"/>
              <a:lumOff val="40000"/>
            </a:schemeClr>
          </a:solidFill>
        </p:spPr>
        <p:txBody>
          <a:bodyPr/>
          <a:lstStyle/>
          <a:p>
            <a:r>
              <a:rPr lang="es-SV" b="1" dirty="0" smtClean="0"/>
              <a:t>6. Buena para la circulación.</a:t>
            </a:r>
            <a:endParaRPr lang="es-SV" dirty="0"/>
          </a:p>
        </p:txBody>
      </p:sp>
      <p:sp>
        <p:nvSpPr>
          <p:cNvPr id="3" name="2 Marcador de contenido"/>
          <p:cNvSpPr>
            <a:spLocks noGrp="1"/>
          </p:cNvSpPr>
          <p:nvPr>
            <p:ph idx="1"/>
          </p:nvPr>
        </p:nvSpPr>
        <p:spPr>
          <a:xfrm>
            <a:off x="457200" y="1600201"/>
            <a:ext cx="8229600" cy="3400435"/>
          </a:xfrm>
        </p:spPr>
        <p:txBody>
          <a:bodyPr>
            <a:normAutofit fontScale="62500" lnSpcReduction="20000"/>
          </a:bodyPr>
          <a:lstStyle/>
          <a:p>
            <a:pPr algn="just">
              <a:buNone/>
            </a:pPr>
            <a:r>
              <a:rPr lang="es-SV" dirty="0" smtClean="0"/>
              <a:t> Científicos </a:t>
            </a:r>
            <a:r>
              <a:rPr lang="es-SV" dirty="0"/>
              <a:t>del Centro Médico de la Universidad de Maryland han demostrado que escuchar música puede beneficiar al sistema cardiovascular tanto como hacer ejercicio o tomar ciertos medicamentos. Concretamente, analizando la respuesta de los vasos sanguíneos con ultrasonidos mientras escuchamos música, Michael Miller y sus colegas comprobaron que e</a:t>
            </a:r>
            <a:r>
              <a:rPr lang="es-SV" b="1" dirty="0"/>
              <a:t>l diámetro de los vasos</a:t>
            </a:r>
            <a:r>
              <a:rPr lang="es-SV" dirty="0"/>
              <a:t>, medido en la parte alta del brazo,</a:t>
            </a:r>
            <a:r>
              <a:rPr lang="es-SV" b="1" dirty="0"/>
              <a:t> aumenta un 26% con nuestra música favorita</a:t>
            </a:r>
            <a:r>
              <a:rPr lang="es-SV" dirty="0"/>
              <a:t>. </a:t>
            </a:r>
            <a:endParaRPr lang="es-SV" dirty="0" smtClean="0"/>
          </a:p>
          <a:p>
            <a:pPr algn="just">
              <a:buNone/>
            </a:pPr>
            <a:r>
              <a:rPr lang="es-SV" dirty="0" smtClean="0"/>
              <a:t>En </a:t>
            </a:r>
            <a:r>
              <a:rPr lang="es-SV" dirty="0"/>
              <a:t>contraste, la música que calificamos como estresante hace que los vasos se contraigan un 6%. </a:t>
            </a:r>
            <a:endParaRPr lang="es-SV" dirty="0" smtClean="0"/>
          </a:p>
          <a:p>
            <a:pPr algn="just">
              <a:buNone/>
            </a:pPr>
            <a:r>
              <a:rPr lang="es-SV" sz="3400" dirty="0" smtClean="0"/>
              <a:t>Los </a:t>
            </a:r>
            <a:r>
              <a:rPr lang="es-SV" sz="3400" dirty="0"/>
              <a:t>experimentos mostraron también que escuchando canciones que invitan a reír los vasos sanguíneos se dilatan un 19%, mientras que la música relajante produce una expansión del 11%.</a:t>
            </a:r>
          </a:p>
        </p:txBody>
      </p:sp>
      <p:pic>
        <p:nvPicPr>
          <p:cNvPr id="4" name="Picture 20" descr="https://encrypted-tbn0.gstatic.com/images?q=tbn:ANd9GcTIA1lYXS6ymnGsk5iEW21tmysbts3jPV3mR5CUF631LrS0CdX1Cw"/>
          <p:cNvPicPr>
            <a:picLocks noChangeAspect="1" noChangeArrowheads="1"/>
          </p:cNvPicPr>
          <p:nvPr/>
        </p:nvPicPr>
        <p:blipFill>
          <a:blip r:embed="rId2"/>
          <a:srcRect/>
          <a:stretch>
            <a:fillRect/>
          </a:stretch>
        </p:blipFill>
        <p:spPr bwMode="auto">
          <a:xfrm>
            <a:off x="142844" y="4857760"/>
            <a:ext cx="3000396" cy="1857388"/>
          </a:xfrm>
          <a:prstGeom prst="rect">
            <a:avLst/>
          </a:prstGeom>
          <a:noFill/>
        </p:spPr>
      </p:pic>
      <p:pic>
        <p:nvPicPr>
          <p:cNvPr id="5" name="Picture 18" descr="http://www.elpais.com.uy/files/article_main/uploads/2014/02/19/530493054d4ff.jpg"/>
          <p:cNvPicPr>
            <a:picLocks noChangeAspect="1" noChangeArrowheads="1"/>
          </p:cNvPicPr>
          <p:nvPr/>
        </p:nvPicPr>
        <p:blipFill>
          <a:blip r:embed="rId3"/>
          <a:srcRect/>
          <a:stretch>
            <a:fillRect/>
          </a:stretch>
        </p:blipFill>
        <p:spPr bwMode="auto">
          <a:xfrm>
            <a:off x="3214678" y="4857760"/>
            <a:ext cx="3071834" cy="1857388"/>
          </a:xfrm>
          <a:prstGeom prst="rect">
            <a:avLst/>
          </a:prstGeom>
          <a:noFill/>
        </p:spPr>
      </p:pic>
      <p:pic>
        <p:nvPicPr>
          <p:cNvPr id="6" name="Picture 16" descr="http://i44.tinypic.com/2u8l5oh.jpg"/>
          <p:cNvPicPr>
            <a:picLocks noChangeAspect="1" noChangeArrowheads="1"/>
          </p:cNvPicPr>
          <p:nvPr/>
        </p:nvPicPr>
        <p:blipFill>
          <a:blip r:embed="rId4"/>
          <a:srcRect/>
          <a:stretch>
            <a:fillRect/>
          </a:stretch>
        </p:blipFill>
        <p:spPr bwMode="auto">
          <a:xfrm>
            <a:off x="6357950" y="4857760"/>
            <a:ext cx="2643206" cy="18573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ctrTitle"/>
          </p:nvPr>
        </p:nvSpPr>
        <p:spPr bwMode="auto">
          <a:xfrm>
            <a:off x="357158" y="571480"/>
            <a:ext cx="8001055" cy="3477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QUE EFECTOS </a:t>
            </a:r>
            <a:br>
              <a:rPr kumimoji="0" lang="es-SV"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br>
            <a:r>
              <a:rPr kumimoji="0" lang="es-SV"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TIENE LA </a:t>
            </a:r>
            <a:br>
              <a:rPr kumimoji="0" lang="es-SV"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br>
            <a:r>
              <a:rPr kumimoji="0" lang="es-SV"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MUSICA </a:t>
            </a:r>
            <a:br>
              <a:rPr kumimoji="0" lang="es-SV"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br>
            <a:r>
              <a:rPr kumimoji="0" lang="es-SV"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EN TU </a:t>
            </a:r>
            <a:br>
              <a:rPr kumimoji="0" lang="es-SV"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br>
            <a:r>
              <a:rPr kumimoji="0" lang="es-SV" b="1" i="0" u="none" strike="noStrike" cap="none" normalizeH="0" baseline="0" dirty="0" smtClean="0">
                <a:ln>
                  <a:noFill/>
                </a:ln>
                <a:solidFill>
                  <a:schemeClr val="accent2">
                    <a:lumMod val="50000"/>
                  </a:schemeClr>
                </a:solidFill>
                <a:effectLst/>
                <a:latin typeface="Calibri" pitchFamily="34" charset="0"/>
                <a:ea typeface="Calibri" pitchFamily="34" charset="0"/>
                <a:cs typeface="Times New Roman" pitchFamily="18" charset="0"/>
              </a:rPr>
              <a:t>CEREBRO.</a:t>
            </a:r>
            <a:endParaRPr kumimoji="0" lang="es-SV" sz="4000" b="0" i="0" u="none" strike="noStrike" cap="none" normalizeH="0" baseline="0" dirty="0" smtClean="0">
              <a:ln>
                <a:noFill/>
              </a:ln>
              <a:solidFill>
                <a:schemeClr val="accent2">
                  <a:lumMod val="50000"/>
                </a:schemeClr>
              </a:solidFill>
              <a:effectLst/>
              <a:latin typeface="Arial" pitchFamily="34" charset="0"/>
            </a:endParaRPr>
          </a:p>
        </p:txBody>
      </p:sp>
      <p:pic>
        <p:nvPicPr>
          <p:cNvPr id="3" name="Picture 4" descr="http://upload.wikimedia.org/wikipedia/commons/thumb/a/a6/NIA_human_brain_drawing.jpg/200px-NIA_human_brain_drawing.jpg"/>
          <p:cNvPicPr>
            <a:picLocks noChangeAspect="1" noChangeArrowheads="1"/>
          </p:cNvPicPr>
          <p:nvPr/>
        </p:nvPicPr>
        <p:blipFill>
          <a:blip r:embed="rId2"/>
          <a:srcRect/>
          <a:stretch>
            <a:fillRect/>
          </a:stretch>
        </p:blipFill>
        <p:spPr bwMode="auto">
          <a:xfrm>
            <a:off x="4572000" y="928670"/>
            <a:ext cx="3714776" cy="5500725"/>
          </a:xfrm>
          <a:prstGeom prst="rect">
            <a:avLst/>
          </a:prstGeom>
          <a:noFill/>
        </p:spPr>
      </p:pic>
      <p:pic>
        <p:nvPicPr>
          <p:cNvPr id="4" name="Picture 16" descr="http://upload.wikimedia.org/wikipedia/commons/9/92/Hemispheres.png"/>
          <p:cNvPicPr>
            <a:picLocks noChangeAspect="1" noChangeArrowheads="1"/>
          </p:cNvPicPr>
          <p:nvPr/>
        </p:nvPicPr>
        <p:blipFill>
          <a:blip r:embed="rId3"/>
          <a:srcRect/>
          <a:stretch>
            <a:fillRect/>
          </a:stretch>
        </p:blipFill>
        <p:spPr bwMode="auto">
          <a:xfrm>
            <a:off x="642910" y="4214818"/>
            <a:ext cx="3286148" cy="230307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00066"/>
          </a:xfrm>
          <a:solidFill>
            <a:schemeClr val="bg1">
              <a:lumMod val="85000"/>
            </a:schemeClr>
          </a:solidFill>
        </p:spPr>
        <p:txBody>
          <a:bodyPr>
            <a:normAutofit fontScale="90000"/>
          </a:bodyPr>
          <a:lstStyle/>
          <a:p>
            <a:r>
              <a:rPr lang="es-SV" b="1" dirty="0" smtClean="0"/>
              <a:t>7. Con los ojos cerrados.</a:t>
            </a:r>
            <a:endParaRPr lang="es-SV" dirty="0"/>
          </a:p>
        </p:txBody>
      </p:sp>
      <p:sp>
        <p:nvSpPr>
          <p:cNvPr id="3" name="2 Marcador de contenido"/>
          <p:cNvSpPr>
            <a:spLocks noGrp="1"/>
          </p:cNvSpPr>
          <p:nvPr>
            <p:ph idx="1"/>
          </p:nvPr>
        </p:nvSpPr>
        <p:spPr>
          <a:xfrm>
            <a:off x="214282" y="714356"/>
            <a:ext cx="8643998" cy="3571899"/>
          </a:xfrm>
        </p:spPr>
        <p:txBody>
          <a:bodyPr>
            <a:normAutofit fontScale="85000" lnSpcReduction="20000"/>
          </a:bodyPr>
          <a:lstStyle/>
          <a:p>
            <a:pPr>
              <a:buNone/>
            </a:pPr>
            <a:r>
              <a:rPr lang="es-SV" dirty="0" smtClean="0"/>
              <a:t>Estudiando </a:t>
            </a:r>
            <a:r>
              <a:rPr lang="es-SV" dirty="0"/>
              <a:t>los cerebros de 15 sujetos con ayuda de resonancia magnética funcional, </a:t>
            </a:r>
            <a:r>
              <a:rPr lang="es-SV" dirty="0" err="1"/>
              <a:t>Yulia</a:t>
            </a:r>
            <a:r>
              <a:rPr lang="es-SV" dirty="0"/>
              <a:t> Lerner, de la Universidad de Tel Aviv, demostró el año pasado que cerrar los ojos aumenta el efecto emocional que nos produce la </a:t>
            </a:r>
            <a:r>
              <a:rPr lang="es-SV" dirty="0" smtClean="0"/>
              <a:t>música. </a:t>
            </a:r>
            <a:r>
              <a:rPr lang="es-SV" dirty="0"/>
              <a:t>Concretamente la doctora Lerner utilizó música de miedo del estilo de la empleada por </a:t>
            </a:r>
            <a:r>
              <a:rPr lang="es-SV" u="sng" dirty="0">
                <a:hlinkClick r:id="rId2"/>
              </a:rPr>
              <a:t>Alfred </a:t>
            </a:r>
            <a:r>
              <a:rPr lang="es-SV" u="sng" dirty="0" err="1">
                <a:hlinkClick r:id="rId2"/>
              </a:rPr>
              <a:t>Hitchcock</a:t>
            </a:r>
            <a:r>
              <a:rPr lang="es-SV" dirty="0"/>
              <a:t> en sus </a:t>
            </a:r>
            <a:r>
              <a:rPr lang="es-SV" dirty="0" smtClean="0"/>
              <a:t>películas. Y </a:t>
            </a:r>
            <a:r>
              <a:rPr lang="es-SV" dirty="0"/>
              <a:t>comprobó así que la actividad de la amígdala, una zona del </a:t>
            </a:r>
            <a:r>
              <a:rPr lang="es-SV" u="sng" dirty="0">
                <a:hlinkClick r:id="rId3"/>
              </a:rPr>
              <a:t>cerebro</a:t>
            </a:r>
            <a:r>
              <a:rPr lang="es-SV" dirty="0"/>
              <a:t> vinculada a la sensación de miedo, aumentaba mucho más con los ojos cerrados que si se mantenían abiertos.</a:t>
            </a:r>
          </a:p>
        </p:txBody>
      </p:sp>
      <p:pic>
        <p:nvPicPr>
          <p:cNvPr id="9218" name="Picture 2" descr="http://163.178.103.176/Ejercicios/Tema2N/FisoNerOb7/ABCNerObj7/ABC10NervOb7a/Pic6a.gif"/>
          <p:cNvPicPr>
            <a:picLocks noChangeAspect="1" noChangeArrowheads="1"/>
          </p:cNvPicPr>
          <p:nvPr/>
        </p:nvPicPr>
        <p:blipFill>
          <a:blip r:embed="rId4"/>
          <a:srcRect/>
          <a:stretch>
            <a:fillRect/>
          </a:stretch>
        </p:blipFill>
        <p:spPr bwMode="auto">
          <a:xfrm>
            <a:off x="285720" y="4286256"/>
            <a:ext cx="8358246" cy="257174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s-ES_tradnl" dirty="0" smtClean="0"/>
              <a:t>Actividad </a:t>
            </a:r>
            <a:r>
              <a:rPr lang="es-ES_tradnl" dirty="0" smtClean="0"/>
              <a:t>dos</a:t>
            </a:r>
            <a:endParaRPr lang="es-SV" dirty="0"/>
          </a:p>
        </p:txBody>
      </p:sp>
      <p:pic>
        <p:nvPicPr>
          <p:cNvPr id="4" name="Picture 6" descr="Lobes of the brain NL.svg"/>
          <p:cNvPicPr>
            <a:picLocks noGrp="1" noChangeAspect="1" noChangeArrowheads="1"/>
          </p:cNvPicPr>
          <p:nvPr>
            <p:ph idx="1"/>
          </p:nvPr>
        </p:nvPicPr>
        <p:blipFill>
          <a:blip r:embed="rId2"/>
          <a:srcRect/>
          <a:stretch>
            <a:fillRect/>
          </a:stretch>
        </p:blipFill>
        <p:spPr bwMode="auto">
          <a:xfrm>
            <a:off x="5929322" y="2214554"/>
            <a:ext cx="3000396" cy="3643338"/>
          </a:xfrm>
          <a:prstGeom prst="rect">
            <a:avLst/>
          </a:prstGeom>
          <a:noFill/>
        </p:spPr>
      </p:pic>
      <p:sp>
        <p:nvSpPr>
          <p:cNvPr id="5" name="4 CuadroTexto"/>
          <p:cNvSpPr txBox="1"/>
          <p:nvPr/>
        </p:nvSpPr>
        <p:spPr>
          <a:xfrm>
            <a:off x="142844" y="1643050"/>
            <a:ext cx="5786478" cy="4278094"/>
          </a:xfrm>
          <a:prstGeom prst="rect">
            <a:avLst/>
          </a:prstGeom>
          <a:noFill/>
        </p:spPr>
        <p:txBody>
          <a:bodyPr wrap="square" rtlCol="0">
            <a:spAutoFit/>
          </a:bodyPr>
          <a:lstStyle/>
          <a:p>
            <a:pPr>
              <a:buFont typeface="Wingdings" pitchFamily="2" charset="2"/>
              <a:buChar char="v"/>
            </a:pPr>
            <a:r>
              <a:rPr lang="es-SV" sz="2800" dirty="0" smtClean="0"/>
              <a:t>Formar parejas, tríos, cuartetos quintetos, sextetos o solos.</a:t>
            </a:r>
            <a:endParaRPr lang="es-SV" sz="2800" dirty="0" smtClean="0"/>
          </a:p>
          <a:p>
            <a:pPr>
              <a:buFont typeface="Wingdings" pitchFamily="2" charset="2"/>
              <a:buChar char="v"/>
            </a:pPr>
            <a:r>
              <a:rPr lang="es-SV" sz="2800" dirty="0" smtClean="0"/>
              <a:t>Decidir que tipo de música van a cantar.</a:t>
            </a:r>
            <a:endParaRPr lang="es-SV" sz="3200" b="1" dirty="0" smtClean="0"/>
          </a:p>
          <a:p>
            <a:pPr>
              <a:buFont typeface="Wingdings" pitchFamily="2" charset="2"/>
              <a:buChar char="v"/>
            </a:pPr>
            <a:r>
              <a:rPr lang="es-SV" sz="3200" dirty="0" smtClean="0"/>
              <a:t>Escoger una canción o alabanza para su participación.</a:t>
            </a:r>
            <a:endParaRPr lang="es-SV" sz="3200" dirty="0" smtClean="0"/>
          </a:p>
          <a:p>
            <a:pPr>
              <a:buFont typeface="Wingdings" pitchFamily="2" charset="2"/>
              <a:buChar char="v"/>
            </a:pPr>
            <a:r>
              <a:rPr lang="es-SV" sz="3200" dirty="0" smtClean="0"/>
              <a:t>Hacer una reflexión de la actividad al final de las participaciones.</a:t>
            </a:r>
            <a:endParaRPr lang="es-SV"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8229600" cy="10668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s-SV" b="1" dirty="0" smtClean="0"/>
              <a:t/>
            </a:r>
            <a:br>
              <a:rPr lang="es-SV" b="1" dirty="0" smtClean="0"/>
            </a:br>
            <a:r>
              <a:rPr lang="es-SV" b="1" dirty="0" smtClean="0"/>
              <a:t>LOS EFECTOS POSITIVOS DE LA MÚSICA</a:t>
            </a:r>
            <a:br>
              <a:rPr lang="es-SV" b="1" dirty="0" smtClean="0"/>
            </a:br>
            <a:endParaRPr lang="es-SV" dirty="0"/>
          </a:p>
        </p:txBody>
      </p:sp>
      <p:sp>
        <p:nvSpPr>
          <p:cNvPr id="3" name="2 Marcador de contenido"/>
          <p:cNvSpPr>
            <a:spLocks noGrp="1"/>
          </p:cNvSpPr>
          <p:nvPr>
            <p:ph idx="1"/>
          </p:nvPr>
        </p:nvSpPr>
        <p:spPr>
          <a:xfrm>
            <a:off x="142844" y="1785926"/>
            <a:ext cx="7072362" cy="2928958"/>
          </a:xfrm>
        </p:spPr>
        <p:txBody>
          <a:bodyPr>
            <a:normAutofit fontScale="77500" lnSpcReduction="20000"/>
          </a:bodyPr>
          <a:lstStyle/>
          <a:p>
            <a:pPr>
              <a:buNone/>
            </a:pPr>
            <a:r>
              <a:rPr lang="es-SV" sz="4000" dirty="0" smtClean="0"/>
              <a:t>   Desde hace muchísimo tiempo, quizás no se sepa cuando, desde el propio comienzo de la vida misma, se ha podido disfrutar de una de las creaciones más sanas, más bonitas y más limpias que ha inventado el hombre: </a:t>
            </a:r>
            <a:r>
              <a:rPr lang="es-SV" sz="4000" dirty="0" smtClean="0">
                <a:solidFill>
                  <a:schemeClr val="accent3">
                    <a:lumMod val="75000"/>
                  </a:schemeClr>
                </a:solidFill>
              </a:rPr>
              <a:t>la música.</a:t>
            </a:r>
          </a:p>
          <a:p>
            <a:endParaRPr lang="es-SV" dirty="0"/>
          </a:p>
        </p:txBody>
      </p:sp>
      <p:pic>
        <p:nvPicPr>
          <p:cNvPr id="8194" name="Picture 2" descr="https://encrypted-tbn0.gstatic.com/images?q=tbn:ANd9GcQvrsg_WeTA8DakBhd-wbK6GDS9QQgg73M3VT_mLd1xEXlJCU3x"/>
          <p:cNvPicPr>
            <a:picLocks noChangeAspect="1" noChangeArrowheads="1"/>
          </p:cNvPicPr>
          <p:nvPr/>
        </p:nvPicPr>
        <p:blipFill>
          <a:blip r:embed="rId2"/>
          <a:srcRect/>
          <a:stretch>
            <a:fillRect/>
          </a:stretch>
        </p:blipFill>
        <p:spPr bwMode="auto">
          <a:xfrm>
            <a:off x="142844" y="4929174"/>
            <a:ext cx="2786082" cy="1785974"/>
          </a:xfrm>
          <a:prstGeom prst="rect">
            <a:avLst/>
          </a:prstGeom>
          <a:noFill/>
        </p:spPr>
      </p:pic>
      <p:pic>
        <p:nvPicPr>
          <p:cNvPr id="8198" name="Picture 6" descr="https://encrypted-tbn2.gstatic.com/images?q=tbn:ANd9GcTYs_t0hv4Awk0J5jDob1_DywNTqR0eBPhptE8zof1WpEptHaSrtA"/>
          <p:cNvPicPr>
            <a:picLocks noChangeAspect="1" noChangeArrowheads="1"/>
          </p:cNvPicPr>
          <p:nvPr/>
        </p:nvPicPr>
        <p:blipFill>
          <a:blip r:embed="rId3"/>
          <a:srcRect/>
          <a:stretch>
            <a:fillRect/>
          </a:stretch>
        </p:blipFill>
        <p:spPr bwMode="auto">
          <a:xfrm>
            <a:off x="7215206" y="1857364"/>
            <a:ext cx="1809746" cy="4781551"/>
          </a:xfrm>
          <a:prstGeom prst="rect">
            <a:avLst/>
          </a:prstGeom>
          <a:noFill/>
        </p:spPr>
      </p:pic>
      <p:pic>
        <p:nvPicPr>
          <p:cNvPr id="8200" name="Picture 8" descr="Resultado de imagen de imagenes de vmusica"/>
          <p:cNvPicPr>
            <a:picLocks noChangeAspect="1" noChangeArrowheads="1"/>
          </p:cNvPicPr>
          <p:nvPr/>
        </p:nvPicPr>
        <p:blipFill>
          <a:blip r:embed="rId4"/>
          <a:srcRect/>
          <a:stretch>
            <a:fillRect/>
          </a:stretch>
        </p:blipFill>
        <p:spPr bwMode="auto">
          <a:xfrm>
            <a:off x="2928927" y="4929198"/>
            <a:ext cx="2000264" cy="1743076"/>
          </a:xfrm>
          <a:prstGeom prst="rect">
            <a:avLst/>
          </a:prstGeom>
          <a:noFill/>
        </p:spPr>
      </p:pic>
      <p:pic>
        <p:nvPicPr>
          <p:cNvPr id="8202" name="Picture 10" descr="Resultado de imagen de imagenes de vmusica"/>
          <p:cNvPicPr>
            <a:picLocks noChangeAspect="1" noChangeArrowheads="1"/>
          </p:cNvPicPr>
          <p:nvPr/>
        </p:nvPicPr>
        <p:blipFill>
          <a:blip r:embed="rId5"/>
          <a:srcRect/>
          <a:stretch>
            <a:fillRect/>
          </a:stretch>
        </p:blipFill>
        <p:spPr bwMode="auto">
          <a:xfrm>
            <a:off x="4643438" y="5000636"/>
            <a:ext cx="2847975" cy="1600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28604"/>
            <a:ext cx="5572132" cy="6286544"/>
          </a:xfrm>
        </p:spPr>
        <p:txBody>
          <a:bodyPr>
            <a:normAutofit fontScale="92500" lnSpcReduction="20000"/>
          </a:bodyPr>
          <a:lstStyle/>
          <a:p>
            <a:endParaRPr lang="es-SV" dirty="0" smtClean="0"/>
          </a:p>
          <a:p>
            <a:r>
              <a:rPr lang="es-SV" dirty="0" smtClean="0"/>
              <a:t>Esta importante creación ha sido utilizada en diversas actividades, inclusive en la guerra, claro está, en lo positivo, usándose para calmar y relajar a la tropa al perderse una batalla, y mejor aún para celebrar cuando si se gana. </a:t>
            </a:r>
          </a:p>
          <a:p>
            <a:r>
              <a:rPr lang="es-SV" dirty="0" smtClean="0"/>
              <a:t>También cuenta la historia que en una oportunidad se iba a dar un concierto, pero uno de los músicos se enfermó, uno de los rehenes, próximo a ser fusilado, sustituyó al enfermo, leyendo a primera vista, y luego de ser escuchado, el jefe dijo que un músico así no debía morir y </a:t>
            </a:r>
            <a:r>
              <a:rPr lang="es-SV" dirty="0" err="1" smtClean="0"/>
              <a:t>fué</a:t>
            </a:r>
            <a:r>
              <a:rPr lang="es-SV" dirty="0" smtClean="0"/>
              <a:t> perdonado. </a:t>
            </a:r>
          </a:p>
          <a:p>
            <a:endParaRPr lang="es-SV" dirty="0"/>
          </a:p>
        </p:txBody>
      </p:sp>
      <p:pic>
        <p:nvPicPr>
          <p:cNvPr id="7170" name="Picture 2" descr="https://encrypted-tbn0.gstatic.com/images?q=tbn:ANd9GcSoicGwHRJKxoq3kta2Lm6IVrCwLvQm2kAAoglXQ-L1EPY0M4kpRA"/>
          <p:cNvPicPr>
            <a:picLocks noChangeAspect="1" noChangeArrowheads="1"/>
          </p:cNvPicPr>
          <p:nvPr/>
        </p:nvPicPr>
        <p:blipFill>
          <a:blip r:embed="rId2"/>
          <a:srcRect/>
          <a:stretch>
            <a:fillRect/>
          </a:stretch>
        </p:blipFill>
        <p:spPr bwMode="auto">
          <a:xfrm>
            <a:off x="5572132" y="3786190"/>
            <a:ext cx="3381358" cy="3071810"/>
          </a:xfrm>
          <a:prstGeom prst="rect">
            <a:avLst/>
          </a:prstGeom>
          <a:noFill/>
        </p:spPr>
      </p:pic>
      <p:pic>
        <p:nvPicPr>
          <p:cNvPr id="7172" name="Picture 4" descr="https://encrypted-tbn3.gstatic.com/images?q=tbn:ANd9GcRf6wkXWuMEnzJwdceYtup7BZ10gk8eCVzuHd8R0hTeGmzWgCJtZw"/>
          <p:cNvPicPr>
            <a:picLocks noChangeAspect="1" noChangeArrowheads="1"/>
          </p:cNvPicPr>
          <p:nvPr/>
        </p:nvPicPr>
        <p:blipFill>
          <a:blip r:embed="rId3"/>
          <a:srcRect/>
          <a:stretch>
            <a:fillRect/>
          </a:stretch>
        </p:blipFill>
        <p:spPr bwMode="auto">
          <a:xfrm>
            <a:off x="5572132" y="928670"/>
            <a:ext cx="3429024" cy="28003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571480"/>
            <a:ext cx="8715436" cy="4000528"/>
          </a:xfrm>
        </p:spPr>
        <p:txBody>
          <a:bodyPr>
            <a:noAutofit/>
          </a:bodyPr>
          <a:lstStyle/>
          <a:p>
            <a:r>
              <a:rPr lang="es-SV" sz="3200" dirty="0" smtClean="0"/>
              <a:t>Otra historia muy graciosa dice que una madre mandaba a su hijo a buscar unos productos, el niño iba y regresaba con las manos vacías. Así pasaba siempre, hasta cuando un buen día a ella se le ocurrió darle la lista en forma cantada, el muchacho memorizó la melodía y llegó sin que faltara un producto.</a:t>
            </a:r>
            <a:endParaRPr lang="es-SV" sz="3200" dirty="0"/>
          </a:p>
        </p:txBody>
      </p:sp>
      <p:pic>
        <p:nvPicPr>
          <p:cNvPr id="6146" name="Picture 2" descr="https://encrypted-tbn2.gstatic.com/images?q=tbn:ANd9GcTPooZl3F_s_JzkzilCeOrLAUunYNDuhS8VeT1QZtfbnH_RcEbYDQ"/>
          <p:cNvPicPr>
            <a:picLocks noChangeAspect="1" noChangeArrowheads="1"/>
          </p:cNvPicPr>
          <p:nvPr/>
        </p:nvPicPr>
        <p:blipFill>
          <a:blip r:embed="rId2"/>
          <a:srcRect/>
          <a:stretch>
            <a:fillRect/>
          </a:stretch>
        </p:blipFill>
        <p:spPr bwMode="auto">
          <a:xfrm>
            <a:off x="142844" y="4857760"/>
            <a:ext cx="4286280" cy="2000240"/>
          </a:xfrm>
          <a:prstGeom prst="rect">
            <a:avLst/>
          </a:prstGeom>
          <a:noFill/>
        </p:spPr>
      </p:pic>
      <p:pic>
        <p:nvPicPr>
          <p:cNvPr id="6148" name="Picture 4" descr="Resultado de imagen de imagenes de vmusica"/>
          <p:cNvPicPr>
            <a:picLocks noChangeAspect="1" noChangeArrowheads="1"/>
          </p:cNvPicPr>
          <p:nvPr/>
        </p:nvPicPr>
        <p:blipFill>
          <a:blip r:embed="rId3"/>
          <a:srcRect/>
          <a:stretch>
            <a:fillRect/>
          </a:stretch>
        </p:blipFill>
        <p:spPr bwMode="auto">
          <a:xfrm>
            <a:off x="4714876" y="4786322"/>
            <a:ext cx="4286280" cy="192882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14290"/>
            <a:ext cx="6500858" cy="4286280"/>
          </a:xfrm>
        </p:spPr>
        <p:txBody>
          <a:bodyPr>
            <a:normAutofit fontScale="92500" lnSpcReduction="10000"/>
          </a:bodyPr>
          <a:lstStyle/>
          <a:p>
            <a:r>
              <a:rPr lang="es-SV" sz="3200" dirty="0" smtClean="0"/>
              <a:t>La música es tan importante que logra sus efectos mucho antes del nacimiento, ya que se recomienda estimular el vientre de la madre embarazada con sonidos agradables.</a:t>
            </a:r>
          </a:p>
          <a:p>
            <a:r>
              <a:rPr lang="es-SV" sz="3600" dirty="0" smtClean="0"/>
              <a:t> </a:t>
            </a:r>
            <a:r>
              <a:rPr lang="es-SV" sz="3200" dirty="0" smtClean="0"/>
              <a:t>Al nacer, la música sigue teniendo importancia, porque las madres o abuelas duermen a los nuevos seres cantándoles suavemente.</a:t>
            </a:r>
          </a:p>
          <a:p>
            <a:endParaRPr lang="es-SV" dirty="0"/>
          </a:p>
        </p:txBody>
      </p:sp>
      <p:pic>
        <p:nvPicPr>
          <p:cNvPr id="5122" name="Picture 2" descr="https://encrypted-tbn2.gstatic.com/images?q=tbn:ANd9GcQvDGiuAVgPfDQOfr4G71rMxuiZqHwBZPEMh9xe05zLsrNJ75k5"/>
          <p:cNvPicPr>
            <a:picLocks noChangeAspect="1" noChangeArrowheads="1"/>
          </p:cNvPicPr>
          <p:nvPr/>
        </p:nvPicPr>
        <p:blipFill>
          <a:blip r:embed="rId2"/>
          <a:srcRect/>
          <a:stretch>
            <a:fillRect/>
          </a:stretch>
        </p:blipFill>
        <p:spPr bwMode="auto">
          <a:xfrm>
            <a:off x="0" y="4572008"/>
            <a:ext cx="2714644" cy="2285992"/>
          </a:xfrm>
          <a:prstGeom prst="rect">
            <a:avLst/>
          </a:prstGeom>
          <a:noFill/>
        </p:spPr>
      </p:pic>
      <p:sp>
        <p:nvSpPr>
          <p:cNvPr id="5124" name="AutoShape 4" descr="Resultado de imagen de imagenes de bebes oyendo mus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5126" name="AutoShape 6" descr="Resultado de imagen de imagenes de bebes oyendo mus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5128" name="AutoShape 8" descr="data:image/jpeg;base64,/9j/4AAQSkZJRgABAQAAAQABAAD/2wCEAAkGBxQTEhUUEhQUFhUXFxoaGBcYGBcYFxcYGBUXGBwXHRwYHCggGBolHRgUIjEhJSkrLi4uFx8zODMsNygtLisBCgoKDg0OGhAQGiwkHyQsLCwsLCwsLCwsLCwsLCwsLCwsLCwsLCwsLCwsLCwsLCwsLCwsLCwsLCwsLCwsLCwsLP/AABEIANYA6wMBIgACEQEDEQH/xAAbAAADAAMBAQAAAAAAAAAAAAAEBQYAAwcCAf/EAEEQAAECBAQDBQYDBQcFAQAAAAECEQADBCEFEjFBBlFhEyJxgZEyQlKhscFi0fAHFCNy4TNTgpKiwvEVQ2Nzshb/xAAZAQADAQEBAAAAAAAAAAAAAAABAgMEAAX/xAAjEQACAgICAgMBAQEAAAAAAAAAAQIRAyESMUFRBBMiYYEy/9oADAMBAAIRAxEAPwC9xrhdJdUvr/wYmMNnFBMtT9078nt6FxFBwvxV2n8Kf3ZiQO+3dWnS45i14H4ww8S5iZyfZVZTdf0D5QFvaHaadM8lncaK18Y2ol3ywBQTLmWry+xgozueosYJ1BtLOax1g+TVRNz6prxom4o0DkGi1RVj1gmTiKRvaOYVmOKA1geTiS/aWo/yv9YDyJDRxtnWJ2IJIsYRYlMiZpMS7pJMEzazuh1algH1hPuXop9LXkWz5RmLyuWBv4RJYjJUJipaX9ohzy1fxaLyWgg2GsTmMU38VyGV9Rz6wsqktFcdwl+uj1g+EoWwIIINlCx1+Yjp9CAgJSNAGiCFQKeWZiVpUsJcBL5R/N+Twbwbj86qUJaykqJbMAxbLmJLWMHHDyxfkZL/ACiqqZnZzsw0N/sRCfFafs5ikjTVP8puILxR0kpV7SeXI7x4rj2khEz3pZyK/lPs+ht5w0lpmRCdZgeYY2LVAy1RJDn0mPckalywjWAWJ5R8k1QUE5Trf5sx9DDoDGuYMI8BYNoEXOfeB11hSdPDd/AC5+UM0cGVSr5RoNep5R7pZWc9BqYBkTAoW1N231Z/WCjUMGTAGGU6uTLGWWL84VqzLLm5jJKHP3gyWAm8Hs7oHl0mjw5wmkGVRhcDZ9zFBhiGlNu0MhJCOgnTJUw5TYnT8uUUEviNDXUAdwSHEL1UrLHWI2fRiYpS+alemYt8mgN0dQ0xLDVSwJyUkKQXNixGhBh5MrBU0ik+8EuAenKEk/i9hkCAoEMcx1te39YDo8XTLQtgTukDUK0F+ULFxVqy0oyluj6mf3UL3Fj5QXUz++40MeP+mlUnMAxUfZ5kh7coXozMwBLdCWg8rA4OPZuqZsBr3JsI+zZt76CJPFMXM5YQgtLdv5up6dIWzkrHMxYUpxdI069Y9lXSBkqZgOUfEzlA2MQk7ZqhDRvl1SjoGHM/Ybw/wuSkqBUXLWJNhzYbRNTipnLmN9AuaFAuGOgeBY6R0AyQ6W3jVxBg/aSjlHfSCU8zb2fP8oJw+nSiUlfPvK8W1gSTjWcqIDsSAHsOj7mCn5Rzjao57SVRn92X3mPeQbKDG7g3bweKXAlopKlE1KcqTmzJuySoEBnc5Q43OkSXHuHqpqlFTKdCZpzOCxTNHtN42PrFfwvisuskkrAzJbtUizPYTkcg+o2PQxtT5Rs8yS4ypjPCcWVV9qieEpqpRKiEhguWeXMJDEdIKw6cxXLUbLSR57H1hBi8lVKtNQi66VScxGkymWQH65SoeSzyhpXgZzk0YLQeaFjMPTTygS9ir0AzVNAy5guSWADk8gI910y787+v6MTmPVhJEhGpbP47J8ALmIpD2M5NWsyFzy6UEnIALsLP1JP1hXQT1JS5scxLbhzb9dYfYjRLNPTyJTBOU55h90BhYDVRYxtk4XIlSyqbcJDqWsnbUn8oowIXycQc33Eel1gIYxJ4njZmzQmmQJaczJt3lPuonTwFhFFh9CAB2hzK3OgfoIE3xWymKLm9BFPMIJJPLSztufU2FoOlTQdYAmypR0zJPQ2PrGyjSNypnYnUA8iWtEuZdYW+hzJm+QjdKBUW2jQZGVtwdD+t4a0CO4o7tFI7JSVGtIdQEP6DSJijnMSTD/CJry+pMPEnJGzEl5ApfwoUrzAMRkgMlI5AfSKTiWc8pYG+VHqpz8gYnZibwsns6K0JFUjnlB2DUae0SFGzxvra/OS6kkbHuv6gQF++IQXUtAbmoD7wjgWhl9lutACgfdA7o+8LKicJKysJzH3g7XN7R4XxJIEkKVNlh9C4V6ARP1eOImlpagRrYgqJ5x0U7HyTjxpmrjWqTMklaDlJba5D3B+kQVH3ZqX5/WKfFZ+csAyQX84STUoBzF7MwHOGeiENsfPHqVKcwJSzwoAjSCiesZmjcmMDkZiRGtGRBS6iBs/2hSuov3fX8oPVL7VIGVzzNz6xyCy6ocXlLklDuWaFmF0WUsnT5QpppXZgAaxQ4YXjghXEWDipplSiQ+qT8KukckwmrmYdWC3sllJOi0nVJ6EH6co7nIlWjmn7V8KAMqaAxUShR8sySfQjzi+CdSoyfIhceRXTVS1GWHzSZiCEk+9TzQQpB6odXoIWYdUmXLMhaEiZTTOzUzuUmz32skjouA/2ZzhWSjSrLLlFS5ZOoChlmI6XKVesOuKaIyKtCjftpOVRGhXJYvfcpa/SNM1VoxJk7jNX2eZXIW8Tp+ukIOHJX7yuauY5A1Ojv7tubX6eMfeNKggr6kegSB9SqG3DNAUUwTotXfJ5EsQD5ARGC0OyglzM2Uckj6A/cxA8a8Q9qrspZ/hINz/eLG/8o29eUNOK8YXJllGd5swM49yWLeLm4B8eURuD0+eaHDgXbboIbrbOSb0hrw3ShP8AFW/4beqocpq3VY2gyUojUFukeJuHJUoKBaMspcnbPQhFQVI90k64Ckgl4qU5JEsLSwzKYp3uCfsYR0eGF8wItsbRldi4mKYi6bHbS3g8clWx+S6KakKZoa7cvuOUbZcoylFJukix/OBOHT6Q0xmclKUv7xyjxYq+xikGSzJUTkucwUYbYPX5JalK2sB15RMTJl26xi8TSGSVJDbEjWKIzMo6pZVLlvqpalnwAYfUwHWIZahyLRvlLCykAghKBcFxYZjcdSYY1WG9oorTooA+oEBxsCaRH1GESgf7KX/kT+Ua0UcsaIQPBIH2g6oqxAip0dYqR8mGF1bIQr2wnzZ/WDFzIE7IrmoY+8x82A+cNHbA9CSsn9ksIJJSr2VG5SeRPvDSEtfVKzKTlZubvHUOOP2eFMvtJUzNLSXUCGWkbs1lj0PjE7iGEJnoy2CgO4vl+E80/SGdICb8EjhmI5Cx0MU8tQULRHVVMpClIWGUksR+tRB2E4gUnKT4flE8mPyi+LNWmVEqWneGMuqIsLCFEma8HSBeM5qTG9IjNrFFhkvLCfDJcO5KmEBDD2nVaJj9o9L2lHMA1AzDxSQfzhxIqgN4R8S1gXLKH9oN6wye7EktNHOuCsVNNWyJr2Khm8PZV/pJMdb/AGlqD0x37ZvJSFA/aOHKlhK2BfKrXx/QjoPFuO9tPppQP9kiWpf/ALFpQW8h/wDUehPcUzy6p0SnEMxM2ZKPuqUn0cmK0VSUIK1FkpBJ8BELjK7JYNlUQD/Iog+GojfxDiZMhCB75dXgnb/Nf/DEorVDsSYnWqnzVTFaqOnIaBI8A0U2AUwlofc6xLUCHWOl4qZM1hE8r8GjBHyOBUQXSTgTeEIn6QwkTWjOaWUCZb+yWMfUSGVdLfQwNhs0kiKWYUpl5jsIdI7lQOgIkp7QKCUgOoHQNuOUc/xLiudWTwmX3ZYWMgAdRYsD4kmw6iF3FePKmkyUnuPfr0i0/ZPgCUJNZNGjiUDurQq+o9ecaMcUlbMmfI3+UwfHuH6mQiUqYQ01QBb2pYYqIUWZyAWI/KBqfKNAAPKOtT8s2WsTGKSk5n0aIHC+G5sxyhIyAlpiu6kh9b3hpfwlF+wLtk3Uh0LVqqXZ+hT7JHiH6iC6fHKpCQkIlKA97MpL+WUt6mN1ZhZkhyuUoO3cWFbdI9LktboPmAWiTm1oeosFrqUCFq5HK0Olq2WH6jeMRTIVoXgKmddEytJ5GNIUQdSL6jVtDrFROohCuro4aKpgk7QJxtjU6VMlhU2bMkmWhSEqU9ikBXIKUFBVzeNlIQpIULhQB9fvA/FFIZ9BmF5lIXUNzJUQFH/CrKfAmNPA0/PIKTqhTeRuPqYq4k0zbjmBipR3WE5I7p+IfAfsdjHP5skglwQUliCGKSDv5x2OVT5iw9rYfF/X9dYnuK+H+2SqokpPay7TUAXWkaltc6W03HUCOj6ZzJvBKzMGOoinpZdxECixBSW+E8+hirwTFgruqsoRDLicdmvDlUtPssqVQSI2zaptIUyqxLawPPrOsQNVjWZibd3cwi4hqlKdKdwxIjX+8BJKiXOwtGkT8veNyfT7QYrZLJLQopcMNgzB9SUuPIX9YPrO8sPckEk78h9YYgKNzpt1gKSnMTM2JZPVKTc+an9I0cmYpVYorpLoUPhOb/CWCvRgYV4tLLghyG8WvFFVJYgiBKiQ6SU6Npy6eEMmLQmw0M8NhNhPTqaCe0hJK2aIOkMZM11XhjKWSYT0aee3zgmTOJL38om0WUiwwpWl488WY72cspB2hTIrsibs/qYlcdrTMXHQVugTlUbPmA0KqielHxF1HkkXUft4kR241MtCZcpHsoASlKblRA2H3iH/AGf4E1PMqFWKjkR4A3+f0EdE4UpAlACkIz6ZrlRGwuLAXO9zGl+jF/TZOlTRJM2YAEukCU5ynMoAFZF1M+gYRD1XEdRNCgpZspkpSMqAClJACRqzt5RcftHxqVJo5krOO2IQyQbjvAgnlpbnHPMJpVBIzB5ii5A+JWw+QjnSiBW2H8PYRmndrMUcqUlcxrG2iX3JLD/iGa5jknmX9Y21Q7FAkJupwqcR8WyB0S/q8aAgxKX9KRQBLqSmxuOXLwjawPelm/zHiIGSnMWggYaSe4pvrHUCzfLqH1seUfJyXEa6ummIA7VLcpibjz5RlNMex16aHqIdPwwC2TPXIqAtOVSFApUhRYKBBBSbGxBbzhZOpEYXOSQorpp6QoKSCeyUSruc1ACz628oNxFDTCCHDeYjO3RMlGmqfYU5Qv4Fc/DRxszxROxHodUxROQFIWG1Ck30/WkUdOn+GkAgrHvAEEl3u5JJjjaVzsPm9H11RMGz7O2/pHT+G8alz0hSFDkRuC2kGgETx5w2JRNRLDSZimmJH/ZmnQjkhR05FxuImEJIv7ydDzEd6raaWtCs4Cpa0lE1HxJP3GoOxAjjGIYYaapXSqOZiOzX8SF3SrzBv1BikKkuMgNtO0Lhii7WI/X0jbLqlq2MUGIVUlAyIAWD7hFgrmk7PygPDsPVNmJQXDn2RsBck7Jt5xleNeDT9r8mumpjqS/R/wBGHdDhhJzTRYaXt4tzg+kwpMt7XA7p2T18Y8zp5md2UcssWM3XxCPjX10EBRoVzbBKlJmqMtJZKf7RY9xJ9wc5itANtY8VCQdAAAGAGiUiwEGJQEpCUBkjQO5JOqifeUdzHhUuAwCiolvAKpZTdN+YhxPRGlCLiOizqJ2fQBRKpW+qOvT8oANrH0h/idIxzJ7p+XpARqkL7s9LK2UN/A/Yw9BUqA0zi363jaieBG2bhJ1lkKHLRXpvAM1BSWU46FxC0VUjfNqS1tBC+nQVzABqSAPElh8zG2aqzRt4dOWplk7En0BMPBUTyOztUimTKlSadOiEh+pIhjX4omkp+0JAUbJfQWcqI3AG25Ybxz8cTLzEhClE9I81eEVmJzEOFBCQwSNLlySdBt6Rye9kmhZi2Ofv1Slgeyl3AN1LVzUfiUbk8g2wjoWCYcqmlGdPLTlg9kgM6HDZy+jbeJ8vmC4HT0AGUJnTxo15cs+PvK/Vo31KVrJWskqOpMNL2wL0gFCI3gR7EmNnYxEoKKKlJ8TD7DsOYuY30tKEgc4IC2isY+xWzbNSGhNXUidQADzEMVTIAr6hKQSogQzFRO4lSub/AChFUydifVx6Q2r8Uva3Jw6j4J/OEk6rWo91Lnmp1K/yiwgbCz5SKUf4a0mZL2O6fDby+kH0NOiUSUIA5l8v/wAn7QAJNWpiAQ3QD5KJ+kZJw+pSrMnKlR1uE/IJaHFofzsSXlZJSB1JhHUUsyYXWochlYluTnQevhG7s60JIyBaTqlKkt6WjF8RzUAImyzLToxQkJbo6WMCzqCcF4evmUwA5F38TqfCwh2uplSjlljMpmyIAJHjsnxJEAUFOiakqlTncXSAw8CnYeEFU9h2eUIIvlFkkfEOYgMYFnoVM/tGCf7tJsf51e94Bh4x6UPlYDYDkOQghYjSsxFsKNChHxo+qVHjtBCjGmbJJdoCZi7Qd+8BoCqJ1zHHH2fkUGeEdVh+osR10hmVCNSsTQmwZSuTFXyEMjif/d1o/s1FP4TdP9IKk4kv2ZyAR1uPn+cEKkT1+xJmG+0tTeZZo2Jo5wPekFtxmQk/NUNYGEScIlTGV2Y/wkj5AtBSMLpUKClslSepB+t4GpaSWrkDyPdOrecNaDDJTuUgdSfvACMOGa2QkzCmUFpChkzEgad48yHiimYvMWnK4Qj4EDKnza58zE+ZkpNkgK+Y+UM8LXLURmLA6ECGU/SF4+wqWpth6QUJrhi48P6w2GGoGxflvHkU8vkYXY2gSnkIOpUfSC00krkfWMmrAFkt5tGIWltvRRjqOPK9IFWWjYqYIWV1Y0PYp8xDEUy0kkxK1teqYttV8tkA89geseMQqypZ/Ddjo+z+f0gPDJg7US7qJcqVzLOSeunrBTAx1S4WgB5inJ1AdvPdUK8Vxo082XLTKTlWHd2LOQwbe2/OKKUm0SHGw/i0h/Cv5LENGVySFapFFSYihYBBPnrBInoOpER2FrDAK3ceY/4MbaqcUAkKt1hsi4SOg+SKkT8pcXEG92YnQEbhnfxEc/k4vM2uOsN8OxiYguMvgQfziXNeSqxyfQTVcO37SkV2UxN8r9xXh8MBz+I1FOWbLKKhCtdB1JG7jYWMNV42XCuyA5lKrHyIsYTcRUKKn+LJVlngXQosVgbB7Zm0I10jrRzg12ipQlMynRPlqKg+WYC3cUdCG906X3EL5i4neCMf7KaZc1+zmOiYnobeShr4iKLEpBlrUgl20I0Ukh0qHQggxOetgQOuZAc6ZHta4FmqiV2OYlfONEoLmqySU5la9ABqSdh1No0yUqnLyoYi73YADVSlGwSOcEcRcSS5UlMmjBSlQBWotnUpndTcrsNB4xVR9iNmVdPIk/28ztVj3QSJY+6vkPGFa+Jsv9kAgckhj8m+bxOLmKWXUSY3SqcbiGboKi2b8QxZc9RVNWpT7E2HgNB5CBTKTsBDGTRg7PBkrA0r2bwMJzRT6ZAdNiE1UoSAElKdFN3gNW636QbTSVp9tJPUWPzsY013CsxCcyO8PQiBMPxebJOV8wGqF94fmPKHVPom049llhZJ5LTzAZQ6EfcegimwmkJWlKX1BvsOvSJ/A5kmqbsFdlUf3Sj3Zm/cVv4G8VOHlc1KpctSpNUj3C2SY3RQ18L/ADEHh7F5HR8iFBixYfSPCqBJNwD4OD8o5rh/E9Qm0xIYHKSxHeD2cWfpFDT8YnTL8/6QTikXhaRdKQT1f7x6DCxQX8/sISSuKQS6n8AP66xtVxIDcILdVN8mjjiZrKqEOJVndVe7QTXzoR1y/qPrCJ7OfQPitZ2cs+H6+kDcF5lqXNULDujqSQVfQesA8Xr7v6/W8U3D9MEU8sJ+EEnmVByYddAHuGfxFTA4QlCCoqV00Gtn03iS43Q06lTyQs+q/wCkV+EDuTyf/En/AFFX+2JLjlb1ssfDKHzUuHxL9IWb0xCmflSD+M/eBJlWZium35xlWCZaRzP9Y+09KQ0d8mS5f4U+NC9jOkRDWnp3gClSxiho0iMDZ6VUa00lvOPi6QEXDjlDdEt7RsRSbQ6FZzziij7JaJoDZrK5E7HxbXmwPOK2mq/3ijRM1XJZC+stXsHyU4/xCCcbwkTpKpZ1IseShofVonP2Z1pE4yVaTHlkcibA+SgD5RVfpUzJlhxdoKUqFtdNJOUeZ+0UGOSUpBUBlI1EIcOlutGb3lZj/KLn5A+sJCO6EbPVXOEiX2SbHLmmcydUo8BYnqekRsyYVqcw7xypcKJ1UX9S8JpSYqvYEjZKTBMpLmNCBBlIgmEky8FsY0qbQ2ojeFsoQzoE3iDNSKrDpIKb3EBVHCsmeS6B4iyh4EQ1w1PdbpDUrTIl51WA15nkBzJMUVgaT7OQYvgU2kW4OZGburFgSNAW9hfXp6V/DHECaxUuXUrMuoQQJVRoo7CXN5qdsqtyADe5oJdOhcrs1gLCh3gbi92jl/E2FmkqCkGzZpaj7yNMiuZBt6c4048ikuLMObDw/UejrmJUIVMEhcxKUkpXMXlCcysmUq6Huj/MYyXg8olcuXZaDYu+cH2VasQeexeI3CuIVVMtD5jMljKVXJIvlJ/FqDzYHeKXB505DEgXcByzvtAlpk4mpCWLGxGo6iDk6Ruq6YTe8nurfvA6ab9YMlUstIALqI1N7/OBYTnk2qcwDWTbef3jdMopo1lr9CfpC6ukzEh1IWBzIIEJF7C1oC4uFh5fWGXAtaSlUpXu3T4OxHkW9YExdImSknox8YD4OmlFSytkK8xb129IpH0KdMw60lX453ylob/fERxfMeumfglJH+nN94v0S8olI5JzHxWfySI5fxPVD98qVP72X0CU/YxXH/0Tn0CyEZlpTyDmGNFLdTKtGvhyQSe0V72ngIpKjCAe8ksYy5p8ps9L48OGNAC5WUsfWDKSZAc9E0kAgEizjfyhnh9As3IIEQZYe4bcPDiVTAwmoWGmsUdGbCGTA0A1NJlvtHK6pJpa4TUHuqnKBDaMUki/NwfWOx4hMSASTYBzHJ+IpeeSqZ/5c46BXdHyyxSPZDL0hzxuWJu+ZeYeCxnHyMKkIZR/DIV6kN94M4mmZ5NKr4pST5gqT9EiNIT/ABJn/pP1EMuzIyUxyXb9frlC6RFZVUYmJKTvp47RKJSUkg6ixgroZdhkqS/rDKlktAFOtj0MNpBicjVA2BMOMIlOYAly4YS5+UADUxOiyZQhZAcbRrq8aQoZFbR7WctMos5SkqPkHiSp0qW5ZyLtBbYVTZ0HCVoKXSksNS9vCFPFeGSpxlqmpzBKiw2uN21FhbpGUFXklpkgOoso3sFOQE9LXPlCerxUzZ68qhkScqSxykJs4LMXLnzjoyrYZwtNDOQUywEgJSkbJAAHpBtTjMpK0BRGVI6keNoSHE5RBbKrw+keJyErToIPMz/SjomHSETBml5VBd8wNrw0GHyt1l/10jluAY4umJQSTKPqnw6dIvJOJBSQUkEEWMVjJMzzg4sTyalMoKmK0CdrkuQAPnEvi9VNqiyUBCeW56ncxSmW8tY/CT/lIV9oXUIdwhgsaPoenSBOVDY8fLYjlcKzES1OUqSQTl7wIiepMInS5qFFLpcZim9nv1aOm0CzMB1C02y822PzhVjkoyFiYiyFAkjkRr6uIVTd6KvDHzoWUfFyJlStJBABZKtiEADy0JiAU8+d/wCxZUfAqJMU+P4WiYn96prPaYlL3zOCoN6GFvDdCMxV5DpFfsXGyKwvnTHkqWAwFgLNBVXXlKWHrHyahKUucx6AQr/6rJzhCszkt3gw9TGZps32hxgZSuZqpQBYk/Xwi7xWUlFOvIHIS49Im6TB0LlqVLWUBxlyliwG7bw3o6l82bRgnyAaAlQZKydwCpUo5w3hDDHOJpdMH1UdEjV4leIcQFOomUWJNxseo5H6xJBa58wrWXJ16DlF8ePk6M2bMoopqziudPCu6BL94OXI5P10hj2fbyMlkrmkJAOgIIO2wEI8Bw9dXORKkpcZmTyJFypX4Ui//Ijo+P4WlP7vT0t1SQoZtypRSpSzy9l+jxqnihFJLswLLKTtk/xVhRk0lOCoKyEodiHvmduQzNAFMHnD8cpQ/wBJ/pD3iNK5kkJUQcota1r+fjCSkU3YTNkkA+rH6GILsZ9HhMmJ/iWmD5xZWh69fGLSZRFykFmJ8wIieJqtKVlHtKGvIePWAkMJpdUBaD6TEwLGEinO0ZkMM42GORotaWtB0g+jSVKEQtNOmIun5xRYZxIUe3KUPxJv8olLFLwaY54+S0n1gYyhcN/EPID3BzJ35fQbA5HfJbV/nAOG18pdkrGY7GyvQxS4TKCbxJ3ezRBp9G6bhDIUU2Js+4B1I6t9YQcQUaUS0y0bafdRijxLFgE5UG+55eHMxPdiVqzKuTDVYkslaQopadKd79Lw01TYNBNRQO2W0e5UgixDx3AX7U+xUuRG+XKLC8UOHYOVF8wHUu/0ihRgIb2x6D84ZY2TeVANKi/6uOUJavCZkheYKzy3cFrp/Cfz3+UU0iVzTDSmXlDZLHz9Yu4pkIZHF2ibTadKmjSYGV/Oka+Y+kKf2g04mdijNlTmWTdiQQLeF4osZCEsiWA+YKUB7KWew5KL3bRoUYjTdqrMoaCwiSxtM0yyxaISTJXJzCWs5CdNiHgyRSJDrl2e6k8juR47xRTsMG0LJ9EU3FvpAlZOL3YKuYdg8B12Fpne2ljzEF9vl9oW6RlRiktKXcNzidM0KUQnA6lUmUZRLhOh5hm9bRrrsZEtJveFM3GJbWWn1ETeJV3aWBcQVBydHPMoK2aK6qM1ZUdHtHuklFfcFkv3jz6BtT03eNMmSVHKn/iOh8JYYmQhNRMS5/7KG9pX96Ry+H13Db4pQR5c5OTKTh+jGHyGYfvM1IfT+FL2R/MdT18BFPh9AmTJXMnFisMom5dRZMseZD8yw2gDhTCVTlfvE12d0vqo/F+X6cPifGO1qUIlt2ciYGf2VTA/qxsPA84m3ybbGjHaigTGwM+Qe7r4xLypLdrK3BzJ8D/X6xS1MllF7nc8zv8AOE+JU5cTEDvJ2+JO4iKY7VaCUTHCF7kMf5k2PyY+cc8xHh6p7RZyKmEqJzJYhTl3tp4Rd4fPSp0g91ZcP7q+R5Pp6QTJmZSxt9jyii7F8HMhw/U/3M3/ACmNsvhuq/uJvo31MdVl1AexgrKVC0NyoByuTwjVq/7Ez/MgfVUMKXgSrP8A2T5zZY/3x0OipJvfAzZizFR7jOXbYlsu25hpS0FQLqUkDy/KCpiuJz6n/ZpVG5EgfzTn/wDkGFGITV0s5UlU0KCGCigrVLB3S6gHI3tHT6/iukp+7MqVlW4lBK28xYRAowKgrDMVTrqTdz2mUHMS5Uxdxr6x05WthhcXoYYejOEl3BAY7Xh7LosovE/gtGZQICswBboW3itw6cFhlRCjQ2waUkPB0mnBjZOw+2ZJjzJSraGQrYxoJYQYad3ZSh0BsITS1mPRqW3h7EPs/FJaDlcZuQvGhOL6sm+yifZ6gc4RyJbdSdTB9PTveCce5aYITTkx87RKA58vGPJrMzhlZdwA6j0tZPq8E6zbLpQpIVsQD6wLV0iW0glFX3UszXcPmVmJcJDWO/hGuaSxKwByDufP+kK0cmSWL0qQ9oicTkFzlfryjqpwwzdQyfmYmeK8JMtJCUsPCJNVspfg5dO1YRulytANYyZKIWecVPB2AGoXyQn218vwp/EflGnGtWzPNjfgDhDt1ZpgaUg98/ER7g5jn6c26RVYSJy0lOUBIyhxoOdtDHiRMShCZcsBKEhgB0gSr4pRLWJUsKnTjpLlsT/iOiB4+kBtyZyVFLj+Ifu9KtYIznupOgzqsC3Ia/4Y5vKo8pkTArQqzA6MbO+ruwfxizkUq1kTKspUr3ZSXMuW+uvtr2zEeA1dXxNghmJAknJazaWL5T0e4iOXqka/iNc9niajtBmSCTfMTv4QtmpgSqqqxLZySAoDKgBN2sTuQwNoaVYGawawcci1xEouynyMXH9InquhdWZPdVvyPjBCZ2cNNdKgLLbMG/ENx118YYTJYZzYbnkOcTc9Sye0chJDoTySdFF/eOvRwIqnXZnUHLSNuIcN1a0pny1Llgu5SVFJykgEAtq27eEK5VZiUk/2xUB8Sc3+0/WC5HFE6UpkrUCQS4JAPix1h1/+hmqQlZKFgs5UhBIfqRzgqaBLFOPYLSccVaUsqlStWxClIHm6T8oHm1eJVubNkAAcSwrLLT1LvnLfFDsVi2BaWCeSEA/SNoVMmJH8Qg/D7vpDWT4slqfhRCSDUzDMV/dy/Z81HWHc6gGVIlpSkJuEpDDrfUnxhnKpVe8S/TT5vH2oGVLu7fCHPytE5seKB5CO7G4FhaBcPrETHKCWchiCCCNQQbjnBuYO0KOE0tYoWNxG9dWBAJXHi58Y5M6jfOxMvlGp5QJNrwCQcyiNSNIXV+IZSUoYq3V8PQdesAywSLJLdAWhXk2PHGu2WtNJG8FFEZGRoM55ppDqJOrt4CCzQoFyHe55PzbSMjIJwGup7yiAzHKOnM+f2g+hwzMyllydBsIyMjvIfAyrKYIAIgKvkoUhS1pzBKSSObB4yMjgEhV8HU1Se0Ujsy2kskfPeN3/AEw06AiUQEJsEkfNxqYyMjkwNHyTRzJ6SDM7NDsez9s8wCfZ8ReHWCYPJpw0lAS+p1UrxUbmMjIDbDQxnmwjxTOo5ef12jIyFYydO0KqlZc/bo/9YXTER9jImNKTl2AYql0BG0xaUH+Ul1DzAI8414rTuCYyMgy6DjdSJmopQXBj6pHYZZalKKVXISzAEiwB1vGRkIjTk3Q0TUGWsBXeBYjm0Uhosxd2JG1vpGRkPEyzPaJKn9owQKUKFzfmwP1jIyOYokxOg7EqmJWrM27MfIDXrAWD1BVc7xkZE12U8DaWHVCzGsRKXlot8Stz0HKMjI6fQ2NWwTB6DtFFz3Qzjc9IpUsAwDARkZCro7I3Z//Z"/>
          <p:cNvSpPr>
            <a:spLocks noChangeAspect="1" noChangeArrowheads="1"/>
          </p:cNvSpPr>
          <p:nvPr/>
        </p:nvSpPr>
        <p:spPr bwMode="auto">
          <a:xfrm>
            <a:off x="155575" y="-2163763"/>
            <a:ext cx="4953000" cy="451485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5130" name="AutoShape 10" descr="Resultado de imagen de imagenes de bebes oyendo mus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5132" name="AutoShape 12" descr="Resultado de imagen de imagenes de bebes oyendo mus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5133" name="Picture 13" descr="C:\Documents and Settings\dos\Mis documentos\Mis imágenes\efectomozart.jpg"/>
          <p:cNvPicPr>
            <a:picLocks noChangeAspect="1" noChangeArrowheads="1"/>
          </p:cNvPicPr>
          <p:nvPr/>
        </p:nvPicPr>
        <p:blipFill>
          <a:blip r:embed="rId3"/>
          <a:srcRect/>
          <a:stretch>
            <a:fillRect/>
          </a:stretch>
        </p:blipFill>
        <p:spPr bwMode="auto">
          <a:xfrm>
            <a:off x="2428860" y="4572008"/>
            <a:ext cx="5087950" cy="2110331"/>
          </a:xfrm>
          <a:prstGeom prst="rect">
            <a:avLst/>
          </a:prstGeom>
          <a:noFill/>
        </p:spPr>
      </p:pic>
      <p:pic>
        <p:nvPicPr>
          <p:cNvPr id="5134" name="Picture 14" descr="C:\Documents and Settings\dos\Mis documentos\Mis imágenes\images6.jpeg"/>
          <p:cNvPicPr>
            <a:picLocks noChangeAspect="1" noChangeArrowheads="1"/>
          </p:cNvPicPr>
          <p:nvPr/>
        </p:nvPicPr>
        <p:blipFill>
          <a:blip r:embed="rId4"/>
          <a:srcRect/>
          <a:stretch>
            <a:fillRect/>
          </a:stretch>
        </p:blipFill>
        <p:spPr bwMode="auto">
          <a:xfrm>
            <a:off x="6800850" y="4786322"/>
            <a:ext cx="2343150" cy="1952625"/>
          </a:xfrm>
          <a:prstGeom prst="rect">
            <a:avLst/>
          </a:prstGeom>
          <a:noFill/>
        </p:spPr>
      </p:pic>
      <p:pic>
        <p:nvPicPr>
          <p:cNvPr id="5135" name="Picture 15" descr="C:\Documents and Settings\dos\Mis documentos\Mis imágenes\índice4.jpeg"/>
          <p:cNvPicPr>
            <a:picLocks noChangeAspect="1" noChangeArrowheads="1"/>
          </p:cNvPicPr>
          <p:nvPr/>
        </p:nvPicPr>
        <p:blipFill>
          <a:blip r:embed="rId5"/>
          <a:srcRect/>
          <a:stretch>
            <a:fillRect/>
          </a:stretch>
        </p:blipFill>
        <p:spPr bwMode="auto">
          <a:xfrm>
            <a:off x="6753225" y="3000372"/>
            <a:ext cx="2390775" cy="1905000"/>
          </a:xfrm>
          <a:prstGeom prst="rect">
            <a:avLst/>
          </a:prstGeom>
          <a:noFill/>
        </p:spPr>
      </p:pic>
      <p:pic>
        <p:nvPicPr>
          <p:cNvPr id="5136" name="Picture 16" descr="C:\Documents and Settings\dos\Mis documentos\Mis imágenes\índice5.jpeg"/>
          <p:cNvPicPr>
            <a:picLocks noChangeAspect="1" noChangeArrowheads="1"/>
          </p:cNvPicPr>
          <p:nvPr/>
        </p:nvPicPr>
        <p:blipFill>
          <a:blip r:embed="rId6"/>
          <a:srcRect/>
          <a:stretch>
            <a:fillRect/>
          </a:stretch>
        </p:blipFill>
        <p:spPr bwMode="auto">
          <a:xfrm>
            <a:off x="6786578" y="714356"/>
            <a:ext cx="2247902" cy="254793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6215106" cy="4286280"/>
          </a:xfrm>
        </p:spPr>
        <p:txBody>
          <a:bodyPr>
            <a:normAutofit fontScale="62500" lnSpcReduction="20000"/>
          </a:bodyPr>
          <a:lstStyle/>
          <a:p>
            <a:endParaRPr lang="es-SV" sz="3600" dirty="0" smtClean="0"/>
          </a:p>
          <a:p>
            <a:r>
              <a:rPr lang="es-SV" sz="3600" dirty="0" smtClean="0"/>
              <a:t>En las diferentes religiones se alaba al señor con música, inclusive se ha dicho que quien ora con música ora dos  (2) veces. Dice la Biblia que Dios habita en medio de la alabanza.</a:t>
            </a:r>
          </a:p>
          <a:p>
            <a:r>
              <a:rPr lang="es-SV" sz="3600" dirty="0" smtClean="0"/>
              <a:t>Los animales no escapan de esto, pues para estimularlos, los ordeñadores interpretan cantos alusivos para tener mayor producción de los animales. </a:t>
            </a:r>
          </a:p>
          <a:p>
            <a:r>
              <a:rPr lang="es-SV" sz="3600" dirty="0" smtClean="0"/>
              <a:t>También en el comercio se usa la música para hacer propagar el producto y así llegar más rápido el mensaje a la masa.</a:t>
            </a:r>
          </a:p>
          <a:p>
            <a:endParaRPr lang="es-SV" dirty="0"/>
          </a:p>
        </p:txBody>
      </p:sp>
      <p:sp>
        <p:nvSpPr>
          <p:cNvPr id="4098" name="AutoShape 2" descr="data:image/jpeg;base64,/9j/4AAQSkZJRgABAQAAAQABAAD/2wCEAAkGBxQSEhUUExQWFRUVFhQXFRcUFRQXFhQUFBgWFhgXFBUYHCggGBolHBUUITEhJSkrLi4uFx8zODMsNygtLisBCgoKDg0OGxAQGywkHyQsLDQsLCwsLCwsLCwsLCwsLCwsLCwsLCwsLCwsLCwsLCwsLCwsLCwsLCwsLCwsLCwsLP/AABEIALcBEwMBIgACEQEDEQH/xAAbAAACAwEBAQAAAAAAAAAAAAAEBQIDBgABB//EAEQQAAEDAgQCBwQHBgUDBQAAAAEAAhEDIQQFEjFBUQYTImFxgZEyobHBFCNCUnLR8DNiksLh8QcVgrLSU3PiFjRDk6L/xAAaAQADAQEBAQAAAAAAAAAAAAABAgMEAAUG/8QAKhEAAgICAgEEAQMFAQAAAAAAAAECEQMhEjFBBBMiUTJhkaFxgbHR8CP/2gAMAwEAAhEDEQA/AH6GxnsO8Cr5VGM9h3gV8+ls9Z9CTJhdn4/5lqKjouFlsn3Z+L+ZaWq5DN+RSH4hTKqsbWSlleDCtGITRViMaiqvRVSr6QpfSE3EAzNZd1yWfSF59IXcThmayj1qWmuvOvStBGfWr3rUsFZSFZLRwzbWVjayWCsptrIUcMjVUcPVt5koF1deU69ghQBsKql1qVjErvpK6jhp1qk2slP0lSbiF1HDllREMckrMQiqWJXUcxs0qWpAMxS9OJQEoLc5QdUQbsQqXYhGjqDnVF5rS84lccSuoIa91irNaWHFLx2OCNHDF1VVOrpa/Gqh2LR4gsbdeuSb6T3rkeB1i/Uh8Y/sO8CvS9DYqp2T4KiWzr0L8pmWfi/mWgrvhZ3Lnez+L5ptVqpcq+RaD+JRWq3kcFYKqFqFUPxoZv8AP5ApofQsxmKikHpN/nLO/wBHfkjsDjRUMNBJPcVRqhLDNa9D0Jja/VGHNcPFv9UOzNGng7+Ef8kDrQ0Ll5rUKepzdQaSBv2f/JA1sdHA+780l2G0hkHqxr1nq2d6fsE+YHyRWDzJ1T2aRP8AqH/Fc4s7khyKi9FRIMTnD2GDTI/1D/giMBmTqhjTHmDxA+73ocdWByQ4c5eByY5dlYqCSXDw08ncY7t/cmhyCg0S5z4G5LgB9ne1t9uKS0K8iRnWlTgrQNwGBbp1VWgkC7qsSY4X37kZiMDg6bNTnsiJnWTMcoN1RQbVoX3UZKVNrk604QiQAbfvn7vv3/NURhW3foY0gDU4OtIdE2mfZ5eKTvwHn+gCHqX0kDiPVaMvwAYXa6MHkB38Bf0SyvicO8TSAIMbUy0kS3aw7+LfByaUGuwLJfgBGPA+0PUL3/MRzHqlOJoOLrGABwPHS3a3j93wVeX0sGTGIr4hrx7Q6t2mf3XCZHehGNhc6G1THfqCqnZgO/0P5LO5/lmGqua3CVKrnX1Go0tYG22MAkpb/wCiapA7bPeqe3Hywc34Rr3Zk373y+KqfmrBu9o8XMHxKS5T0ew9I6cUzEPdMg4fq+rjkdV9Uzy4IzNstwT2llDD4oPIhr3mmGNPNwkkhN7S+xfcf0XPzul/1GfxsPwKnRzSm42eD4GfglGC6FcalSPwjbfefFO+juEpYV5caYryIAeQNNxcDSZKVqK1Y3J/QZUIDdR28HfklGJzumyZm3cfmtvjukdMMAbh2Ots6AB/+Ssb/k1OrOqQTvpMb8l1RT7sFtrqgEdI6fJ38JXI4dGKI+97vyXJ6iL8ihz0NXfYqbyh6hTcRrB8CbDx+aPc5AYLYePzRb3Kc1svB6Oc9BYlsoh5QtUpUgsW1WQVueiue18PSY2n1ZpmXEOpmZO/aDhKxeIC0+Uj6ln4VeLfZCUV5HWeZ1WxbeqfobSJBcGtOoxsNRdYTB24JVRwDKbg9gAc0gt1DUJFxLZuO5EhepZW3bAkkqQ4w3SzEhpDhSJ5hjh7tSS41rsS81K+kuMDsAtAaNgBPifNTAUlzk32dGKXSF7sjondvvP5rQZVn1ag1tMMoljAGthjg6B946rnvQAXJVJroLin2W55jKmMhlVtNtMHUNDSHEwQJcTtcoTB5e2i4PYAXNIcA+S0kEHtCbiwRLVMINt7YKS0hxR6U1QI6qlPdqA9EPUzapUZUNTQDENDARAJb3k8PDmgAFXiakBw5gf7m/r5FDLJuO2BRiukQfUne65xmyoDlYCo2VL21DtKvFxdCUjceKLTxAzzq1cyygvQU4gtL+07xVT6QKiXdp34iphyj5KI9p0gEzbt5fJLdSYg/r0TxFkeubK8awBez+vVeyqCEcQ6GO8PkljKiPxxim7wKSU6iSaGixh1iIwZ3/XApc16NwLrHx+S6K2dJ6C3FcolcqEzNGoDxB8CFTUISp9Jv3W+gVbsO0/ZHotixN9C8xjg9giHlA5PThro4ONvRHPWfLHizTB2geoUNUcr3uQlQpEgtlNVy1WVfsWfhCyNUrW5X+xZ+EKiRNsNBXoKrXoKDQCwFSlVAqYKWgkwvQVAFegpQ2WgqTSqwVIFcAtQGY1IcBzj4jn/AHRoKVZq76weA+P67krWjibHK1rkIxyua5TooE0XdoIwFAUD2gjZTxEkWz81JVA/NSn5phRGXdp34irGuQ03P4nfFWgqbQyCJTIFKQ5NZTRQJEwf16riVCfmvZTiNlOZn6p3gs/ScnebO+qd+uKz9NyWQUHscmOANj4/IJVTKZ4A28z8kEdLoNXq8BXJxTKPyp8TEjuMozIMLrLqZHePEbppUpuo14cIa4wRsAOEeCuymmGYtsfeH5L7PHghj+cEeZLK3EzWWUYbV7nv+K8eUbhx2cRb/wCSr/uKX1XL5n1i+S/v/k9T07uP7A1VyDrORNZyBquWZIo2Vvctblh+qp/hCxrytflh+qp/gCokTYcCpAqkFSDkrQSwFeyqw5SlKxiwFegqsFTaUjOLWlSCrCkCgcWgpLnLvrWjuHxKcJFnRPXNtsB/MgwFjHK5rkJTcr2FIOgvDHtBHApdhT2h5o8FMhZFsr2fmqwV4aw1aPtFpIHO8WTAErePi74lWNUGbeM+9eqYS0FNQf15pOCiP81pCdb2sgwNbg2bB1p/EE0TmnVjAFSlLcuzWnWLwyZpmHSI32IOxFjfuV2KxoZuJtIPAmYifMJnrsVRcnSPM6d9U7xHxWfpFRzjpHLY6p+gidVpBEugsFwLG6V080a6lrEjUQADYyDBg87z5I8XVhUXypmgplNsAez5n5LJvw5io4Yh4BDHBoI7LyXdiXC0hpt3Jtg8bU0VOrAqPptnq50lx7M6fPVblp5ruI0oNIZ1G1pOlwjhMT8FyAwuONVjagPV6wHaHOEtJ3B81yDaTorGM2vBo+lmKD6rIEFxBjiG8CfG686NUTWxWvg0z6JdhsBUq1NV3vcd+AniSVp6uMw+WUCalRoqOBgSJMcGjivsssvbgoeT57xRjaUaMR/3Kv8AvKT1XKjCdI6MVGl8F7nEE7dozc8FJzx5d3LuXzfq3clR63plSBq7kFUcpfSQ8mARG4KqqBQRWWip7lscsd9TT/A1YatUhbTLpFJgNiGtnuKfon2Hhy9lB1cW1oJcYAi52up08QDskYyTCgVIOQXWkOA4H3G1lKjiA5pdeGkgzva5gcQkbH4OrDWuVkoNtdsgTMhzhHFrbEhRxOM0tJgyLXBu4DUQPAT6FI2hljk3QxYVJpQGErHqWvcYswuPcYmY7p9FRi6zmOaKT2O1vY1rB2nMa4iS5uqYEOM2s4LjvbdDmUmzk9vyHxKKweN1PDXENBdUlzgYA7Whs8D7O6S0sz69lQupuZVoyXtJs5hktIcYm4d5QldtaO9tp0y+m5EtcldXMqJqh7AWB7ZY17RqcIaJs7i5ptGw70PlGY6nPBmIidg1zeAHDj6BBxaHjjvpmkw3tDw+IVpxRLTAMhxaYvGmZJ7re8JNh6uuqD7VN7HUyNocGghw7+zH+pX5RiA8tF2ipqoPYXey+QaZd3kaL/vFDwOsdMPr5uyi2n15DHPA2u2TyPDgb7SFXhM7pVtpEOIB4te07iPK6yPTZ+j6pzTDSCyD9njBPfKTYQh2FrinrBpu6zVDpLHFrBTLgdMDtOJhXhj5QshNrHkqjZhwZiI649W0GAO0KhMtazufMeISLMOlFejVexzKZDDFpJuZu4GJuBtwWYyPFPo4hpZIdNxE7XNuJstLn+E62j1g0jXWc4aTdzDIktiBfYKntRjKpbFlJ5I3FUyvB9OTrAqUwGkiXMJlt94O6z2eOf1z9ZJMmCdyCZB7rJdVbBITbEh9ShTIE89txzKsoRg00uzOm5Jp+A7odnRpudSM6akXHtNIn2e7tGyaZ3n9JtXVSc8ktfr7RNPUY0lrHWA3mIWTybGChVD3N1Rwta4v+ua11fo4zFnrW1W0w/U7bUXF177AJJxip2+mPjlJw09o9yrPGOoPqn9pSIptZqtUY9hu6bTLXH0CDynHMqtLYgtl0G54Xb5g7c1m62H6qoWm+4NoI3BBHAgj3It2Afhq9EON3XEGxBtvyui8UfAVmm+9mvwVcuLtUuaQ07XAYPa8bkd0krH5tiyautj+0wjQ4QCC02Mhc/EPex51QAQCAYs7u5WSlybHjp2Lly/HibOv09qOcXdRTE3MPqb8TYjc324rljNS5P7Ufon70/s+i0OkDmE6dQHAAEyPIbpL0rqPFeoxxJdI1yb6iAS0+EkLW5NlzXVKbKksafadAGlogahO4ktHmFlOk7Wve+o2e29zgTE6bb9yo88pRUW9DywvlJ0Z9zk+yfFVXU9LBq0EA2JOl2x8u16LPFqPyzMq1Ceqe5msgO0xLo2Bkd5STjaJwlxZscThG6KZg9Y4F9uLAYv6OKVY7HtDb7AbC3aADfdBPiqMD0ndSeTUbr7WwgQ2e00WtP5qFTFUsQHhste/UYIG+pxGkjcAaBzsSsnttO30b1ljJUuz2k+mWNOguc4C5Ox5Abb85WowJd9XNhUaCOQEbk8BY+oWTy7tUAD9kvY7xmb+Tk6fnNStTa3snEQ9jmtbpAlx0kDbaD4rpxd6+wQkuP8AVDk5BXqMmmwVKby86S/S4EyNYnYAmd0hxdOphTVo1Q3rS9hLmGw6vYAcbG5tsmvQ/OK1GnTZXL9LqtYaSRqDKbabxbeC7rBfmOAWWznMXVK1RziSS4zPiuUXbTOb0manJs1NTrtI7bKT3ydmEFvajwJhY2tn9VrdNJxaD7RES65PzRPRzGFtUwJ106rD5sJ/lSGs6CfFUhjSeyGTI+OmH4TpDXY8OLpgFskNnS6QRtcdorcVM5DqTKhg6g1zxsDUG5G8Day+YOcthk1IVcE5moahcCRqjnG8JfUY1SZT0uR8mnvRzczh8a3U6btLXOaXHQAZmACD2dQ2+CszXL6jm0sU1r6bTSbc2cLBurnDiTHiFRk2Ua8JUqBxDy8Db2RT1B0Cbkhx9yd9IM3aykMPV0va2m1rdFUa+wWFjnTvADm6e9LpOkN+UXKWv9mIxeIdUMvcXeJPCyKyvNqlM6JJa4aYm9+HeO5QdhNJdMOF4InhIt6FVswDi6Qe8HiCFZuDVMnHHkTUl2PMyp1MTRpYhjTTdT0tYHSJFMCHMNpuJ8ZQ+T4is4161SzRBqAiJqH2Qwc4B8AF50oxrn06QMnTIABMAuiwb6wl+cUalENputDZIn7QJa4HvDgR5JIR5Rp+Q5JPHO12jWZNmrarD9ggxFpng4frgUkxuYVWVy17tMnU3QPacPYI81mhiSx0tJBHJMsZnjnU6RH7RjteqBLSOVud/JcsHGWumF+q5Qpumv5Bsdj6lV5c97nuO5cSfHwTbL8aGUXNPZboqAH7z3lhA8tKztbEFznOMS4kmNpNyoucYur8LVGaOXi2+xjg8YxuJbUIOjW0uIgv0agTHDVA4Lf4DIzj3RTc2lhqYG14DpIAE3Jvf+y+Vhy+9dF8AcNgqdJwh8B1UceseASD3tEN/wBKh6uSxw12Ng5SndgX/pPBsECk18faqAPcfM2HgAAgM0yZhp9Wxoa0EuGgBulx4tjzTbE4uD/RBvxUrzIZJ3ds3uEaPk+cYE0X6TF7iOI+RWj6IYw9S6SAGGALSBAMnuuUs6YUg2tA2iR3yePgh8mwYqU6kP0vG7YsW8yeUhevqWO2YEmslIs1tfjZPsmq477zOn3wr82e8VKBmXM1zJ7x8igPorQ0Entk84jlYKGMqENBLpcZm8x8hsm/KSDTjB3/AFDKWKAwlVlpNVrthJEHc77pESjMvw76ztDBJPwHEngEViMkLN3SeOkbI8owdNk+E8itLoULldVwzmkjkuT8kT4S+j65h8V2NJuNu7zVVDL6DS12mZsJNp5wUvvqg7HfyR7alpOzR7/1C8+L0enkXGTLMTlNB93U2mbTEE+MJTV6LU9bH0yIa4OLHmzwDOmRcTsi8JiCQRItzNoVtPE7GIkSOCdOSItJ+DE9IcucyoXdWaepx7O7RJnsHiErwri2oDF2nbj4L6fiHNqMLakFsbcZ5g81hcXl3UVgS4OhwcAREs3afd7lbHktUyU4U+SJY7FloLB2ZJcRx1EJQa55+9RxFQlxJ4qolUjGkTnNtjvC5vUfpa55loIa43JH3SePip18ETBEmbzFtzufJJcM8BzSdtQnwm/uWw/zGm4aGEaWz2Wh0N5kyN+8qOVcX8UaMM+SqQvy7BaZJIB4b3EGR4pHiKJdfnceC0T64/slOZY1tg0CeY2FyTHCboY3JsOTio0xV1BU6OJLHNc0wWmxUHVjO5+HwXkA9xWmvsyWk9H0Do5jgabiI0h7zebfavySDMWscS/s2uLWfO+ofrggMpxPV06suIB02B3N48eKuxOEOhjxbrBMcu0Wny7JKze3xlZshk5Raa/U7EYgaW32FjeSJkAob6e4CGmPQn3oHEVJcf1ZV6lZY15M8s8m9aGIzKoHMcXToc17QQI1NMiY8FdnGOOKJqGzrSBtA5frilOpMOj9UDE0dTQ5rqjGuaRIIeQ0yOO8+SLikrXgVTbdN9i4sPL+yta0FvmB819lxuWUdBpljNBsWtaGgjyXzXpFkzMJUhriWvBdTncbAtJ4xO/eFPDnWR0NlwuCszhsjnYPSxrnT2xIG3Z4FAPWhz/F03spdW1oAp029mdw28nnM2Vpt2qJwSabYd/hvk9PEY9msTTpNdWc07EsLQ0Hu1OafJfYcW67u9fP/wDBzLyRia1vsUWk7CZqVPcKaP6V5jVAJoVasAkl8M0GNwwEXHevO9UnPIo2a/T6jZPNzpIdPPj3FACrZqy+AzutWqBtWoXN5EN3HgE/dWk/rgpPE4aZZTUlaM70xZLg/cREjhFzPqkOW1C14I2uDyuOafVmGpVqDh7POJEJRlwIp32NT4Nv8QvRx6hRjmvnZJ2W1SzrIsfUjnCY4bIxUEaoBaHSd1ecSerbEQNo5KeXYiaT7XaCJn2ZSSnLwVx4158hVBlGg46Ww0N0lzbucLSfEwl+Lx50ksJYCbzvHDUfNR1HbdSfh5aRG6nW7Zp3xqOgdjKjhIc0z3r1KH0y0wSRHiuWniYua+n+5pWY1zSDPu+cpocWXtmTG/n3rONMI7LqlyPMLOkez6uPKHLyhrTqQR6IvEPDSIjl6JU514XVcTa/MJqPKsNqYrvlKc/OpjH8WktJ7jce8H1XlatfdRq1Jov1bQSPI296aKrYknaozb3XUJRmEyqtV7TKZI5mw9+6hj8vfRMPG/orco3VkeEq5VoGlHVszfcazcCduSAV1DDl8frZF15BG7pBWMxhIA7hq8SEA5y6q658VWSikK5WeryV4SvEwpb1hiOBi3eNviU/xZDcNQB/6U+dR73/AAcs/QpF5ge/gnOPx4fTZTj2GsafxMAZI5WaPVSn2i+Jab/QSPddRlSrNA2UAqogyUpj0d/91Q7qjD/CdXySwp30TozV1fdEDaxdafSfVJkdRY+NXJH1H6RqWM/xCPYpc9Z9NP8AZO2Vz7IMR7/msp02eT1UmR2/5VgwR/8ARG3O/gzLoyhLmEDgZj5n3IElHZWfaE3IsvQn0YsauVH1z/DjDFuVsMftatZ574d1d/8A61LPgNDoj2NJJ2a02IaOZ2lGdG6rHZdhmUXdYGU2tfo3bU3eHg3B1F2+6CziQIA/Xh5ryMzvI2b8SqKR8twLdFcDkT/RammUrzzDRW1nkPVUNzvqx2xqJ2APxK1STyU0Kksa2LsZmb2OqNaAJc6/GJ4IKpVNh93bxK7E1tby4bF2qDwVU/mVsSpGKUrY6y/U6iRwYSJ8bx3qvDOILoNnC6owmI00ngPu6xbfmLz4KeABcfEge+EjiVjPSQdoqMAqOaQ10gTuY3IG8d60WUU2VCOQEnyQXSFhntGAAAGn2oGw284EDvKDyB5DntBjVTcPWP6qcYqTTLSySgmhlXzzDNcQKTnwY1Na2DG8T3rkgwuKbTaGHdsj3lctlGOzw1IVmDrQ4kcr+aBKY5URBkWJAnl+pWNRSPZ9Rlk4tDFrxvI/XNCVKoMiV7Ubo3hzT5+YQ1Rmm424FMkea2VvqJ9gGtp0g5zQXO9nVcAA7xtP5pLVpaizT9pzRaeKeZiQKhaDamGttuIG0Dbw7u9TyvVFMC3bPPpjnHcyPEW/UJd0geXsuQS2452/oVNtcNlx2HGEJUdIPh8fJThGnZec7jQgJROAqQY5/FDVLEhe0HdoeIW1q0YIOpIOZl4+04z3ILGUQ10DaOKZ1H9r0S7MQdQ8EmNtvZfPjjFaXkGXLwFcSrGMNy0XJVOJqEOI7/ii8tZEEGZmRygkD81Tj6c1DeNvH0U0/mzQ1WJP9QQm68UnNUQFQznJ/lGFd1YcNiTMAGCDbhI4JEAtflVWKbXsEEAAjg5o5qOZ0i2FWw7D5g+zTEcZaB8N/NZ/pfWLqjByaT/Ef/ELUPpOqwW6Q091x6rK9KwBW0z7DGg2uSSXHkOIUcP5ls34CAovAU+2CSGAAkl0gERsOZNoVYc0Da/ffz/p3qmo4ndbHsyJ0w3L8dUpVNVJ7mE8WuIkbgOA3HcUyxnSiu9mhzh7TiXAQ4lxLjJHeUjpG69qX280koRbtoZTkumWtxz5u4nnJUMTUlxKiyg7kfRH12AwS1zZA0gjcbWndF0mFJyVWLG3NvcpgFx7Ka5ZhNDg8tMhw0AmJedp423KExxYXuI4mezYTxIPfuu5W6BwpbKGUiNxHijsoqgVaTZHttLnGwABkx6boGpVm2wHD5km52XYR0PB8fgVzVoF09GizbHanmHtInuv5hUZfV+sZF7xY87FJqrrph0Yp6sQ0/dDne6B73BLGFFJZbDsX1Ws3HovEViGN1GQJnkuV7JCKOJT3LKP1V/tSR+XuWfmVzce5htw5d3xWXi30ehmyJI0ALvYm52mL9yorYdzbua5vhJHlyQ4zum8RUYZ5thCVsyadmlx4azIb3xxKKizK5IYZbVjEUhcxUDvENBcf9o96IxOIDnkjs2EAxJcbuPqSlvR5/bqVHGS2mQ2by51h7g5QxT5CWUblRbG6hZZia0ADiTJ8OC8pv3PL3koZjB9qZRDn2EWCNVoRSb2xVX9o+K9wzC5wA4kIx2EDzPqiMI0MJ077Snc6joGLDyyJPoqxztD43gKvEM1skbj4KGZnteSrwteChGL4pjZZp5JJ9WCrpVuKpw62xuFVCqmZWqdDfLBDZQeJdLye9F6tFPvhBGmQJIjlNifAblSgrbZpyuoxiQMSvAAohelVMp6VoOi9YnU3lBA+8DuPcs4SicFjHUyS2Lxv3eaWceUaHhLjKzdl2gktMTwuIPzWN6R1A7EOIM2aD4gBRrZ1Vcdw38Aj4ygHFTxYuLtlMuRSVIgV6wXXiky11YghrlGUdeT2tIEC13OcTZrRziT5LR0cmpUh7Aa6I1VqwJ/hER6JbgndXQixkaqjHgjfZwPAxAm3nZV1c9ptEMohx+85ziD36bKMuT6KUvP/fwxhVoU2/apk/usLveRdD4/O6TW6Q11RwBALi0NZ+ECY8JSTF5lUeLkAcmANHuufNBNCKhfYL49BeKzB79yAL2aI339UGFziuKokkK3fZ4vWLivdOx5ogOcnfQ6nNZ//bPvc38klK0/RKnFGs/iSG+QE/ze5E4pxlQl7iNpsuXrm3XIhoSNQ9R1z4lcuUo9mjN+CKiVwXLlQzGge5tFgp0/ac1pqOcBcuEgN5ASQgCSTbhdcuUV1Zryd0ugrrXAXaD5odz3G8D1XLkELIkygTufIWCucyDtC5clkyuDUhVi3y4+KqBXLloXRil2xjhKYqCDwv3+SkzLxLSHSJ4i4XLlnlJp6NmOEZQTaPcyI0hzSRcj3f3S1cuVYdEM/wCZ4SvJXLlQieBSAXLlxx6Fy5cgcTp09W3C57giaFUMEe15Q3nebn3LlyDCnR2Oxz6p7RtyFgIsLeCFC9XLktHXZ48rgvVyJxFqZNyWrFMnSBViCTtIntACduUrlynOTj0UxQUnsGqYFzXEGLEgkHla1kZXyiqDBZBH7zeItxXLks5tUUhii3R43I6xFwB4uHylPMkIpUNM6tdQzaPshcuS4sspSplM2CEI2gKs+HEcly5ctRkP/9k="/>
          <p:cNvSpPr>
            <a:spLocks noChangeAspect="1" noChangeArrowheads="1"/>
          </p:cNvSpPr>
          <p:nvPr/>
        </p:nvSpPr>
        <p:spPr bwMode="auto">
          <a:xfrm>
            <a:off x="155575" y="-2293938"/>
            <a:ext cx="7172325" cy="478155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4100" name="AutoShape 4" descr="data:image/jpeg;base64,/9j/4AAQSkZJRgABAQAAAQABAAD/2wCEAAkGBxQSEhUUExQWFRUVFhQXFRcUFRQXFhQUFBgWFhgXFBUYHCggGBolHBUUITEhJSkrLi4uFx8zODMsNygtLisBCgoKDg0OGxAQGywkHyQsLDQsLCwsLCwsLCwsLCwsLCwsLCwsLCwsLCwsLCwsLCwsLCwsLCwsLCwsLCwsLCwsLP/AABEIALcBEwMBIgACEQEDEQH/xAAbAAACAwEBAQAAAAAAAAAAAAAEBQIDBgABB//EAEQQAAEDAgQCBwQHBgUDBQAAAAEAAhEDIQQFEjFBUQYTImFxgZEyobHBFCNCUnLR8DNiksLh8QcVgrLSU3PiFjRDk6L/xAAaAQADAQEBAQAAAAAAAAAAAAABAgMEAAUG/8QAKhEAAgICAgEEAQMFAQAAAAAAAAECEQMhEjFBBBMiUTJhkaFxgbHR8CP/2gAMAwEAAhEDEQA/AH6GxnsO8Cr5VGM9h3gV8+ls9Z9CTJhdn4/5lqKjouFlsn3Z+L+ZaWq5DN+RSH4hTKqsbWSlleDCtGITRViMaiqvRVSr6QpfSE3EAzNZd1yWfSF59IXcThmayj1qWmuvOvStBGfWr3rUsFZSFZLRwzbWVjayWCsptrIUcMjVUcPVt5koF1deU69ghQBsKql1qVjErvpK6jhp1qk2slP0lSbiF1HDllREMckrMQiqWJXUcxs0qWpAMxS9OJQEoLc5QdUQbsQqXYhGjqDnVF5rS84lccSuoIa91irNaWHFLx2OCNHDF1VVOrpa/Gqh2LR4gsbdeuSb6T3rkeB1i/Uh8Y/sO8CvS9DYqp2T4KiWzr0L8pmWfi/mWgrvhZ3Lnez+L5ptVqpcq+RaD+JRWq3kcFYKqFqFUPxoZv8AP5ApofQsxmKikHpN/nLO/wBHfkjsDjRUMNBJPcVRqhLDNa9D0Jja/VGHNcPFv9UOzNGng7+Ef8kDrQ0Ll5rUKepzdQaSBv2f/JA1sdHA+780l2G0hkHqxr1nq2d6fsE+YHyRWDzJ1T2aRP8AqH/Fc4s7khyKi9FRIMTnD2GDTI/1D/giMBmTqhjTHmDxA+73ocdWByQ4c5eByY5dlYqCSXDw08ncY7t/cmhyCg0S5z4G5LgB9ne1t9uKS0K8iRnWlTgrQNwGBbp1VWgkC7qsSY4X37kZiMDg6bNTnsiJnWTMcoN1RQbVoX3UZKVNrk604QiQAbfvn7vv3/NURhW3foY0gDU4OtIdE2mfZ5eKTvwHn+gCHqX0kDiPVaMvwAYXa6MHkB38Bf0SyvicO8TSAIMbUy0kS3aw7+LfByaUGuwLJfgBGPA+0PUL3/MRzHqlOJoOLrGABwPHS3a3j93wVeX0sGTGIr4hrx7Q6t2mf3XCZHehGNhc6G1THfqCqnZgO/0P5LO5/lmGqua3CVKrnX1Go0tYG22MAkpb/wCiapA7bPeqe3Hywc34Rr3Zk373y+KqfmrBu9o8XMHxKS5T0ew9I6cUzEPdMg4fq+rjkdV9Uzy4IzNstwT2llDD4oPIhr3mmGNPNwkkhN7S+xfcf0XPzul/1GfxsPwKnRzSm42eD4GfglGC6FcalSPwjbfefFO+juEpYV5caYryIAeQNNxcDSZKVqK1Y3J/QZUIDdR28HfklGJzumyZm3cfmtvjukdMMAbh2Ots6AB/+Ssb/k1OrOqQTvpMb8l1RT7sFtrqgEdI6fJ38JXI4dGKI+97vyXJ6iL8ihz0NXfYqbyh6hTcRrB8CbDx+aPc5AYLYePzRb3Kc1svB6Oc9BYlsoh5QtUpUgsW1WQVueiue18PSY2n1ZpmXEOpmZO/aDhKxeIC0+Uj6ln4VeLfZCUV5HWeZ1WxbeqfobSJBcGtOoxsNRdYTB24JVRwDKbg9gAc0gt1DUJFxLZuO5EhepZW3bAkkqQ4w3SzEhpDhSJ5hjh7tSS41rsS81K+kuMDsAtAaNgBPifNTAUlzk32dGKXSF7sjondvvP5rQZVn1ag1tMMoljAGthjg6B946rnvQAXJVJroLin2W55jKmMhlVtNtMHUNDSHEwQJcTtcoTB5e2i4PYAXNIcA+S0kEHtCbiwRLVMINt7YKS0hxR6U1QI6qlPdqA9EPUzapUZUNTQDENDARAJb3k8PDmgAFXiakBw5gf7m/r5FDLJuO2BRiukQfUne65xmyoDlYCo2VL21DtKvFxdCUjceKLTxAzzq1cyygvQU4gtL+07xVT6QKiXdp34iphyj5KI9p0gEzbt5fJLdSYg/r0TxFkeubK8awBez+vVeyqCEcQ6GO8PkljKiPxxim7wKSU6iSaGixh1iIwZ3/XApc16NwLrHx+S6K2dJ6C3FcolcqEzNGoDxB8CFTUISp9Jv3W+gVbsO0/ZHotixN9C8xjg9giHlA5PThro4ONvRHPWfLHizTB2geoUNUcr3uQlQpEgtlNVy1WVfsWfhCyNUrW5X+xZ+EKiRNsNBXoKrXoKDQCwFSlVAqYKWgkwvQVAFegpQ2WgqTSqwVIFcAtQGY1IcBzj4jn/AHRoKVZq76weA+P67krWjibHK1rkIxyua5TooE0XdoIwFAUD2gjZTxEkWz81JVA/NSn5phRGXdp34irGuQ03P4nfFWgqbQyCJTIFKQ5NZTRQJEwf16riVCfmvZTiNlOZn6p3gs/ScnebO+qd+uKz9NyWQUHscmOANj4/IJVTKZ4A28z8kEdLoNXq8BXJxTKPyp8TEjuMozIMLrLqZHePEbppUpuo14cIa4wRsAOEeCuymmGYtsfeH5L7PHghj+cEeZLK3EzWWUYbV7nv+K8eUbhx2cRb/wCSr/uKX1XL5n1i+S/v/k9T07uP7A1VyDrORNZyBquWZIo2Vvctblh+qp/hCxrytflh+qp/gCokTYcCpAqkFSDkrQSwFeyqw5SlKxiwFegqsFTaUjOLWlSCrCkCgcWgpLnLvrWjuHxKcJFnRPXNtsB/MgwFjHK5rkJTcr2FIOgvDHtBHApdhT2h5o8FMhZFsr2fmqwV4aw1aPtFpIHO8WTAErePi74lWNUGbeM+9eqYS0FNQf15pOCiP81pCdb2sgwNbg2bB1p/EE0TmnVjAFSlLcuzWnWLwyZpmHSI32IOxFjfuV2KxoZuJtIPAmYifMJnrsVRcnSPM6d9U7xHxWfpFRzjpHLY6p+gidVpBEugsFwLG6V080a6lrEjUQADYyDBg87z5I8XVhUXypmgplNsAez5n5LJvw5io4Yh4BDHBoI7LyXdiXC0hpt3Jtg8bU0VOrAqPptnq50lx7M6fPVblp5ruI0oNIZ1G1pOlwjhMT8FyAwuONVjagPV6wHaHOEtJ3B81yDaTorGM2vBo+lmKD6rIEFxBjiG8CfG686NUTWxWvg0z6JdhsBUq1NV3vcd+AniSVp6uMw+WUCalRoqOBgSJMcGjivsssvbgoeT57xRjaUaMR/3Kv8AvKT1XKjCdI6MVGl8F7nEE7dozc8FJzx5d3LuXzfq3clR63plSBq7kFUcpfSQ8mARG4KqqBQRWWip7lscsd9TT/A1YatUhbTLpFJgNiGtnuKfon2Hhy9lB1cW1oJcYAi52up08QDskYyTCgVIOQXWkOA4H3G1lKjiA5pdeGkgzva5gcQkbH4OrDWuVkoNtdsgTMhzhHFrbEhRxOM0tJgyLXBu4DUQPAT6FI2hljk3QxYVJpQGErHqWvcYswuPcYmY7p9FRi6zmOaKT2O1vY1rB2nMa4iS5uqYEOM2s4LjvbdDmUmzk9vyHxKKweN1PDXENBdUlzgYA7Whs8D7O6S0sz69lQupuZVoyXtJs5hktIcYm4d5QldtaO9tp0y+m5EtcldXMqJqh7AWB7ZY17RqcIaJs7i5ptGw70PlGY6nPBmIidg1zeAHDj6BBxaHjjvpmkw3tDw+IVpxRLTAMhxaYvGmZJ7re8JNh6uuqD7VN7HUyNocGghw7+zH+pX5RiA8tF2ipqoPYXey+QaZd3kaL/vFDwOsdMPr5uyi2n15DHPA2u2TyPDgb7SFXhM7pVtpEOIB4te07iPK6yPTZ+j6pzTDSCyD9njBPfKTYQh2FrinrBpu6zVDpLHFrBTLgdMDtOJhXhj5QshNrHkqjZhwZiI649W0GAO0KhMtazufMeISLMOlFejVexzKZDDFpJuZu4GJuBtwWYyPFPo4hpZIdNxE7XNuJstLn+E62j1g0jXWc4aTdzDIktiBfYKntRjKpbFlJ5I3FUyvB9OTrAqUwGkiXMJlt94O6z2eOf1z9ZJMmCdyCZB7rJdVbBITbEh9ShTIE89txzKsoRg00uzOm5Jp+A7odnRpudSM6akXHtNIn2e7tGyaZ3n9JtXVSc8ktfr7RNPUY0lrHWA3mIWTybGChVD3N1Rwta4v+ua11fo4zFnrW1W0w/U7bUXF177AJJxip2+mPjlJw09o9yrPGOoPqn9pSIptZqtUY9hu6bTLXH0CDynHMqtLYgtl0G54Xb5g7c1m62H6qoWm+4NoI3BBHAgj3It2Afhq9EON3XEGxBtvyui8UfAVmm+9mvwVcuLtUuaQ07XAYPa8bkd0krH5tiyautj+0wjQ4QCC02Mhc/EPex51QAQCAYs7u5WSlybHjp2Lly/HibOv09qOcXdRTE3MPqb8TYjc324rljNS5P7Ufon70/s+i0OkDmE6dQHAAEyPIbpL0rqPFeoxxJdI1yb6iAS0+EkLW5NlzXVKbKksafadAGlogahO4ktHmFlOk7Wve+o2e29zgTE6bb9yo88pRUW9DywvlJ0Z9zk+yfFVXU9LBq0EA2JOl2x8u16LPFqPyzMq1Ceqe5msgO0xLo2Bkd5STjaJwlxZscThG6KZg9Y4F9uLAYv6OKVY7HtDb7AbC3aADfdBPiqMD0ndSeTUbr7WwgQ2e00WtP5qFTFUsQHhste/UYIG+pxGkjcAaBzsSsnttO30b1ljJUuz2k+mWNOguc4C5Ox5Abb85WowJd9XNhUaCOQEbk8BY+oWTy7tUAD9kvY7xmb+Tk6fnNStTa3snEQ9jmtbpAlx0kDbaD4rpxd6+wQkuP8AVDk5BXqMmmwVKby86S/S4EyNYnYAmd0hxdOphTVo1Q3rS9hLmGw6vYAcbG5tsmvQ/OK1GnTZXL9LqtYaSRqDKbabxbeC7rBfmOAWWznMXVK1RziSS4zPiuUXbTOb0manJs1NTrtI7bKT3ydmEFvajwJhY2tn9VrdNJxaD7RES65PzRPRzGFtUwJ106rD5sJ/lSGs6CfFUhjSeyGTI+OmH4TpDXY8OLpgFskNnS6QRtcdorcVM5DqTKhg6g1zxsDUG5G8Day+YOcthk1IVcE5moahcCRqjnG8JfUY1SZT0uR8mnvRzczh8a3U6btLXOaXHQAZmACD2dQ2+CszXL6jm0sU1r6bTSbc2cLBurnDiTHiFRk2Ua8JUqBxDy8Db2RT1B0Cbkhx9yd9IM3aykMPV0va2m1rdFUa+wWFjnTvADm6e9LpOkN+UXKWv9mIxeIdUMvcXeJPCyKyvNqlM6JJa4aYm9+HeO5QdhNJdMOF4InhIt6FVswDi6Qe8HiCFZuDVMnHHkTUl2PMyp1MTRpYhjTTdT0tYHSJFMCHMNpuJ8ZQ+T4is4161SzRBqAiJqH2Qwc4B8AF50oxrn06QMnTIABMAuiwb6wl+cUalENputDZIn7QJa4HvDgR5JIR5Rp+Q5JPHO12jWZNmrarD9ggxFpng4frgUkxuYVWVy17tMnU3QPacPYI81mhiSx0tJBHJMsZnjnU6RH7RjteqBLSOVud/JcsHGWumF+q5Qpumv5Bsdj6lV5c97nuO5cSfHwTbL8aGUXNPZboqAH7z3lhA8tKztbEFznOMS4kmNpNyoucYur8LVGaOXi2+xjg8YxuJbUIOjW0uIgv0agTHDVA4Lf4DIzj3RTc2lhqYG14DpIAE3Jvf+y+Vhy+9dF8AcNgqdJwh8B1UceseASD3tEN/wBKh6uSxw12Ng5SndgX/pPBsECk18faqAPcfM2HgAAgM0yZhp9Wxoa0EuGgBulx4tjzTbE4uD/RBvxUrzIZJ3ds3uEaPk+cYE0X6TF7iOI+RWj6IYw9S6SAGGALSBAMnuuUs6YUg2tA2iR3yePgh8mwYqU6kP0vG7YsW8yeUhevqWO2YEmslIs1tfjZPsmq477zOn3wr82e8VKBmXM1zJ7x8igPorQ0Entk84jlYKGMqENBLpcZm8x8hsm/KSDTjB3/AFDKWKAwlVlpNVrthJEHc77pESjMvw76ztDBJPwHEngEViMkLN3SeOkbI8owdNk+E8itLoULldVwzmkjkuT8kT4S+j65h8V2NJuNu7zVVDL6DS12mZsJNp5wUvvqg7HfyR7alpOzR7/1C8+L0enkXGTLMTlNB93U2mbTEE+MJTV6LU9bH0yIa4OLHmzwDOmRcTsi8JiCQRItzNoVtPE7GIkSOCdOSItJ+DE9IcucyoXdWaepx7O7RJnsHiErwri2oDF2nbj4L6fiHNqMLakFsbcZ5g81hcXl3UVgS4OhwcAREs3afd7lbHktUyU4U+SJY7FloLB2ZJcRx1EJQa55+9RxFQlxJ4qolUjGkTnNtjvC5vUfpa55loIa43JH3SePip18ETBEmbzFtzufJJcM8BzSdtQnwm/uWw/zGm4aGEaWz2Wh0N5kyN+8qOVcX8UaMM+SqQvy7BaZJIB4b3EGR4pHiKJdfnceC0T64/slOZY1tg0CeY2FyTHCboY3JsOTio0xV1BU6OJLHNc0wWmxUHVjO5+HwXkA9xWmvsyWk9H0Do5jgabiI0h7zebfavySDMWscS/s2uLWfO+ofrggMpxPV06suIB02B3N48eKuxOEOhjxbrBMcu0Wny7JKze3xlZshk5Raa/U7EYgaW32FjeSJkAob6e4CGmPQn3oHEVJcf1ZV6lZY15M8s8m9aGIzKoHMcXToc17QQI1NMiY8FdnGOOKJqGzrSBtA5frilOpMOj9UDE0dTQ5rqjGuaRIIeQ0yOO8+SLikrXgVTbdN9i4sPL+yta0FvmB819lxuWUdBpljNBsWtaGgjyXzXpFkzMJUhriWvBdTncbAtJ4xO/eFPDnWR0NlwuCszhsjnYPSxrnT2xIG3Z4FAPWhz/F03spdW1oAp029mdw28nnM2Vpt2qJwSabYd/hvk9PEY9msTTpNdWc07EsLQ0Hu1OafJfYcW67u9fP/wDBzLyRia1vsUWk7CZqVPcKaP6V5jVAJoVasAkl8M0GNwwEXHevO9UnPIo2a/T6jZPNzpIdPPj3FACrZqy+AzutWqBtWoXN5EN3HgE/dWk/rgpPE4aZZTUlaM70xZLg/cREjhFzPqkOW1C14I2uDyuOafVmGpVqDh7POJEJRlwIp32NT4Nv8QvRx6hRjmvnZJ2W1SzrIsfUjnCY4bIxUEaoBaHSd1ecSerbEQNo5KeXYiaT7XaCJn2ZSSnLwVx4158hVBlGg46Ww0N0lzbucLSfEwl+Lx50ksJYCbzvHDUfNR1HbdSfh5aRG6nW7Zp3xqOgdjKjhIc0z3r1KH0y0wSRHiuWniYua+n+5pWY1zSDPu+cpocWXtmTG/n3rONMI7LqlyPMLOkez6uPKHLyhrTqQR6IvEPDSIjl6JU514XVcTa/MJqPKsNqYrvlKc/OpjH8WktJ7jce8H1XlatfdRq1Jov1bQSPI296aKrYknaozb3XUJRmEyqtV7TKZI5mw9+6hj8vfRMPG/orco3VkeEq5VoGlHVszfcazcCduSAV1DDl8frZF15BG7pBWMxhIA7hq8SEA5y6q658VWSikK5WeryV4SvEwpb1hiOBi3eNviU/xZDcNQB/6U+dR73/AAcs/QpF5ge/gnOPx4fTZTj2GsafxMAZI5WaPVSn2i+Jab/QSPddRlSrNA2UAqogyUpj0d/91Q7qjD/CdXySwp30TozV1fdEDaxdafSfVJkdRY+NXJH1H6RqWM/xCPYpc9Z9NP8AZO2Vz7IMR7/msp02eT1UmR2/5VgwR/8ARG3O/gzLoyhLmEDgZj5n3IElHZWfaE3IsvQn0YsauVH1z/DjDFuVsMftatZ574d1d/8A61LPgNDoj2NJJ2a02IaOZ2lGdG6rHZdhmUXdYGU2tfo3bU3eHg3B1F2+6CziQIA/Xh5ryMzvI2b8SqKR8twLdFcDkT/RammUrzzDRW1nkPVUNzvqx2xqJ2APxK1STyU0Kksa2LsZmb2OqNaAJc6/GJ4IKpVNh93bxK7E1tby4bF2qDwVU/mVsSpGKUrY6y/U6iRwYSJ8bx3qvDOILoNnC6owmI00ngPu6xbfmLz4KeABcfEge+EjiVjPSQdoqMAqOaQ10gTuY3IG8d60WUU2VCOQEnyQXSFhntGAAAGn2oGw284EDvKDyB5DntBjVTcPWP6qcYqTTLSySgmhlXzzDNcQKTnwY1Na2DG8T3rkgwuKbTaGHdsj3lctlGOzw1IVmDrQ4kcr+aBKY5URBkWJAnl+pWNRSPZ9Rlk4tDFrxvI/XNCVKoMiV7Ubo3hzT5+YQ1Rmm424FMkea2VvqJ9gGtp0g5zQXO9nVcAA7xtP5pLVpaizT9pzRaeKeZiQKhaDamGttuIG0Dbw7u9TyvVFMC3bPPpjnHcyPEW/UJd0geXsuQS2452/oVNtcNlx2HGEJUdIPh8fJThGnZec7jQgJROAqQY5/FDVLEhe0HdoeIW1q0YIOpIOZl4+04z3ILGUQ10DaOKZ1H9r0S7MQdQ8EmNtvZfPjjFaXkGXLwFcSrGMNy0XJVOJqEOI7/ii8tZEEGZmRygkD81Tj6c1DeNvH0U0/mzQ1WJP9QQm68UnNUQFQznJ/lGFd1YcNiTMAGCDbhI4JEAtflVWKbXsEEAAjg5o5qOZ0i2FWw7D5g+zTEcZaB8N/NZ/pfWLqjByaT/Ef/ELUPpOqwW6Q091x6rK9KwBW0z7DGg2uSSXHkOIUcP5ls34CAovAU+2CSGAAkl0gERsOZNoVYc0Da/ffz/p3qmo4ndbHsyJ0w3L8dUpVNVJ7mE8WuIkbgOA3HcUyxnSiu9mhzh7TiXAQ4lxLjJHeUjpG69qX280koRbtoZTkumWtxz5u4nnJUMTUlxKiyg7kfRH12AwS1zZA0gjcbWndF0mFJyVWLG3NvcpgFx7Ka5ZhNDg8tMhw0AmJedp423KExxYXuI4mezYTxIPfuu5W6BwpbKGUiNxHijsoqgVaTZHttLnGwABkx6boGpVm2wHD5km52XYR0PB8fgVzVoF09GizbHanmHtInuv5hUZfV+sZF7xY87FJqrrph0Yp6sQ0/dDne6B73BLGFFJZbDsX1Ws3HovEViGN1GQJnkuV7JCKOJT3LKP1V/tSR+XuWfmVzce5htw5d3xWXi30ehmyJI0ALvYm52mL9yorYdzbua5vhJHlyQ4zum8RUYZ5thCVsyadmlx4azIb3xxKKizK5IYZbVjEUhcxUDvENBcf9o96IxOIDnkjs2EAxJcbuPqSlvR5/bqVHGS2mQ2by51h7g5QxT5CWUblRbG6hZZia0ADiTJ8OC8pv3PL3koZjB9qZRDn2EWCNVoRSb2xVX9o+K9wzC5wA4kIx2EDzPqiMI0MJ077Snc6joGLDyyJPoqxztD43gKvEM1skbj4KGZnteSrwteChGL4pjZZp5JJ9WCrpVuKpw62xuFVCqmZWqdDfLBDZQeJdLye9F6tFPvhBGmQJIjlNifAblSgrbZpyuoxiQMSvAAohelVMp6VoOi9YnU3lBA+8DuPcs4SicFjHUyS2Lxv3eaWceUaHhLjKzdl2gktMTwuIPzWN6R1A7EOIM2aD4gBRrZ1Vcdw38Aj4ygHFTxYuLtlMuRSVIgV6wXXiky11YghrlGUdeT2tIEC13OcTZrRziT5LR0cmpUh7Aa6I1VqwJ/hER6JbgndXQixkaqjHgjfZwPAxAm3nZV1c9ptEMohx+85ziD36bKMuT6KUvP/fwxhVoU2/apk/usLveRdD4/O6TW6Q11RwBALi0NZ+ECY8JSTF5lUeLkAcmANHuufNBNCKhfYL49BeKzB79yAL2aI339UGFziuKokkK3fZ4vWLivdOx5ogOcnfQ6nNZ//bPvc38klK0/RKnFGs/iSG+QE/ze5E4pxlQl7iNpsuXrm3XIhoSNQ9R1z4lcuUo9mjN+CKiVwXLlQzGge5tFgp0/ac1pqOcBcuEgN5ASQgCSTbhdcuUV1Zryd0ugrrXAXaD5odz3G8D1XLkELIkygTufIWCucyDtC5clkyuDUhVi3y4+KqBXLloXRil2xjhKYqCDwv3+SkzLxLSHSJ4i4XLlnlJp6NmOEZQTaPcyI0hzSRcj3f3S1cuVYdEM/wCZ4SvJXLlQieBSAXLlxx6Fy5cgcTp09W3C57giaFUMEe15Q3nebn3LlyDCnR2Oxz6p7RtyFgIsLeCFC9XLktHXZ48rgvVyJxFqZNyWrFMnSBViCTtIntACduUrlynOTj0UxQUnsGqYFzXEGLEgkHla1kZXyiqDBZBH7zeItxXLks5tUUhii3R43I6xFwB4uHylPMkIpUNM6tdQzaPshcuS4sspSplM2CEI2gKs+HEcly5ctRkP/9k="/>
          <p:cNvSpPr>
            <a:spLocks noChangeAspect="1" noChangeArrowheads="1"/>
          </p:cNvSpPr>
          <p:nvPr/>
        </p:nvSpPr>
        <p:spPr bwMode="auto">
          <a:xfrm>
            <a:off x="155575" y="-2293938"/>
            <a:ext cx="7172325" cy="4781551"/>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4101" name="Picture 5" descr="C:\Documents and Settings\dos\Mis documentos\Mis imágenes\1.jpg"/>
          <p:cNvPicPr>
            <a:picLocks noChangeAspect="1" noChangeArrowheads="1"/>
          </p:cNvPicPr>
          <p:nvPr/>
        </p:nvPicPr>
        <p:blipFill>
          <a:blip r:embed="rId2"/>
          <a:srcRect/>
          <a:stretch>
            <a:fillRect/>
          </a:stretch>
        </p:blipFill>
        <p:spPr bwMode="auto">
          <a:xfrm>
            <a:off x="142844" y="4786322"/>
            <a:ext cx="3429024" cy="1904992"/>
          </a:xfrm>
          <a:prstGeom prst="rect">
            <a:avLst/>
          </a:prstGeom>
          <a:noFill/>
        </p:spPr>
      </p:pic>
      <p:pic>
        <p:nvPicPr>
          <p:cNvPr id="4102" name="Picture 6" descr="C:\Documents and Settings\dos\Mis documentos\Mis imágenes\2.jpg"/>
          <p:cNvPicPr>
            <a:picLocks noChangeAspect="1" noChangeArrowheads="1"/>
          </p:cNvPicPr>
          <p:nvPr/>
        </p:nvPicPr>
        <p:blipFill>
          <a:blip r:embed="rId3"/>
          <a:srcRect/>
          <a:stretch>
            <a:fillRect/>
          </a:stretch>
        </p:blipFill>
        <p:spPr bwMode="auto">
          <a:xfrm>
            <a:off x="3143240" y="4786322"/>
            <a:ext cx="5707058" cy="1858946"/>
          </a:xfrm>
          <a:prstGeom prst="rect">
            <a:avLst/>
          </a:prstGeom>
          <a:noFill/>
        </p:spPr>
      </p:pic>
      <p:pic>
        <p:nvPicPr>
          <p:cNvPr id="4103" name="Picture 7" descr="C:\Documents and Settings\dos\Mis documentos\Mis imágenes\índice1.jpeg"/>
          <p:cNvPicPr>
            <a:picLocks noChangeAspect="1" noChangeArrowheads="1"/>
          </p:cNvPicPr>
          <p:nvPr/>
        </p:nvPicPr>
        <p:blipFill>
          <a:blip r:embed="rId4"/>
          <a:srcRect/>
          <a:stretch>
            <a:fillRect/>
          </a:stretch>
        </p:blipFill>
        <p:spPr bwMode="auto">
          <a:xfrm>
            <a:off x="6643702" y="2643182"/>
            <a:ext cx="2228847" cy="2000252"/>
          </a:xfrm>
          <a:prstGeom prst="rect">
            <a:avLst/>
          </a:prstGeom>
          <a:noFill/>
        </p:spPr>
      </p:pic>
      <p:pic>
        <p:nvPicPr>
          <p:cNvPr id="4105" name="Picture 9" descr="C:\Documents and Settings\dos\Mis documentos\Mis imágenes\images2.jpeg"/>
          <p:cNvPicPr>
            <a:picLocks noChangeAspect="1" noChangeArrowheads="1"/>
          </p:cNvPicPr>
          <p:nvPr/>
        </p:nvPicPr>
        <p:blipFill>
          <a:blip r:embed="rId5"/>
          <a:srcRect/>
          <a:stretch>
            <a:fillRect/>
          </a:stretch>
        </p:blipFill>
        <p:spPr bwMode="auto">
          <a:xfrm>
            <a:off x="6572264" y="785794"/>
            <a:ext cx="2466975" cy="18478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6286544"/>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s-SV" sz="3200" dirty="0" smtClean="0"/>
              <a:t>Las personas quienes están en la música son personas sanas, que le gustan las cosas limpias y esto les permite alejarse de la maldad. La música no le hace daño a la gente.</a:t>
            </a:r>
          </a:p>
          <a:p>
            <a:r>
              <a:rPr lang="es-SV" sz="3200" dirty="0" smtClean="0"/>
              <a:t>En los hogares donde se oye música se vive en armonía y en las casas donde no se quiere que se escuche música sanamente se pierde todo tipo de armonía, tanto la musical como la humana, y luego surgen los problemas que se pueden remediar muy fácil con la música y hay que acotar que nadie es malo por oír música y quererse divertir. </a:t>
            </a:r>
          </a:p>
          <a:p>
            <a:pPr>
              <a:buNone/>
            </a:pPr>
            <a:endParaRPr lang="es-SV" dirty="0" smtClean="0"/>
          </a:p>
          <a:p>
            <a:endParaRPr lang="es-SV"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52"/>
            <a:ext cx="8229600" cy="6500858"/>
          </a:xfrm>
        </p:spPr>
        <p:style>
          <a:lnRef idx="1">
            <a:schemeClr val="dk1"/>
          </a:lnRef>
          <a:fillRef idx="2">
            <a:schemeClr val="dk1"/>
          </a:fillRef>
          <a:effectRef idx="1">
            <a:schemeClr val="dk1"/>
          </a:effectRef>
          <a:fontRef idx="minor">
            <a:schemeClr val="dk1"/>
          </a:fontRef>
        </p:style>
        <p:txBody>
          <a:bodyPr>
            <a:normAutofit/>
          </a:bodyPr>
          <a:lstStyle/>
          <a:p>
            <a:r>
              <a:rPr lang="es-SV" dirty="0" smtClean="0"/>
              <a:t>Ante todo cabe señalar que las diferencias </a:t>
            </a:r>
            <a:r>
              <a:rPr lang="es-SV" dirty="0" smtClean="0">
                <a:hlinkClick r:id="rId2" tooltip="Función ejecutiva"/>
              </a:rPr>
              <a:t>funcionales</a:t>
            </a:r>
            <a:r>
              <a:rPr lang="es-SV" dirty="0" smtClean="0"/>
              <a:t> entre hemisferios son mínimas y sólo en algunas pocas áreas se han podido encontrar diferencias en cuanto al funcionamiento y éstas no están en todas las personas. La diferencia de competencias entre los dos hemisferios cerebrales parece ser exclusiva del ser humano. Se ha dicho que nuestros cerebros se han especializado de este modo, porque el lenguaje y la lógica necesitan procesos de pensamiento más ordenados y sofisticados que los que necesita, por ejemplo, la orientación espacial.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52"/>
            <a:ext cx="8229600" cy="6500858"/>
          </a:xfrm>
        </p:spPr>
        <p:style>
          <a:lnRef idx="1">
            <a:schemeClr val="accent2"/>
          </a:lnRef>
          <a:fillRef idx="2">
            <a:schemeClr val="accent2"/>
          </a:fillRef>
          <a:effectRef idx="1">
            <a:schemeClr val="accent2"/>
          </a:effectRef>
          <a:fontRef idx="minor">
            <a:schemeClr val="dk1"/>
          </a:fontRef>
        </p:style>
        <p:txBody>
          <a:bodyPr>
            <a:normAutofit/>
          </a:bodyPr>
          <a:lstStyle/>
          <a:p>
            <a:r>
              <a:rPr lang="es-SV" sz="3600" dirty="0" smtClean="0"/>
              <a:t>Se </a:t>
            </a:r>
            <a:r>
              <a:rPr lang="es-SV" sz="3600" dirty="0" smtClean="0"/>
              <a:t>trata simplemente de que las dos mitades del cerebro son complementarias. </a:t>
            </a:r>
          </a:p>
          <a:p>
            <a:r>
              <a:rPr lang="es-SV" sz="3600" dirty="0" smtClean="0"/>
              <a:t>En la mayoría de los adultos, los centros del habla están situados en el lado izquierdo.</a:t>
            </a:r>
          </a:p>
          <a:p>
            <a:r>
              <a:rPr lang="es-SV" sz="3600" dirty="0" smtClean="0"/>
              <a:t> No obstante, alrededor de un 15 % de los </a:t>
            </a:r>
            <a:r>
              <a:rPr lang="es-SV" sz="3600" dirty="0" smtClean="0">
                <a:hlinkClick r:id="rId2" tooltip="Zurdos"/>
              </a:rPr>
              <a:t>zurdos</a:t>
            </a:r>
            <a:r>
              <a:rPr lang="es-SV" sz="3600" dirty="0" smtClean="0"/>
              <a:t> y un 2 % de los que usan preferentemente la mano derecha, tienen centros del habla en ambas partes del cerebro.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011354"/>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SV" b="1" dirty="0" smtClean="0"/>
              <a:t>La música nos pertenece a todos. Sólo los editores creen que les pertenece a ellos"  (John Lennon)</a:t>
            </a:r>
            <a:endParaRPr lang="es-SV" dirty="0"/>
          </a:p>
        </p:txBody>
      </p:sp>
      <p:sp>
        <p:nvSpPr>
          <p:cNvPr id="3" name="2 Marcador de contenido"/>
          <p:cNvSpPr>
            <a:spLocks noGrp="1"/>
          </p:cNvSpPr>
          <p:nvPr>
            <p:ph idx="1"/>
          </p:nvPr>
        </p:nvSpPr>
        <p:spPr>
          <a:xfrm>
            <a:off x="457200" y="2786058"/>
            <a:ext cx="8229600" cy="3786214"/>
          </a:xfrm>
        </p:spPr>
        <p:txBody>
          <a:bodyPr>
            <a:normAutofit fontScale="77500" lnSpcReduction="20000"/>
          </a:bodyPr>
          <a:lstStyle/>
          <a:p>
            <a:pPr>
              <a:buNone/>
            </a:pPr>
            <a:r>
              <a:rPr lang="es-SV" sz="3600" b="1" dirty="0"/>
              <a:t/>
            </a:r>
            <a:br>
              <a:rPr lang="es-SV" sz="3600" b="1" dirty="0"/>
            </a:br>
            <a:r>
              <a:rPr lang="es-SV" sz="3600" b="1" dirty="0"/>
              <a:t/>
            </a:r>
            <a:br>
              <a:rPr lang="es-SV" sz="3600" b="1" dirty="0"/>
            </a:br>
            <a:r>
              <a:rPr lang="es-SV" sz="4600" b="1" dirty="0"/>
              <a:t>E</a:t>
            </a:r>
            <a:r>
              <a:rPr lang="es-SV" sz="4600" b="1" dirty="0" smtClean="0"/>
              <a:t>n </a:t>
            </a:r>
            <a:r>
              <a:rPr lang="es-SV" sz="4600" b="1" dirty="0"/>
              <a:t>Miami (Florida, E.E.U.U.) se concluyeron una serie de estudios cuyo veredicto supone la cúpula del estudio de los efectos de la música en el ser humano, y nuestra respuesta a los estímulos de cada </a:t>
            </a:r>
            <a:r>
              <a:rPr lang="es-SV" sz="4600" b="1" dirty="0" smtClean="0"/>
              <a:t>género</a:t>
            </a:r>
            <a:r>
              <a:rPr lang="es-SV" sz="4600" b="1" dirty="0"/>
              <a:t>:</a:t>
            </a:r>
            <a:r>
              <a:rPr lang="es-SV" dirty="0"/>
              <a:t/>
            </a:r>
            <a:br>
              <a:rPr lang="es-SV" dirty="0"/>
            </a:br>
            <a:endParaRPr lang="es-SV"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52"/>
            <a:ext cx="8229600" cy="6500858"/>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es-SV" dirty="0" smtClean="0"/>
              <a:t>De todos modos, algunos zurdos desarrollan el habla en el hemisferio izquierdo únicamente; menos de la mitad la tienen en la parte derecha. Aun cuando el lado derecho del cerebro controla principalmente el lado izquierdo del cuerpo, y el lado izquierdo del cerebro controla, en gran parte, el lado derecho del cuerpo, el hecho de ser </a:t>
            </a:r>
            <a:r>
              <a:rPr lang="es-SV" dirty="0" smtClean="0">
                <a:solidFill>
                  <a:schemeClr val="tx1">
                    <a:lumMod val="95000"/>
                    <a:lumOff val="5000"/>
                  </a:schemeClr>
                </a:solidFill>
              </a:rPr>
              <a:t>ambidextro</a:t>
            </a:r>
            <a:r>
              <a:rPr lang="es-SV" dirty="0" smtClean="0"/>
              <a:t> indica que las dos mitades del cerebro no han llegado a estar tan completamente especializadas como lo están en los individuos diestros. En los niños de corta edad, cada lado del cerebro posee, en potencia, la facultad del habla y del lenguaje.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297238"/>
          </a:xfrm>
        </p:spPr>
        <p:style>
          <a:lnRef idx="3">
            <a:schemeClr val="lt1"/>
          </a:lnRef>
          <a:fillRef idx="1">
            <a:schemeClr val="accent1"/>
          </a:fillRef>
          <a:effectRef idx="1">
            <a:schemeClr val="accent1"/>
          </a:effectRef>
          <a:fontRef idx="minor">
            <a:schemeClr val="lt1"/>
          </a:fontRef>
        </p:style>
        <p:txBody>
          <a:bodyPr>
            <a:normAutofit/>
          </a:bodyPr>
          <a:lstStyle/>
          <a:p>
            <a:r>
              <a:rPr lang="es-SV" sz="6600" dirty="0" smtClean="0"/>
              <a:t>Gracias por su paciencia y su participación.</a:t>
            </a:r>
            <a:endParaRPr lang="es-SV" sz="6600" dirty="0"/>
          </a:p>
        </p:txBody>
      </p:sp>
      <p:sp>
        <p:nvSpPr>
          <p:cNvPr id="3" name="2 Marcador de contenido"/>
          <p:cNvSpPr>
            <a:spLocks noGrp="1"/>
          </p:cNvSpPr>
          <p:nvPr>
            <p:ph idx="1"/>
          </p:nvPr>
        </p:nvSpPr>
        <p:spPr>
          <a:xfrm>
            <a:off x="4500562" y="4572008"/>
            <a:ext cx="4186238" cy="1554155"/>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buNone/>
            </a:pPr>
            <a:endParaRPr lang="es-SV" dirty="0" smtClean="0"/>
          </a:p>
          <a:p>
            <a:pPr>
              <a:buNone/>
            </a:pPr>
            <a:endParaRPr lang="es-SV" dirty="0" smtClean="0"/>
          </a:p>
          <a:p>
            <a:pPr algn="r">
              <a:buNone/>
            </a:pPr>
            <a:endParaRPr lang="es-SV" sz="4000" dirty="0" smtClean="0"/>
          </a:p>
          <a:p>
            <a:pPr algn="r">
              <a:buNone/>
            </a:pPr>
            <a:r>
              <a:rPr lang="es-SV" sz="7300" dirty="0" smtClean="0"/>
              <a:t>DIOS TE BENDIGA</a:t>
            </a:r>
            <a:endParaRPr lang="es-SV" sz="7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style>
          <a:lnRef idx="1">
            <a:schemeClr val="accent3"/>
          </a:lnRef>
          <a:fillRef idx="2">
            <a:schemeClr val="accent3"/>
          </a:fillRef>
          <a:effectRef idx="1">
            <a:schemeClr val="accent3"/>
          </a:effectRef>
          <a:fontRef idx="minor">
            <a:schemeClr val="dk1"/>
          </a:fontRef>
        </p:style>
        <p:txBody>
          <a:bodyPr/>
          <a:lstStyle/>
          <a:p>
            <a:r>
              <a:rPr lang="es-SV" b="1" dirty="0" smtClean="0">
                <a:solidFill>
                  <a:schemeClr val="tx2">
                    <a:lumMod val="75000"/>
                  </a:schemeClr>
                </a:solidFill>
              </a:rPr>
              <a:t>Hard Rock</a:t>
            </a:r>
            <a:endParaRPr lang="es-SV" dirty="0">
              <a:solidFill>
                <a:schemeClr val="tx2">
                  <a:lumMod val="75000"/>
                </a:schemeClr>
              </a:solidFill>
            </a:endParaRPr>
          </a:p>
        </p:txBody>
      </p:sp>
      <p:sp>
        <p:nvSpPr>
          <p:cNvPr id="3" name="2 Marcador de contenido"/>
          <p:cNvSpPr>
            <a:spLocks noGrp="1"/>
          </p:cNvSpPr>
          <p:nvPr>
            <p:ph idx="1"/>
          </p:nvPr>
        </p:nvSpPr>
        <p:spPr>
          <a:xfrm>
            <a:off x="457200" y="1428736"/>
            <a:ext cx="8229600" cy="2857520"/>
          </a:xfrm>
        </p:spPr>
        <p:txBody>
          <a:bodyPr>
            <a:normAutofit fontScale="32500" lnSpcReduction="20000"/>
          </a:bodyPr>
          <a:lstStyle/>
          <a:p>
            <a:pPr>
              <a:buNone/>
            </a:pPr>
            <a:r>
              <a:rPr lang="es-SV" sz="7000" b="1" dirty="0" smtClean="0">
                <a:solidFill>
                  <a:schemeClr val="tx2">
                    <a:lumMod val="50000"/>
                  </a:schemeClr>
                </a:solidFill>
              </a:rPr>
              <a:t>Según </a:t>
            </a:r>
            <a:r>
              <a:rPr lang="es-SV" sz="7000" b="1" dirty="0">
                <a:solidFill>
                  <a:schemeClr val="tx2">
                    <a:lumMod val="50000"/>
                  </a:schemeClr>
                </a:solidFill>
              </a:rPr>
              <a:t>los estudios, la </a:t>
            </a:r>
            <a:r>
              <a:rPr lang="es-SV" sz="7000" b="1" dirty="0" err="1">
                <a:solidFill>
                  <a:schemeClr val="tx2">
                    <a:lumMod val="50000"/>
                  </a:schemeClr>
                </a:solidFill>
              </a:rPr>
              <a:t>musica</a:t>
            </a:r>
            <a:r>
              <a:rPr lang="es-SV" sz="7000" b="1" dirty="0">
                <a:solidFill>
                  <a:schemeClr val="tx2">
                    <a:lumMod val="50000"/>
                  </a:schemeClr>
                </a:solidFill>
              </a:rPr>
              <a:t>, Hard Rock, especialmente la de algunos artistas como AC/DC y Judas </a:t>
            </a:r>
            <a:r>
              <a:rPr lang="es-SV" sz="7000" b="1" dirty="0" err="1">
                <a:solidFill>
                  <a:schemeClr val="tx2">
                    <a:lumMod val="50000"/>
                  </a:schemeClr>
                </a:solidFill>
              </a:rPr>
              <a:t>Priest</a:t>
            </a:r>
            <a:r>
              <a:rPr lang="es-SV" sz="7000" b="1" dirty="0">
                <a:solidFill>
                  <a:schemeClr val="tx2">
                    <a:lumMod val="50000"/>
                  </a:schemeClr>
                </a:solidFill>
              </a:rPr>
              <a:t>, forman parte de un sub-genero que es capaz de quitar la angustia y el dolor, hacerte olvidar de los problemas y suele mejorar los ánimos y el buen humor, reduce el stress y ayuda a seguir adelante, sus efectos se comparan con los de algunos componentes presentes en bebidas alcohólicas, pero sin la resaca y los problemas de la borrachera. </a:t>
            </a:r>
            <a:r>
              <a:rPr lang="es-SV" b="1" dirty="0">
                <a:solidFill>
                  <a:schemeClr val="tx2">
                    <a:lumMod val="60000"/>
                    <a:lumOff val="40000"/>
                  </a:schemeClr>
                </a:solidFill>
              </a:rPr>
              <a:t/>
            </a:r>
            <a:br>
              <a:rPr lang="es-SV" b="1" dirty="0">
                <a:solidFill>
                  <a:schemeClr val="tx2">
                    <a:lumMod val="60000"/>
                    <a:lumOff val="40000"/>
                  </a:schemeClr>
                </a:solidFill>
              </a:rPr>
            </a:br>
            <a:endParaRPr lang="es-SV" dirty="0">
              <a:solidFill>
                <a:schemeClr val="tx2">
                  <a:lumMod val="60000"/>
                  <a:lumOff val="40000"/>
                </a:schemeClr>
              </a:solidFill>
            </a:endParaRPr>
          </a:p>
        </p:txBody>
      </p:sp>
      <p:pic>
        <p:nvPicPr>
          <p:cNvPr id="1026" name="Picture 2" descr="C:\Documents and Settings\dos\Mis documentos\Mis imágenes\h1.jpg"/>
          <p:cNvPicPr>
            <a:picLocks noChangeAspect="1" noChangeArrowheads="1"/>
          </p:cNvPicPr>
          <p:nvPr/>
        </p:nvPicPr>
        <p:blipFill>
          <a:blip r:embed="rId2"/>
          <a:srcRect/>
          <a:stretch>
            <a:fillRect/>
          </a:stretch>
        </p:blipFill>
        <p:spPr bwMode="auto">
          <a:xfrm>
            <a:off x="214283" y="4643446"/>
            <a:ext cx="3357586" cy="2076443"/>
          </a:xfrm>
          <a:prstGeom prst="rect">
            <a:avLst/>
          </a:prstGeom>
          <a:noFill/>
        </p:spPr>
      </p:pic>
      <p:pic>
        <p:nvPicPr>
          <p:cNvPr id="1027" name="Picture 3" descr="C:\Documents and Settings\dos\Mis documentos\Mis imágenes\h2.jpeg"/>
          <p:cNvPicPr>
            <a:picLocks noChangeAspect="1" noChangeArrowheads="1"/>
          </p:cNvPicPr>
          <p:nvPr/>
        </p:nvPicPr>
        <p:blipFill>
          <a:blip r:embed="rId3"/>
          <a:srcRect/>
          <a:stretch>
            <a:fillRect/>
          </a:stretch>
        </p:blipFill>
        <p:spPr bwMode="auto">
          <a:xfrm>
            <a:off x="3643306" y="4857760"/>
            <a:ext cx="2071702" cy="1833558"/>
          </a:xfrm>
          <a:prstGeom prst="rect">
            <a:avLst/>
          </a:prstGeom>
          <a:noFill/>
        </p:spPr>
      </p:pic>
      <p:pic>
        <p:nvPicPr>
          <p:cNvPr id="1028" name="Picture 4" descr="C:\Documents and Settings\dos\Mis documentos\Mis imágenes\h3.jpeg"/>
          <p:cNvPicPr>
            <a:picLocks noChangeAspect="1" noChangeArrowheads="1"/>
          </p:cNvPicPr>
          <p:nvPr/>
        </p:nvPicPr>
        <p:blipFill>
          <a:blip r:embed="rId4"/>
          <a:srcRect/>
          <a:stretch>
            <a:fillRect/>
          </a:stretch>
        </p:blipFill>
        <p:spPr bwMode="auto">
          <a:xfrm>
            <a:off x="5786446" y="4690068"/>
            <a:ext cx="3214692" cy="199649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11222"/>
          </a:xfrm>
        </p:spPr>
        <p:style>
          <a:lnRef idx="1">
            <a:schemeClr val="accent4"/>
          </a:lnRef>
          <a:fillRef idx="2">
            <a:schemeClr val="accent4"/>
          </a:fillRef>
          <a:effectRef idx="1">
            <a:schemeClr val="accent4"/>
          </a:effectRef>
          <a:fontRef idx="minor">
            <a:schemeClr val="dk1"/>
          </a:fontRef>
        </p:style>
        <p:txBody>
          <a:bodyPr>
            <a:normAutofit/>
          </a:bodyPr>
          <a:lstStyle/>
          <a:p>
            <a:r>
              <a:rPr lang="es-SV" b="1" dirty="0" smtClean="0"/>
              <a:t>Música Clásica</a:t>
            </a:r>
            <a:endParaRPr lang="es-SV" dirty="0"/>
          </a:p>
        </p:txBody>
      </p:sp>
      <p:sp>
        <p:nvSpPr>
          <p:cNvPr id="3" name="2 Marcador de contenido"/>
          <p:cNvSpPr>
            <a:spLocks noGrp="1"/>
          </p:cNvSpPr>
          <p:nvPr>
            <p:ph idx="1"/>
          </p:nvPr>
        </p:nvSpPr>
        <p:spPr>
          <a:xfrm>
            <a:off x="214282" y="1500174"/>
            <a:ext cx="6858048" cy="3357586"/>
          </a:xfrm>
        </p:spPr>
        <p:txBody>
          <a:bodyPr>
            <a:normAutofit fontScale="47500" lnSpcReduction="20000"/>
          </a:bodyPr>
          <a:lstStyle/>
          <a:p>
            <a:pPr>
              <a:buNone/>
            </a:pPr>
            <a:r>
              <a:rPr lang="es-SV" b="1" dirty="0" smtClean="0"/>
              <a:t/>
            </a:r>
            <a:br>
              <a:rPr lang="es-SV" b="1" dirty="0" smtClean="0"/>
            </a:br>
            <a:r>
              <a:rPr lang="es-SV" sz="4000" b="1" dirty="0" smtClean="0"/>
              <a:t>Es </a:t>
            </a:r>
            <a:r>
              <a:rPr lang="es-SV" sz="4000" b="1" dirty="0"/>
              <a:t>bien sabido los efectos que causa la Música Clásica en el ser humano, y resulta relevante citar el "Efecto Mozart" que afirma que los fetos y bebes que escuchan esta </a:t>
            </a:r>
            <a:r>
              <a:rPr lang="es-SV" sz="4000" b="1" dirty="0" smtClean="0"/>
              <a:t>música, </a:t>
            </a:r>
            <a:r>
              <a:rPr lang="es-SV" sz="4000" b="1" dirty="0"/>
              <a:t>especialmente de Mozart y Vivaldi, tienden a estar mas tranquilos, concentrados y estimulables.</a:t>
            </a:r>
            <a:r>
              <a:rPr lang="es-SV" sz="4000" dirty="0"/>
              <a:t> </a:t>
            </a:r>
            <a:endParaRPr lang="es-SV" sz="4000" dirty="0" smtClean="0"/>
          </a:p>
          <a:p>
            <a:pPr>
              <a:buNone/>
            </a:pPr>
            <a:r>
              <a:rPr lang="es-SV" sz="4000" dirty="0"/>
              <a:t/>
            </a:r>
            <a:br>
              <a:rPr lang="es-SV" sz="4000" dirty="0"/>
            </a:br>
            <a:r>
              <a:rPr lang="es-SV" sz="4000" b="1" dirty="0" smtClean="0"/>
              <a:t>Además, </a:t>
            </a:r>
            <a:r>
              <a:rPr lang="es-SV" sz="4000" b="1" dirty="0"/>
              <a:t>se descubrió que fomenta hábitos de aprendizaje y es capaz de hacer mas inteligentes y razonables a las personas, hace mas eficiente la capacidad de pensamiento y memoria y especialmente la capacidad de aprendizaje y entronización social. Sus efectos son similares a los resultados de la </a:t>
            </a:r>
            <a:r>
              <a:rPr lang="es-SV" sz="4000" b="1" dirty="0" smtClean="0"/>
              <a:t>meditación, relajación </a:t>
            </a:r>
            <a:r>
              <a:rPr lang="es-SV" sz="4000" b="1" dirty="0"/>
              <a:t>e incluso a las de aguas termales y spas.</a:t>
            </a:r>
            <a:endParaRPr lang="es-SV" sz="3400" dirty="0"/>
          </a:p>
        </p:txBody>
      </p:sp>
      <p:pic>
        <p:nvPicPr>
          <p:cNvPr id="2050" name="Picture 2" descr="C:\Documents and Settings\dos\Mis documentos\Mis imágenes\c2.jpeg"/>
          <p:cNvPicPr>
            <a:picLocks noChangeAspect="1" noChangeArrowheads="1"/>
          </p:cNvPicPr>
          <p:nvPr/>
        </p:nvPicPr>
        <p:blipFill>
          <a:blip r:embed="rId2"/>
          <a:srcRect/>
          <a:stretch>
            <a:fillRect/>
          </a:stretch>
        </p:blipFill>
        <p:spPr bwMode="auto">
          <a:xfrm>
            <a:off x="7072330" y="1428736"/>
            <a:ext cx="1919286" cy="5143536"/>
          </a:xfrm>
          <a:prstGeom prst="rect">
            <a:avLst/>
          </a:prstGeom>
          <a:noFill/>
        </p:spPr>
      </p:pic>
      <p:pic>
        <p:nvPicPr>
          <p:cNvPr id="2051" name="Picture 3" descr="C:\Documents and Settings\dos\Mis documentos\Mis imágenes\c1.jpeg"/>
          <p:cNvPicPr>
            <a:picLocks noChangeAspect="1" noChangeArrowheads="1"/>
          </p:cNvPicPr>
          <p:nvPr/>
        </p:nvPicPr>
        <p:blipFill>
          <a:blip r:embed="rId3"/>
          <a:srcRect/>
          <a:stretch>
            <a:fillRect/>
          </a:stretch>
        </p:blipFill>
        <p:spPr bwMode="auto">
          <a:xfrm>
            <a:off x="142844" y="5000636"/>
            <a:ext cx="2657475" cy="1724025"/>
          </a:xfrm>
          <a:prstGeom prst="rect">
            <a:avLst/>
          </a:prstGeom>
          <a:noFill/>
        </p:spPr>
      </p:pic>
      <p:pic>
        <p:nvPicPr>
          <p:cNvPr id="2052" name="Picture 4" descr="C:\Documents and Settings\dos\Mis documentos\Mis imágenes\c3.jpeg"/>
          <p:cNvPicPr>
            <a:picLocks noChangeAspect="1" noChangeArrowheads="1"/>
          </p:cNvPicPr>
          <p:nvPr/>
        </p:nvPicPr>
        <p:blipFill>
          <a:blip r:embed="rId4"/>
          <a:srcRect/>
          <a:stretch>
            <a:fillRect/>
          </a:stretch>
        </p:blipFill>
        <p:spPr bwMode="auto">
          <a:xfrm>
            <a:off x="2857488" y="5000636"/>
            <a:ext cx="2857500" cy="1671638"/>
          </a:xfrm>
          <a:prstGeom prst="rect">
            <a:avLst/>
          </a:prstGeom>
          <a:noFill/>
        </p:spPr>
      </p:pic>
      <p:pic>
        <p:nvPicPr>
          <p:cNvPr id="2053" name="Picture 5" descr="C:\Documents and Settings\dos\Mis documentos\Mis imágenes\c4.jpeg"/>
          <p:cNvPicPr>
            <a:picLocks noChangeAspect="1" noChangeArrowheads="1"/>
          </p:cNvPicPr>
          <p:nvPr/>
        </p:nvPicPr>
        <p:blipFill>
          <a:blip r:embed="rId5"/>
          <a:srcRect/>
          <a:stretch>
            <a:fillRect/>
          </a:stretch>
        </p:blipFill>
        <p:spPr bwMode="auto">
          <a:xfrm>
            <a:off x="5643570" y="5143512"/>
            <a:ext cx="3214710" cy="160496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SV" b="1" dirty="0" smtClean="0"/>
              <a:t>Música Romántica(</a:t>
            </a:r>
            <a:r>
              <a:rPr lang="es-SV" b="1" dirty="0" err="1" smtClean="0"/>
              <a:t>Soul</a:t>
            </a:r>
            <a:r>
              <a:rPr lang="es-SV" b="1" dirty="0" smtClean="0"/>
              <a:t> y Baladas)</a:t>
            </a:r>
            <a:endParaRPr lang="es-SV" dirty="0"/>
          </a:p>
        </p:txBody>
      </p:sp>
      <p:sp>
        <p:nvSpPr>
          <p:cNvPr id="3" name="2 Marcador de contenido"/>
          <p:cNvSpPr>
            <a:spLocks noGrp="1"/>
          </p:cNvSpPr>
          <p:nvPr>
            <p:ph idx="1"/>
          </p:nvPr>
        </p:nvSpPr>
        <p:spPr>
          <a:xfrm>
            <a:off x="142844" y="1600200"/>
            <a:ext cx="3714776" cy="4972072"/>
          </a:xfrm>
        </p:spPr>
        <p:txBody>
          <a:bodyPr>
            <a:normAutofit fontScale="55000" lnSpcReduction="20000"/>
          </a:bodyPr>
          <a:lstStyle/>
          <a:p>
            <a:pPr>
              <a:buNone/>
            </a:pPr>
            <a:endParaRPr lang="es-SV" sz="4000" b="1" dirty="0" smtClean="0"/>
          </a:p>
          <a:p>
            <a:pPr>
              <a:buNone/>
            </a:pPr>
            <a:r>
              <a:rPr lang="es-SV" sz="4000" b="1" dirty="0" smtClean="0"/>
              <a:t>No </a:t>
            </a:r>
            <a:r>
              <a:rPr lang="es-SV" sz="4000" b="1" dirty="0"/>
              <a:t>es necesario </a:t>
            </a:r>
            <a:r>
              <a:rPr lang="es-SV" sz="4000" b="1" dirty="0" smtClean="0"/>
              <a:t>hacer </a:t>
            </a:r>
            <a:r>
              <a:rPr lang="es-SV" sz="4000" b="1" dirty="0"/>
              <a:t>estudios sobre este tipo de </a:t>
            </a:r>
            <a:r>
              <a:rPr lang="es-SV" sz="4000" b="1" dirty="0" smtClean="0"/>
              <a:t>música, </a:t>
            </a:r>
            <a:r>
              <a:rPr lang="es-SV" sz="4000" b="1" dirty="0"/>
              <a:t>es sobre-aceptado en la sociedad que estimulan la hormona de la Oxitocina </a:t>
            </a:r>
            <a:r>
              <a:rPr lang="es-SV" sz="4000" b="1" dirty="0" smtClean="0"/>
              <a:t> "</a:t>
            </a:r>
            <a:r>
              <a:rPr lang="es-SV" sz="4000" b="1" dirty="0"/>
              <a:t>la hormona del amor" que expira y abre los sentimientos y la </a:t>
            </a:r>
            <a:r>
              <a:rPr lang="es-SV" sz="4000" b="1" dirty="0" smtClean="0"/>
              <a:t>excitación, </a:t>
            </a:r>
            <a:r>
              <a:rPr lang="es-SV" sz="4000" b="1" dirty="0"/>
              <a:t>sus efectos son comparables a los de los chocolates suaves y tragos amargos con cafeína. </a:t>
            </a:r>
            <a:r>
              <a:rPr lang="es-SV" b="1" dirty="0"/>
              <a:t/>
            </a:r>
            <a:br>
              <a:rPr lang="es-SV" b="1" dirty="0"/>
            </a:br>
            <a:endParaRPr lang="es-SV" dirty="0"/>
          </a:p>
        </p:txBody>
      </p:sp>
      <p:pic>
        <p:nvPicPr>
          <p:cNvPr id="25602" name="Picture 2" descr="http://i.ytimg.com/vi/vor8lqiV77Q/hqdefault.jpg"/>
          <p:cNvPicPr>
            <a:picLocks noChangeAspect="1" noChangeArrowheads="1"/>
          </p:cNvPicPr>
          <p:nvPr/>
        </p:nvPicPr>
        <p:blipFill>
          <a:blip r:embed="rId2"/>
          <a:srcRect/>
          <a:stretch>
            <a:fillRect/>
          </a:stretch>
        </p:blipFill>
        <p:spPr bwMode="auto">
          <a:xfrm>
            <a:off x="4071934" y="1500175"/>
            <a:ext cx="4857784" cy="2428892"/>
          </a:xfrm>
          <a:prstGeom prst="rect">
            <a:avLst/>
          </a:prstGeom>
          <a:noFill/>
        </p:spPr>
      </p:pic>
      <p:sp>
        <p:nvSpPr>
          <p:cNvPr id="25604" name="AutoShape 4" descr="Resultado de imagen para imagenes musica romantic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25606" name="AutoShape 6" descr="Resultado de imagen para imagenes musica romantic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25607" name="Picture 7" descr="C:\Documents and Settings\dos\Mis documentos\Mis imágenes\r1.jpeg"/>
          <p:cNvPicPr>
            <a:picLocks noChangeAspect="1" noChangeArrowheads="1"/>
          </p:cNvPicPr>
          <p:nvPr/>
        </p:nvPicPr>
        <p:blipFill>
          <a:blip r:embed="rId3"/>
          <a:srcRect/>
          <a:stretch>
            <a:fillRect/>
          </a:stretch>
        </p:blipFill>
        <p:spPr bwMode="auto">
          <a:xfrm>
            <a:off x="142844" y="5357826"/>
            <a:ext cx="3362325" cy="1362075"/>
          </a:xfrm>
          <a:prstGeom prst="rect">
            <a:avLst/>
          </a:prstGeom>
          <a:noFill/>
        </p:spPr>
      </p:pic>
      <p:pic>
        <p:nvPicPr>
          <p:cNvPr id="25608" name="Picture 8" descr="C:\Documents and Settings\dos\Mis documentos\Mis imágenes\r2.jpeg"/>
          <p:cNvPicPr>
            <a:picLocks noChangeAspect="1" noChangeArrowheads="1"/>
          </p:cNvPicPr>
          <p:nvPr/>
        </p:nvPicPr>
        <p:blipFill>
          <a:blip r:embed="rId4"/>
          <a:srcRect/>
          <a:stretch>
            <a:fillRect/>
          </a:stretch>
        </p:blipFill>
        <p:spPr bwMode="auto">
          <a:xfrm>
            <a:off x="3929058" y="4000504"/>
            <a:ext cx="2466975" cy="2857496"/>
          </a:xfrm>
          <a:prstGeom prst="rect">
            <a:avLst/>
          </a:prstGeom>
          <a:noFill/>
        </p:spPr>
      </p:pic>
      <p:pic>
        <p:nvPicPr>
          <p:cNvPr id="25609" name="Picture 9" descr="C:\Documents and Settings\dos\Mis documentos\Mis imágenes\r3.jpeg"/>
          <p:cNvPicPr>
            <a:picLocks noChangeAspect="1" noChangeArrowheads="1"/>
          </p:cNvPicPr>
          <p:nvPr/>
        </p:nvPicPr>
        <p:blipFill>
          <a:blip r:embed="rId5"/>
          <a:srcRect/>
          <a:stretch>
            <a:fillRect/>
          </a:stretch>
        </p:blipFill>
        <p:spPr bwMode="auto">
          <a:xfrm>
            <a:off x="5929322" y="4500570"/>
            <a:ext cx="3009900" cy="194310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57148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SV" sz="7300" b="1" dirty="0" smtClean="0"/>
              <a:t>Metal</a:t>
            </a:r>
            <a:endParaRPr lang="es-SV" dirty="0"/>
          </a:p>
        </p:txBody>
      </p:sp>
      <p:sp>
        <p:nvSpPr>
          <p:cNvPr id="3" name="2 Marcador de contenido"/>
          <p:cNvSpPr>
            <a:spLocks noGrp="1"/>
          </p:cNvSpPr>
          <p:nvPr>
            <p:ph idx="1"/>
          </p:nvPr>
        </p:nvSpPr>
        <p:spPr>
          <a:xfrm>
            <a:off x="142844" y="714356"/>
            <a:ext cx="6429420" cy="4000528"/>
          </a:xfrm>
        </p:spPr>
        <p:txBody>
          <a:bodyPr>
            <a:normAutofit fontScale="62500" lnSpcReduction="20000"/>
          </a:bodyPr>
          <a:lstStyle/>
          <a:p>
            <a:pPr>
              <a:buNone/>
            </a:pPr>
            <a:r>
              <a:rPr lang="es-SV" dirty="0"/>
              <a:t/>
            </a:r>
            <a:br>
              <a:rPr lang="es-SV" dirty="0"/>
            </a:br>
            <a:r>
              <a:rPr lang="es-SV" sz="3300" b="1" dirty="0" smtClean="0"/>
              <a:t>Los </a:t>
            </a:r>
            <a:r>
              <a:rPr lang="es-SV" sz="3300" b="1" dirty="0"/>
              <a:t>efectos del Metal son destacables, se supone que esta música </a:t>
            </a:r>
            <a:r>
              <a:rPr lang="es-SV" sz="3300" b="1" dirty="0" smtClean="0"/>
              <a:t>aumenta </a:t>
            </a:r>
            <a:r>
              <a:rPr lang="es-SV" sz="3300" b="1" dirty="0"/>
              <a:t>las hormonas </a:t>
            </a:r>
            <a:r>
              <a:rPr lang="es-SV" sz="3300" b="1" dirty="0" err="1"/>
              <a:t>luteinizantes</a:t>
            </a:r>
            <a:r>
              <a:rPr lang="es-SV" sz="3300" b="1" dirty="0"/>
              <a:t>, es decir, Calmantes y Estimulantes estrógenos, pero de </a:t>
            </a:r>
            <a:r>
              <a:rPr lang="es-SV" sz="3300" b="1" dirty="0" smtClean="0"/>
              <a:t>una manera </a:t>
            </a:r>
            <a:r>
              <a:rPr lang="es-SV" sz="3300" b="1" dirty="0"/>
              <a:t>bastante peculiar, porque cuando el cerebro </a:t>
            </a:r>
            <a:r>
              <a:rPr lang="es-SV" sz="3300" b="1" dirty="0" smtClean="0"/>
              <a:t>recibe </a:t>
            </a:r>
            <a:r>
              <a:rPr lang="es-SV" sz="3300" b="1" dirty="0"/>
              <a:t>estos estímulos, las hormonas mas potentes (como la testosterona) </a:t>
            </a:r>
            <a:r>
              <a:rPr lang="es-SV" sz="3300" b="1" dirty="0" smtClean="0"/>
              <a:t>empiezan </a:t>
            </a:r>
            <a:r>
              <a:rPr lang="es-SV" sz="3300" b="1" dirty="0"/>
              <a:t>a </a:t>
            </a:r>
            <a:r>
              <a:rPr lang="es-SV" sz="3300" b="1" dirty="0" smtClean="0"/>
              <a:t>alterarse, </a:t>
            </a:r>
            <a:r>
              <a:rPr lang="es-SV" sz="3300" b="1" dirty="0"/>
              <a:t>como en una </a:t>
            </a:r>
            <a:r>
              <a:rPr lang="es-SV" sz="3300" b="1" dirty="0" smtClean="0"/>
              <a:t>explosión </a:t>
            </a:r>
            <a:r>
              <a:rPr lang="es-SV" sz="3300" b="1" dirty="0"/>
              <a:t>de energía, luego de un rato de terminada la </a:t>
            </a:r>
            <a:r>
              <a:rPr lang="es-SV" sz="3300" b="1" dirty="0" smtClean="0"/>
              <a:t>música </a:t>
            </a:r>
            <a:r>
              <a:rPr lang="es-SV" sz="3300" b="1" dirty="0"/>
              <a:t>estos compuestos se disuelven, como es sabido, otro debe remplazarlo, las zonas occipitales estimuladas empiezan a liberar estrógenos, que son los que vuelven "reflexivo" o "nostálgicos" a los escuchas, </a:t>
            </a:r>
            <a:r>
              <a:rPr lang="es-SV" sz="3300" b="1" dirty="0" smtClean="0"/>
              <a:t>¿impresionante </a:t>
            </a:r>
            <a:r>
              <a:rPr lang="es-SV" sz="3300" b="1" dirty="0"/>
              <a:t>no? Efectos similares a los de la Marihuana.</a:t>
            </a:r>
            <a:endParaRPr lang="es-SV" sz="3300" dirty="0"/>
          </a:p>
        </p:txBody>
      </p:sp>
      <p:pic>
        <p:nvPicPr>
          <p:cNvPr id="24577" name="Picture 1" descr="C:\Documents and Settings\dos\Mis documentos\Mis imágenes\m1.jpeg"/>
          <p:cNvPicPr>
            <a:picLocks noChangeAspect="1" noChangeArrowheads="1"/>
          </p:cNvPicPr>
          <p:nvPr/>
        </p:nvPicPr>
        <p:blipFill>
          <a:blip r:embed="rId2"/>
          <a:srcRect/>
          <a:stretch>
            <a:fillRect/>
          </a:stretch>
        </p:blipFill>
        <p:spPr bwMode="auto">
          <a:xfrm>
            <a:off x="6677025" y="1285860"/>
            <a:ext cx="2466975" cy="2857520"/>
          </a:xfrm>
          <a:prstGeom prst="rect">
            <a:avLst/>
          </a:prstGeom>
          <a:noFill/>
        </p:spPr>
      </p:pic>
      <p:pic>
        <p:nvPicPr>
          <p:cNvPr id="24579" name="Picture 3" descr="C:\Documents and Settings\dos\Mis documentos\Mis imágenes\m3.jpeg"/>
          <p:cNvPicPr>
            <a:picLocks noChangeAspect="1" noChangeArrowheads="1"/>
          </p:cNvPicPr>
          <p:nvPr/>
        </p:nvPicPr>
        <p:blipFill>
          <a:blip r:embed="rId3"/>
          <a:srcRect/>
          <a:stretch>
            <a:fillRect/>
          </a:stretch>
        </p:blipFill>
        <p:spPr bwMode="auto">
          <a:xfrm>
            <a:off x="5629275" y="4143380"/>
            <a:ext cx="3514725" cy="1295400"/>
          </a:xfrm>
          <a:prstGeom prst="rect">
            <a:avLst/>
          </a:prstGeom>
          <a:noFill/>
        </p:spPr>
      </p:pic>
      <p:pic>
        <p:nvPicPr>
          <p:cNvPr id="24580" name="Picture 4" descr="C:\Documents and Settings\dos\Mis documentos\Mis imágenes\m5.jpeg"/>
          <p:cNvPicPr>
            <a:picLocks noChangeAspect="1" noChangeArrowheads="1"/>
          </p:cNvPicPr>
          <p:nvPr/>
        </p:nvPicPr>
        <p:blipFill>
          <a:blip r:embed="rId4"/>
          <a:srcRect/>
          <a:stretch>
            <a:fillRect/>
          </a:stretch>
        </p:blipFill>
        <p:spPr bwMode="auto">
          <a:xfrm>
            <a:off x="0" y="4500570"/>
            <a:ext cx="2466975" cy="2205040"/>
          </a:xfrm>
          <a:prstGeom prst="rect">
            <a:avLst/>
          </a:prstGeom>
          <a:noFill/>
        </p:spPr>
      </p:pic>
      <p:pic>
        <p:nvPicPr>
          <p:cNvPr id="24581" name="Picture 5" descr="C:\Documents and Settings\dos\Mis documentos\Mis imágenes\m4.jpeg"/>
          <p:cNvPicPr>
            <a:picLocks noChangeAspect="1" noChangeArrowheads="1"/>
          </p:cNvPicPr>
          <p:nvPr/>
        </p:nvPicPr>
        <p:blipFill>
          <a:blip r:embed="rId5"/>
          <a:srcRect/>
          <a:stretch>
            <a:fillRect/>
          </a:stretch>
        </p:blipFill>
        <p:spPr bwMode="auto">
          <a:xfrm>
            <a:off x="2500298" y="4500570"/>
            <a:ext cx="2619375" cy="1743075"/>
          </a:xfrm>
          <a:prstGeom prst="rect">
            <a:avLst/>
          </a:prstGeom>
          <a:noFill/>
        </p:spPr>
      </p:pic>
      <p:pic>
        <p:nvPicPr>
          <p:cNvPr id="24582" name="Picture 6" descr="C:\Documents and Settings\dos\Mis documentos\Mis imágenes\m2.jpeg"/>
          <p:cNvPicPr>
            <a:picLocks noChangeAspect="1" noChangeArrowheads="1"/>
          </p:cNvPicPr>
          <p:nvPr/>
        </p:nvPicPr>
        <p:blipFill>
          <a:blip r:embed="rId6"/>
          <a:srcRect/>
          <a:stretch>
            <a:fillRect/>
          </a:stretch>
        </p:blipFill>
        <p:spPr bwMode="auto">
          <a:xfrm>
            <a:off x="4286248" y="5357826"/>
            <a:ext cx="3071834" cy="1500174"/>
          </a:xfrm>
          <a:prstGeom prst="rect">
            <a:avLst/>
          </a:prstGeom>
          <a:noFill/>
        </p:spPr>
      </p:pic>
      <p:pic>
        <p:nvPicPr>
          <p:cNvPr id="24583" name="Picture 7" descr="C:\Documents and Settings\dos\Mis documentos\Mis imágenes\images.jpeg"/>
          <p:cNvPicPr>
            <a:picLocks noChangeAspect="1" noChangeArrowheads="1"/>
          </p:cNvPicPr>
          <p:nvPr/>
        </p:nvPicPr>
        <p:blipFill>
          <a:blip r:embed="rId7"/>
          <a:srcRect/>
          <a:stretch>
            <a:fillRect/>
          </a:stretch>
        </p:blipFill>
        <p:spPr bwMode="auto">
          <a:xfrm>
            <a:off x="6858016" y="5286388"/>
            <a:ext cx="2285984" cy="157161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s-SV" b="1" dirty="0" smtClean="0"/>
              <a:t>Hip Hop y Electrónica</a:t>
            </a:r>
            <a:endParaRPr lang="es-SV" dirty="0"/>
          </a:p>
        </p:txBody>
      </p:sp>
      <p:sp>
        <p:nvSpPr>
          <p:cNvPr id="3" name="2 Marcador de contenido"/>
          <p:cNvSpPr>
            <a:spLocks noGrp="1"/>
          </p:cNvSpPr>
          <p:nvPr>
            <p:ph idx="1"/>
          </p:nvPr>
        </p:nvSpPr>
        <p:spPr>
          <a:xfrm>
            <a:off x="1357290" y="1600200"/>
            <a:ext cx="7329510" cy="2114552"/>
          </a:xfrm>
        </p:spPr>
        <p:txBody>
          <a:bodyPr>
            <a:normAutofit fontScale="55000" lnSpcReduction="20000"/>
          </a:bodyPr>
          <a:lstStyle/>
          <a:p>
            <a:pPr>
              <a:buNone/>
            </a:pPr>
            <a:r>
              <a:rPr lang="es-SV" dirty="0"/>
              <a:t/>
            </a:r>
            <a:br>
              <a:rPr lang="es-SV" dirty="0"/>
            </a:br>
            <a:r>
              <a:rPr lang="es-SV" sz="4000" b="1" dirty="0"/>
              <a:t>Los efectos de estos </a:t>
            </a:r>
            <a:r>
              <a:rPr lang="es-SV" sz="4000" b="1" dirty="0" smtClean="0"/>
              <a:t>géneros </a:t>
            </a:r>
            <a:r>
              <a:rPr lang="es-SV" sz="4000" b="1" dirty="0"/>
              <a:t>son similares, estimulan hormonas energéticas que </a:t>
            </a:r>
            <a:r>
              <a:rPr lang="es-SV" sz="4000" b="1" dirty="0" smtClean="0"/>
              <a:t>promueven </a:t>
            </a:r>
            <a:r>
              <a:rPr lang="es-SV" sz="4000" b="1" dirty="0"/>
              <a:t>la actividad constante, por eso son buenos para salir a bailar o </a:t>
            </a:r>
            <a:r>
              <a:rPr lang="es-SV" sz="4000" b="1" dirty="0" smtClean="0"/>
              <a:t>hacer </a:t>
            </a:r>
            <a:r>
              <a:rPr lang="es-SV" sz="4000" b="1" dirty="0"/>
              <a:t>deportes y actividad física, se comparan con los efectos de </a:t>
            </a:r>
            <a:r>
              <a:rPr lang="es-SV" sz="4400" b="1" i="1" dirty="0"/>
              <a:t>energizantes y bebidas vitamínicas.</a:t>
            </a:r>
            <a:endParaRPr lang="es-SV" sz="4000" b="1" i="1" dirty="0"/>
          </a:p>
        </p:txBody>
      </p:sp>
      <p:pic>
        <p:nvPicPr>
          <p:cNvPr id="23553" name="Picture 1" descr="C:\Documents and Settings\dos\Mis documentos\Mis imágenes\h1.png"/>
          <p:cNvPicPr>
            <a:picLocks noChangeAspect="1" noChangeArrowheads="1"/>
          </p:cNvPicPr>
          <p:nvPr/>
        </p:nvPicPr>
        <p:blipFill>
          <a:blip r:embed="rId2"/>
          <a:srcRect/>
          <a:stretch>
            <a:fillRect/>
          </a:stretch>
        </p:blipFill>
        <p:spPr bwMode="auto">
          <a:xfrm>
            <a:off x="0" y="3929066"/>
            <a:ext cx="2143125" cy="2928935"/>
          </a:xfrm>
          <a:prstGeom prst="rect">
            <a:avLst/>
          </a:prstGeom>
          <a:noFill/>
        </p:spPr>
      </p:pic>
      <p:pic>
        <p:nvPicPr>
          <p:cNvPr id="23554" name="Picture 2" descr="C:\Documents and Settings\dos\Mis documentos\Mis imágenes\h3.jpeg"/>
          <p:cNvPicPr>
            <a:picLocks noChangeAspect="1" noChangeArrowheads="1"/>
          </p:cNvPicPr>
          <p:nvPr/>
        </p:nvPicPr>
        <p:blipFill>
          <a:blip r:embed="rId3"/>
          <a:srcRect/>
          <a:stretch>
            <a:fillRect/>
          </a:stretch>
        </p:blipFill>
        <p:spPr bwMode="auto">
          <a:xfrm>
            <a:off x="2071670" y="4500570"/>
            <a:ext cx="2466975" cy="1847850"/>
          </a:xfrm>
          <a:prstGeom prst="rect">
            <a:avLst/>
          </a:prstGeom>
          <a:noFill/>
        </p:spPr>
      </p:pic>
      <p:pic>
        <p:nvPicPr>
          <p:cNvPr id="23555" name="Picture 3" descr="C:\Documents and Settings\dos\Mis documentos\Mis imágenes\h4.jpeg"/>
          <p:cNvPicPr>
            <a:picLocks noChangeAspect="1" noChangeArrowheads="1"/>
          </p:cNvPicPr>
          <p:nvPr/>
        </p:nvPicPr>
        <p:blipFill>
          <a:blip r:embed="rId4"/>
          <a:srcRect/>
          <a:stretch>
            <a:fillRect/>
          </a:stretch>
        </p:blipFill>
        <p:spPr bwMode="auto">
          <a:xfrm>
            <a:off x="4643438" y="4071942"/>
            <a:ext cx="1876425" cy="2786058"/>
          </a:xfrm>
          <a:prstGeom prst="rect">
            <a:avLst/>
          </a:prstGeom>
          <a:noFill/>
        </p:spPr>
      </p:pic>
      <p:pic>
        <p:nvPicPr>
          <p:cNvPr id="23556" name="Picture 4" descr="C:\Documents and Settings\dos\Mis documentos\Mis imágenes\h6.jpeg"/>
          <p:cNvPicPr>
            <a:picLocks noChangeAspect="1" noChangeArrowheads="1"/>
          </p:cNvPicPr>
          <p:nvPr/>
        </p:nvPicPr>
        <p:blipFill>
          <a:blip r:embed="rId5"/>
          <a:srcRect/>
          <a:stretch>
            <a:fillRect/>
          </a:stretch>
        </p:blipFill>
        <p:spPr bwMode="auto">
          <a:xfrm>
            <a:off x="6357950" y="3286124"/>
            <a:ext cx="2619375" cy="1743075"/>
          </a:xfrm>
          <a:prstGeom prst="rect">
            <a:avLst/>
          </a:prstGeom>
          <a:noFill/>
        </p:spPr>
      </p:pic>
      <p:pic>
        <p:nvPicPr>
          <p:cNvPr id="23557" name="Picture 5" descr="C:\Documents and Settings\dos\Mis documentos\Mis imágenes\h5.jpeg"/>
          <p:cNvPicPr>
            <a:picLocks noChangeAspect="1" noChangeArrowheads="1"/>
          </p:cNvPicPr>
          <p:nvPr/>
        </p:nvPicPr>
        <p:blipFill>
          <a:blip r:embed="rId6"/>
          <a:srcRect/>
          <a:stretch>
            <a:fillRect/>
          </a:stretch>
        </p:blipFill>
        <p:spPr bwMode="auto">
          <a:xfrm>
            <a:off x="6848475" y="4643446"/>
            <a:ext cx="2295525" cy="1990725"/>
          </a:xfrm>
          <a:prstGeom prst="rect">
            <a:avLst/>
          </a:prstGeom>
          <a:noFill/>
        </p:spPr>
      </p:pic>
      <p:pic>
        <p:nvPicPr>
          <p:cNvPr id="23558" name="Picture 6" descr="C:\Documents and Settings\dos\Mis documentos\Mis imágenes\h7.jpeg"/>
          <p:cNvPicPr>
            <a:picLocks noChangeAspect="1" noChangeArrowheads="1"/>
          </p:cNvPicPr>
          <p:nvPr/>
        </p:nvPicPr>
        <p:blipFill>
          <a:blip r:embed="rId7"/>
          <a:srcRect/>
          <a:stretch>
            <a:fillRect/>
          </a:stretch>
        </p:blipFill>
        <p:spPr bwMode="auto">
          <a:xfrm>
            <a:off x="0" y="1500174"/>
            <a:ext cx="1733550" cy="2628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71438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SV" b="1" dirty="0" smtClean="0"/>
              <a:t>Reggaetón y Cumbia</a:t>
            </a:r>
            <a:endParaRPr lang="es-SV" dirty="0"/>
          </a:p>
        </p:txBody>
      </p:sp>
      <p:sp>
        <p:nvSpPr>
          <p:cNvPr id="3" name="2 Marcador de contenido"/>
          <p:cNvSpPr>
            <a:spLocks noGrp="1"/>
          </p:cNvSpPr>
          <p:nvPr>
            <p:ph idx="1"/>
          </p:nvPr>
        </p:nvSpPr>
        <p:spPr>
          <a:xfrm>
            <a:off x="214282" y="1000108"/>
            <a:ext cx="8715436" cy="3500462"/>
          </a:xfrm>
        </p:spPr>
        <p:txBody>
          <a:bodyPr>
            <a:normAutofit fontScale="62500" lnSpcReduction="20000"/>
          </a:bodyPr>
          <a:lstStyle/>
          <a:p>
            <a:pPr>
              <a:buNone/>
            </a:pPr>
            <a:r>
              <a:rPr lang="es-SV" sz="3600" b="1" dirty="0" smtClean="0"/>
              <a:t>Quizá </a:t>
            </a:r>
            <a:r>
              <a:rPr lang="es-SV" sz="3600" b="1" dirty="0"/>
              <a:t>la mayor sorpresa de la investigación, fue cuando los pacientes fueron sometidos a escuchar este tipo de música, los expertos quedaron atónitos al descubrir que su efecto es totalmente contrario al de la Música Clásica, es decir, que "entontece" a las personas, si, tal cual, ahora se sabe daña la parte simpática del hipotálamo, disminuye la capacidad cerebral y disminuye la memoria a corto plazo, en consecuencia, ayuda a que cueste mas el aprendizaje y la diversificación de información del cerebro, sus efectos son similares a los de drogas de procedencia residual, como la cocaína y el </a:t>
            </a:r>
            <a:r>
              <a:rPr lang="es-SV" sz="3600" b="1" dirty="0" smtClean="0"/>
              <a:t>Paco, </a:t>
            </a:r>
            <a:r>
              <a:rPr lang="es-SV" sz="3600" b="1" dirty="0"/>
              <a:t>porque como se dice vulgarmente "mata a la neuronas"</a:t>
            </a:r>
            <a:endParaRPr lang="es-SV" dirty="0"/>
          </a:p>
        </p:txBody>
      </p:sp>
      <p:pic>
        <p:nvPicPr>
          <p:cNvPr id="22529" name="Picture 1" descr="C:\Documents and Settings\dos\Mis documentos\Mis imágenes\r4.jpeg"/>
          <p:cNvPicPr>
            <a:picLocks noChangeAspect="1" noChangeArrowheads="1"/>
          </p:cNvPicPr>
          <p:nvPr/>
        </p:nvPicPr>
        <p:blipFill>
          <a:blip r:embed="rId2"/>
          <a:srcRect/>
          <a:stretch>
            <a:fillRect/>
          </a:stretch>
        </p:blipFill>
        <p:spPr bwMode="auto">
          <a:xfrm>
            <a:off x="214282" y="4357694"/>
            <a:ext cx="2609850" cy="1252534"/>
          </a:xfrm>
          <a:prstGeom prst="rect">
            <a:avLst/>
          </a:prstGeom>
          <a:noFill/>
        </p:spPr>
      </p:pic>
      <p:pic>
        <p:nvPicPr>
          <p:cNvPr id="22530" name="Picture 2" descr="C:\Documents and Settings\dos\Mis documentos\Mis imágenes\r7.jpeg"/>
          <p:cNvPicPr>
            <a:picLocks noChangeAspect="1" noChangeArrowheads="1"/>
          </p:cNvPicPr>
          <p:nvPr/>
        </p:nvPicPr>
        <p:blipFill>
          <a:blip r:embed="rId3"/>
          <a:srcRect/>
          <a:stretch>
            <a:fillRect/>
          </a:stretch>
        </p:blipFill>
        <p:spPr bwMode="auto">
          <a:xfrm>
            <a:off x="2857488" y="5172075"/>
            <a:ext cx="2705100" cy="1685925"/>
          </a:xfrm>
          <a:prstGeom prst="rect">
            <a:avLst/>
          </a:prstGeom>
          <a:noFill/>
        </p:spPr>
      </p:pic>
      <p:pic>
        <p:nvPicPr>
          <p:cNvPr id="22531" name="Picture 3" descr="C:\Documents and Settings\dos\Mis documentos\Mis imágenes\r3.jpeg"/>
          <p:cNvPicPr>
            <a:picLocks noChangeAspect="1" noChangeArrowheads="1"/>
          </p:cNvPicPr>
          <p:nvPr/>
        </p:nvPicPr>
        <p:blipFill>
          <a:blip r:embed="rId4"/>
          <a:srcRect/>
          <a:stretch>
            <a:fillRect/>
          </a:stretch>
        </p:blipFill>
        <p:spPr bwMode="auto">
          <a:xfrm>
            <a:off x="5572132" y="5334000"/>
            <a:ext cx="1524000" cy="1524000"/>
          </a:xfrm>
          <a:prstGeom prst="rect">
            <a:avLst/>
          </a:prstGeom>
          <a:noFill/>
        </p:spPr>
      </p:pic>
      <p:pic>
        <p:nvPicPr>
          <p:cNvPr id="22532" name="Picture 4" descr="C:\Documents and Settings\dos\Mis documentos\Mis imágenes\r2.jpeg"/>
          <p:cNvPicPr>
            <a:picLocks noChangeAspect="1" noChangeArrowheads="1"/>
          </p:cNvPicPr>
          <p:nvPr/>
        </p:nvPicPr>
        <p:blipFill>
          <a:blip r:embed="rId5"/>
          <a:srcRect/>
          <a:stretch>
            <a:fillRect/>
          </a:stretch>
        </p:blipFill>
        <p:spPr bwMode="auto">
          <a:xfrm>
            <a:off x="4786314" y="4071942"/>
            <a:ext cx="4214822" cy="1243010"/>
          </a:xfrm>
          <a:prstGeom prst="rect">
            <a:avLst/>
          </a:prstGeom>
          <a:noFill/>
        </p:spPr>
      </p:pic>
      <p:pic>
        <p:nvPicPr>
          <p:cNvPr id="22533" name="Picture 5" descr="C:\Documents and Settings\dos\Mis documentos\Mis imágenes\r6.jpeg"/>
          <p:cNvPicPr>
            <a:picLocks noChangeAspect="1" noChangeArrowheads="1"/>
          </p:cNvPicPr>
          <p:nvPr/>
        </p:nvPicPr>
        <p:blipFill>
          <a:blip r:embed="rId6"/>
          <a:srcRect/>
          <a:stretch>
            <a:fillRect/>
          </a:stretch>
        </p:blipFill>
        <p:spPr bwMode="auto">
          <a:xfrm>
            <a:off x="7143768" y="5000636"/>
            <a:ext cx="1785950" cy="1857364"/>
          </a:xfrm>
          <a:prstGeom prst="rect">
            <a:avLst/>
          </a:prstGeom>
          <a:noFill/>
        </p:spPr>
      </p:pic>
      <p:pic>
        <p:nvPicPr>
          <p:cNvPr id="22535" name="Picture 7" descr="C:\Documents and Settings\dos\Mis documentos\Mis imágenes\r5.jpeg"/>
          <p:cNvPicPr>
            <a:picLocks noChangeAspect="1" noChangeArrowheads="1"/>
          </p:cNvPicPr>
          <p:nvPr/>
        </p:nvPicPr>
        <p:blipFill>
          <a:blip r:embed="rId7"/>
          <a:srcRect/>
          <a:stretch>
            <a:fillRect/>
          </a:stretch>
        </p:blipFill>
        <p:spPr bwMode="auto">
          <a:xfrm>
            <a:off x="2643174" y="4357695"/>
            <a:ext cx="2133597" cy="1143008"/>
          </a:xfrm>
          <a:prstGeom prst="rect">
            <a:avLst/>
          </a:prstGeom>
          <a:noFill/>
        </p:spPr>
      </p:pic>
      <p:pic>
        <p:nvPicPr>
          <p:cNvPr id="22536" name="Picture 8" descr="C:\Documents and Settings\dos\Mis documentos\Mis imágenes\r1.jpeg"/>
          <p:cNvPicPr>
            <a:picLocks noChangeAspect="1" noChangeArrowheads="1"/>
          </p:cNvPicPr>
          <p:nvPr/>
        </p:nvPicPr>
        <p:blipFill>
          <a:blip r:embed="rId8"/>
          <a:srcRect/>
          <a:stretch>
            <a:fillRect/>
          </a:stretch>
        </p:blipFill>
        <p:spPr bwMode="auto">
          <a:xfrm>
            <a:off x="214282" y="5429264"/>
            <a:ext cx="2419352" cy="1428736"/>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1867</Words>
  <Application>Microsoft Office PowerPoint</Application>
  <PresentationFormat>Presentación en pantalla (4:3)</PresentationFormat>
  <Paragraphs>83</Paragraphs>
  <Slides>31</Slides>
  <Notes>0</Notes>
  <HiddenSlides>0</HiddenSlides>
  <MMClips>0</MMClips>
  <ScaleCrop>false</ScaleCrop>
  <HeadingPairs>
    <vt:vector size="4" baseType="variant">
      <vt:variant>
        <vt:lpstr>Tema</vt:lpstr>
      </vt:variant>
      <vt:variant>
        <vt:i4>2</vt:i4>
      </vt:variant>
      <vt:variant>
        <vt:lpstr>Títulos de diapositiva</vt:lpstr>
      </vt:variant>
      <vt:variant>
        <vt:i4>31</vt:i4>
      </vt:variant>
    </vt:vector>
  </HeadingPairs>
  <TitlesOfParts>
    <vt:vector size="33" baseType="lpstr">
      <vt:lpstr>Tema de Office</vt:lpstr>
      <vt:lpstr>Urbano</vt:lpstr>
      <vt:lpstr>Laboratorio de creatividad</vt:lpstr>
      <vt:lpstr>QUE EFECTOS  TIENE LA  MUSICA  EN TU  CEREBRO.</vt:lpstr>
      <vt:lpstr>La música nos pertenece a todos. Sólo los editores creen que les pertenece a ellos"  (John Lennon)</vt:lpstr>
      <vt:lpstr>Hard Rock</vt:lpstr>
      <vt:lpstr>Música Clásica</vt:lpstr>
      <vt:lpstr>Música Romántica(Soul y Baladas)</vt:lpstr>
      <vt:lpstr>Metal</vt:lpstr>
      <vt:lpstr>Hip Hop y Electrónica</vt:lpstr>
      <vt:lpstr>Reggaetón y Cumbia</vt:lpstr>
      <vt:lpstr>Disco y Pop</vt:lpstr>
      <vt:lpstr>Jazz y Blues</vt:lpstr>
      <vt:lpstr>Actividad uno</vt:lpstr>
      <vt:lpstr>Diapositiva 13</vt:lpstr>
      <vt:lpstr>Mejora el vocabulario.</vt:lpstr>
      <vt:lpstr>2. ¿Música de fondo?</vt:lpstr>
      <vt:lpstr>3. Ritmo para hacer deporte.</vt:lpstr>
      <vt:lpstr>4. La música, por la izquierda.</vt:lpstr>
      <vt:lpstr>5. Música y alcohol.</vt:lpstr>
      <vt:lpstr>6. Buena para la circulación.</vt:lpstr>
      <vt:lpstr>7. Con los ojos cerrados.</vt:lpstr>
      <vt:lpstr>Actividad dos</vt:lpstr>
      <vt:lpstr> LOS EFECTOS POSITIVOS DE LA MÚSICA </vt:lpstr>
      <vt:lpstr>Diapositiva 23</vt:lpstr>
      <vt:lpstr>Diapositiva 24</vt:lpstr>
      <vt:lpstr>Diapositiva 25</vt:lpstr>
      <vt:lpstr>Diapositiva 26</vt:lpstr>
      <vt:lpstr>Diapositiva 27</vt:lpstr>
      <vt:lpstr>Diapositiva 28</vt:lpstr>
      <vt:lpstr>Diapositiva 29</vt:lpstr>
      <vt:lpstr>Diapositiva 30</vt:lpstr>
      <vt:lpstr>Gracias por su paciencia y su participación.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EFECTOS TIENE LA MUSICA EN TU CEREBRO</dc:title>
  <dc:creator>personal</dc:creator>
  <cp:lastModifiedBy>pcpc</cp:lastModifiedBy>
  <cp:revision>45</cp:revision>
  <dcterms:created xsi:type="dcterms:W3CDTF">2013-04-03T21:22:28Z</dcterms:created>
  <dcterms:modified xsi:type="dcterms:W3CDTF">2015-07-06T17:00:21Z</dcterms:modified>
</cp:coreProperties>
</file>