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78"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00CC"/>
    <a:srgbClr val="D0F8E6"/>
    <a:srgbClr val="6600CC"/>
    <a:srgbClr val="000066"/>
    <a:srgbClr val="00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08" y="-19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07E1B1-720D-411E-8AAF-ACF1592A70C0}" type="datetimeFigureOut">
              <a:rPr lang="es-AR" smtClean="0"/>
              <a:pPr/>
              <a:t>03/09/2014</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78B4C9-1337-4B10-B2AC-C668E4FBDC54}" type="slidenum">
              <a:rPr lang="es-AR" smtClean="0"/>
              <a:pPr/>
              <a:t>‹Nº›</a:t>
            </a:fld>
            <a:endParaRPr lang="es-A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8 Subtítulo"/>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Título"/>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s-ES" smtClean="0"/>
              <a:t>Haga clic para modificar el estilo de título del patrón</a:t>
            </a:r>
            <a:endParaRPr kumimoji="0" lang="en-US"/>
          </a:p>
        </p:txBody>
      </p:sp>
      <p:cxnSp>
        <p:nvCxnSpPr>
          <p:cNvPr id="8" name="7 Conector recto"/>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Elipse"/>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Marcador de fecha"/>
          <p:cNvSpPr>
            <a:spLocks noGrp="1"/>
          </p:cNvSpPr>
          <p:nvPr>
            <p:ph type="dt" sz="half" idx="10"/>
          </p:nvPr>
        </p:nvSpPr>
        <p:spPr/>
        <p:txBody>
          <a:bodyPr/>
          <a:lstStyle/>
          <a:p>
            <a:fld id="{3001E064-D880-4A95-937B-C0D9A7CE37CF}" type="datetimeFigureOut">
              <a:rPr lang="es-AR" smtClean="0"/>
              <a:pPr/>
              <a:t>03/09/2014</a:t>
            </a:fld>
            <a:endParaRPr lang="es-AR"/>
          </a:p>
        </p:txBody>
      </p:sp>
      <p:sp>
        <p:nvSpPr>
          <p:cNvPr id="16" name="15 Marcador de número de diapositiva"/>
          <p:cNvSpPr>
            <a:spLocks noGrp="1"/>
          </p:cNvSpPr>
          <p:nvPr>
            <p:ph type="sldNum" sz="quarter" idx="11"/>
          </p:nvPr>
        </p:nvSpPr>
        <p:spPr/>
        <p:txBody>
          <a:bodyPr/>
          <a:lstStyle/>
          <a:p>
            <a:fld id="{B26BD960-671C-4535-B482-F0E4C8AA7826}" type="slidenum">
              <a:rPr lang="es-AR" smtClean="0"/>
              <a:pPr/>
              <a:t>‹Nº›</a:t>
            </a:fld>
            <a:endParaRPr lang="es-AR"/>
          </a:p>
        </p:txBody>
      </p:sp>
      <p:sp>
        <p:nvSpPr>
          <p:cNvPr id="17" name="16 Marcador de pie de página"/>
          <p:cNvSpPr>
            <a:spLocks noGrp="1"/>
          </p:cNvSpPr>
          <p:nvPr>
            <p:ph type="ftr" sz="quarter" idx="12"/>
          </p:nvPr>
        </p:nvSpPr>
        <p:spPr/>
        <p:txBody>
          <a:bodyPr/>
          <a:lstStyle/>
          <a:p>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001E064-D880-4A95-937B-C0D9A7CE37CF}" type="datetimeFigureOut">
              <a:rPr lang="es-AR" smtClean="0"/>
              <a:pPr/>
              <a:t>03/09/2014</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B26BD960-671C-4535-B482-F0E4C8AA7826}"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001E064-D880-4A95-937B-C0D9A7CE37CF}" type="datetimeFigureOut">
              <a:rPr lang="es-AR" smtClean="0"/>
              <a:pPr/>
              <a:t>03/09/2014</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B26BD960-671C-4535-B482-F0E4C8AA7826}"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9" name="8 Marcador de contenido"/>
          <p:cNvSpPr>
            <a:spLocks noGrp="1"/>
          </p:cNvSpPr>
          <p:nvPr>
            <p:ph idx="1"/>
          </p:nvPr>
        </p:nvSpPr>
        <p:spPr>
          <a:xfrm>
            <a:off x="457200" y="1524000"/>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4" name="13 Marcador de fecha"/>
          <p:cNvSpPr>
            <a:spLocks noGrp="1"/>
          </p:cNvSpPr>
          <p:nvPr>
            <p:ph type="dt" sz="half" idx="14"/>
          </p:nvPr>
        </p:nvSpPr>
        <p:spPr/>
        <p:txBody>
          <a:bodyPr/>
          <a:lstStyle/>
          <a:p>
            <a:fld id="{3001E064-D880-4A95-937B-C0D9A7CE37CF}" type="datetimeFigureOut">
              <a:rPr lang="es-AR" smtClean="0"/>
              <a:pPr/>
              <a:t>03/09/2014</a:t>
            </a:fld>
            <a:endParaRPr lang="es-AR"/>
          </a:p>
        </p:txBody>
      </p:sp>
      <p:sp>
        <p:nvSpPr>
          <p:cNvPr id="15" name="14 Marcador de número de diapositiva"/>
          <p:cNvSpPr>
            <a:spLocks noGrp="1"/>
          </p:cNvSpPr>
          <p:nvPr>
            <p:ph type="sldNum" sz="quarter" idx="15"/>
          </p:nvPr>
        </p:nvSpPr>
        <p:spPr/>
        <p:txBody>
          <a:bodyPr/>
          <a:lstStyle>
            <a:lvl1pPr algn="ctr">
              <a:defRPr/>
            </a:lvl1pPr>
          </a:lstStyle>
          <a:p>
            <a:fld id="{B26BD960-671C-4535-B482-F0E4C8AA7826}" type="slidenum">
              <a:rPr lang="es-AR" smtClean="0"/>
              <a:pPr/>
              <a:t>‹Nº›</a:t>
            </a:fld>
            <a:endParaRPr lang="es-AR"/>
          </a:p>
        </p:txBody>
      </p:sp>
      <p:sp>
        <p:nvSpPr>
          <p:cNvPr id="16" name="15 Marcador de pie de página"/>
          <p:cNvSpPr>
            <a:spLocks noGrp="1"/>
          </p:cNvSpPr>
          <p:nvPr>
            <p:ph type="ftr" sz="quarter" idx="16"/>
          </p:nvPr>
        </p:nvSpPr>
        <p:spPr/>
        <p:txBody>
          <a:bodyPr/>
          <a:lstStyle/>
          <a:p>
            <a:endParaRPr lang="es-AR"/>
          </a:p>
        </p:txBody>
      </p:sp>
      <p:sp>
        <p:nvSpPr>
          <p:cNvPr id="17" name="16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fld id="{3001E064-D880-4A95-937B-C0D9A7CE37CF}" type="datetimeFigureOut">
              <a:rPr lang="es-AR" smtClean="0"/>
              <a:pPr/>
              <a:t>03/09/2014</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B26BD960-671C-4535-B482-F0E4C8AA7826}" type="slidenum">
              <a:rPr lang="es-AR" smtClean="0"/>
              <a:pPr/>
              <a:t>‹Nº›</a:t>
            </a:fld>
            <a:endParaRPr lang="es-AR"/>
          </a:p>
        </p:txBody>
      </p:sp>
      <p:sp>
        <p:nvSpPr>
          <p:cNvPr id="2" name="1 Título"/>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cxnSp>
        <p:nvCxnSpPr>
          <p:cNvPr id="7" name="6 Conector recto"/>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fld id="{3001E064-D880-4A95-937B-C0D9A7CE37CF}" type="datetimeFigureOut">
              <a:rPr lang="es-AR" smtClean="0"/>
              <a:pPr/>
              <a:t>03/09/2014</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B26BD960-671C-4535-B482-F0E4C8AA7826}" type="slidenum">
              <a:rPr lang="es-AR" smtClean="0"/>
              <a:pPr/>
              <a:t>‹Nº›</a:t>
            </a:fld>
            <a:endParaRPr lang="es-AR"/>
          </a:p>
        </p:txBody>
      </p:sp>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11" name="10 Marcador de contenido"/>
          <p:cNvSpPr>
            <a:spLocks noGrp="1"/>
          </p:cNvSpPr>
          <p:nvPr>
            <p:ph sz="half" idx="1"/>
          </p:nvPr>
        </p:nvSpPr>
        <p:spPr>
          <a:xfrm>
            <a:off x="457200" y="1524000"/>
            <a:ext cx="4059936"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524000"/>
            <a:ext cx="4059936"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fld id="{B26BD960-671C-4535-B482-F0E4C8AA7826}" type="slidenum">
              <a:rPr lang="es-AR" smtClean="0"/>
              <a:pPr/>
              <a:t>‹Nº›</a:t>
            </a:fld>
            <a:endParaRPr lang="es-AR"/>
          </a:p>
        </p:txBody>
      </p:sp>
      <p:sp>
        <p:nvSpPr>
          <p:cNvPr id="8" name="7 Marcador de pie de página"/>
          <p:cNvSpPr>
            <a:spLocks noGrp="1"/>
          </p:cNvSpPr>
          <p:nvPr>
            <p:ph type="ftr" sz="quarter" idx="11"/>
          </p:nvPr>
        </p:nvSpPr>
        <p:spPr/>
        <p:txBody>
          <a:bodyPr/>
          <a:lstStyle/>
          <a:p>
            <a:endParaRPr lang="es-AR"/>
          </a:p>
        </p:txBody>
      </p:sp>
      <p:sp>
        <p:nvSpPr>
          <p:cNvPr id="7" name="6 Marcador de fecha"/>
          <p:cNvSpPr>
            <a:spLocks noGrp="1"/>
          </p:cNvSpPr>
          <p:nvPr>
            <p:ph type="dt" sz="half" idx="10"/>
          </p:nvPr>
        </p:nvSpPr>
        <p:spPr/>
        <p:txBody>
          <a:bodyPr/>
          <a:lstStyle/>
          <a:p>
            <a:fld id="{3001E064-D880-4A95-937B-C0D9A7CE37CF}" type="datetimeFigureOut">
              <a:rPr lang="es-AR" smtClean="0"/>
              <a:pPr/>
              <a:t>03/09/2014</a:t>
            </a:fld>
            <a:endParaRPr lang="es-AR"/>
          </a:p>
        </p:txBody>
      </p:sp>
      <p:sp>
        <p:nvSpPr>
          <p:cNvPr id="3" name="2 Marcador de texto"/>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32" name="31 Marcador de contenido"/>
          <p:cNvSpPr>
            <a:spLocks noGrp="1"/>
          </p:cNvSpPr>
          <p:nvPr>
            <p:ph sz="half" idx="2"/>
          </p:nvPr>
        </p:nvSpPr>
        <p:spPr>
          <a:xfrm>
            <a:off x="457200" y="2201896"/>
            <a:ext cx="4038600" cy="391363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34" name="33 Marcador de contenido"/>
          <p:cNvSpPr>
            <a:spLocks noGrp="1"/>
          </p:cNvSpPr>
          <p:nvPr>
            <p:ph sz="quarter" idx="4"/>
          </p:nvPr>
        </p:nvSpPr>
        <p:spPr>
          <a:xfrm>
            <a:off x="4649788" y="2201896"/>
            <a:ext cx="4038600" cy="391363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 name="1 Título"/>
          <p:cNvSpPr>
            <a:spLocks noGrp="1"/>
          </p:cNvSpPr>
          <p:nvPr>
            <p:ph type="title"/>
          </p:nvPr>
        </p:nvSpPr>
        <p:spPr>
          <a:xfrm>
            <a:off x="457200" y="155448"/>
            <a:ext cx="8229600" cy="1143000"/>
          </a:xfrm>
        </p:spPr>
        <p:txBody>
          <a:bodyPr anchor="b" anchorCtr="0"/>
          <a:lstStyle>
            <a:lvl1pPr>
              <a:defRPr/>
            </a:lvl1pPr>
          </a:lstStyle>
          <a:p>
            <a:r>
              <a:rPr kumimoji="0" lang="es-ES" smtClean="0"/>
              <a:t>Haga clic para modificar el estilo de título del patrón</a:t>
            </a:r>
            <a:endParaRPr kumimoji="0" lang="en-US"/>
          </a:p>
        </p:txBody>
      </p:sp>
      <p:sp>
        <p:nvSpPr>
          <p:cNvPr id="12" name="11 Marcador de texto"/>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cxnSp>
        <p:nvCxnSpPr>
          <p:cNvPr id="10" name="9 Conector recto"/>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3001E064-D880-4A95-937B-C0D9A7CE37CF}" type="datetimeFigureOut">
              <a:rPr lang="es-AR" smtClean="0"/>
              <a:pPr/>
              <a:t>03/09/2014</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B26BD960-671C-4535-B482-F0E4C8AA7826}" type="slidenum">
              <a:rPr lang="es-AR" smtClean="0"/>
              <a:pPr/>
              <a:t>‹Nº›</a:t>
            </a:fld>
            <a:endParaRPr lang="es-AR"/>
          </a:p>
        </p:txBody>
      </p:sp>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001E064-D880-4A95-937B-C0D9A7CE37CF}" type="datetimeFigureOut">
              <a:rPr lang="es-AR" smtClean="0"/>
              <a:pPr/>
              <a:t>03/09/2014</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B26BD960-671C-4535-B482-F0E4C8AA7826}"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9" name="28 Marcador de contenido"/>
          <p:cNvSpPr>
            <a:spLocks noGrp="1"/>
          </p:cNvSpPr>
          <p:nvPr>
            <p:ph sz="quarter" idx="1"/>
          </p:nvPr>
        </p:nvSpPr>
        <p:spPr>
          <a:xfrm>
            <a:off x="457200" y="457200"/>
            <a:ext cx="6248400" cy="5715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3" name="2 Marcador de texto"/>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31" name="30 Título"/>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 smtClean="0"/>
              <a:t>Haga clic para modificar el estilo de título del patrón</a:t>
            </a:r>
            <a:endParaRPr kumimoji="0" lang="en-US"/>
          </a:p>
        </p:txBody>
      </p:sp>
      <p:sp>
        <p:nvSpPr>
          <p:cNvPr id="8" name="7 Marcador de fecha"/>
          <p:cNvSpPr>
            <a:spLocks noGrp="1"/>
          </p:cNvSpPr>
          <p:nvPr>
            <p:ph type="dt" sz="half" idx="14"/>
          </p:nvPr>
        </p:nvSpPr>
        <p:spPr/>
        <p:txBody>
          <a:bodyPr/>
          <a:lstStyle/>
          <a:p>
            <a:fld id="{3001E064-D880-4A95-937B-C0D9A7CE37CF}" type="datetimeFigureOut">
              <a:rPr lang="es-AR" smtClean="0"/>
              <a:pPr/>
              <a:t>03/09/2014</a:t>
            </a:fld>
            <a:endParaRPr lang="es-AR"/>
          </a:p>
        </p:txBody>
      </p:sp>
      <p:sp>
        <p:nvSpPr>
          <p:cNvPr id="9" name="8 Marcador de número de diapositiva"/>
          <p:cNvSpPr>
            <a:spLocks noGrp="1"/>
          </p:cNvSpPr>
          <p:nvPr>
            <p:ph type="sldNum" sz="quarter" idx="15"/>
          </p:nvPr>
        </p:nvSpPr>
        <p:spPr/>
        <p:txBody>
          <a:bodyPr/>
          <a:lstStyle/>
          <a:p>
            <a:fld id="{B26BD960-671C-4535-B482-F0E4C8AA7826}" type="slidenum">
              <a:rPr lang="es-AR" smtClean="0"/>
              <a:pPr/>
              <a:t>‹Nº›</a:t>
            </a:fld>
            <a:endParaRPr lang="es-AR"/>
          </a:p>
        </p:txBody>
      </p:sp>
      <p:sp>
        <p:nvSpPr>
          <p:cNvPr id="10" name="9 Marcador de pie de página"/>
          <p:cNvSpPr>
            <a:spLocks noGrp="1"/>
          </p:cNvSpPr>
          <p:nvPr>
            <p:ph type="ftr" sz="quarter" idx="16"/>
          </p:nvPr>
        </p:nvSpPr>
        <p:spPr/>
        <p:txBody>
          <a:bodyPr/>
          <a:lstStyle/>
          <a:p>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8" name="7 Marcador de fecha"/>
          <p:cNvSpPr>
            <a:spLocks noGrp="1"/>
          </p:cNvSpPr>
          <p:nvPr>
            <p:ph type="dt" sz="half" idx="10"/>
          </p:nvPr>
        </p:nvSpPr>
        <p:spPr/>
        <p:txBody>
          <a:bodyPr/>
          <a:lstStyle/>
          <a:p>
            <a:fld id="{3001E064-D880-4A95-937B-C0D9A7CE37CF}" type="datetimeFigureOut">
              <a:rPr lang="es-AR" smtClean="0"/>
              <a:pPr/>
              <a:t>03/09/2014</a:t>
            </a:fld>
            <a:endParaRPr lang="es-AR"/>
          </a:p>
        </p:txBody>
      </p:sp>
      <p:sp>
        <p:nvSpPr>
          <p:cNvPr id="9" name="8 Marcador de número de diapositiva"/>
          <p:cNvSpPr>
            <a:spLocks noGrp="1"/>
          </p:cNvSpPr>
          <p:nvPr>
            <p:ph type="sldNum" sz="quarter" idx="11"/>
          </p:nvPr>
        </p:nvSpPr>
        <p:spPr/>
        <p:txBody>
          <a:bodyPr/>
          <a:lstStyle/>
          <a:p>
            <a:fld id="{B26BD960-671C-4535-B482-F0E4C8AA7826}" type="slidenum">
              <a:rPr lang="es-AR" smtClean="0"/>
              <a:pPr/>
              <a:t>‹Nº›</a:t>
            </a:fld>
            <a:endParaRPr lang="es-AR"/>
          </a:p>
        </p:txBody>
      </p:sp>
      <p:sp>
        <p:nvSpPr>
          <p:cNvPr id="10" name="9 Marcador de pie de página"/>
          <p:cNvSpPr>
            <a:spLocks noGrp="1"/>
          </p:cNvSpPr>
          <p:nvPr>
            <p:ph type="ftr" sz="quarter" idx="12"/>
          </p:nvPr>
        </p:nvSpPr>
        <p:spPr/>
        <p:txBody>
          <a:bodyPr/>
          <a:lstStyle/>
          <a:p>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arcador de texto"/>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3001E064-D880-4A95-937B-C0D9A7CE37CF}" type="datetimeFigureOut">
              <a:rPr lang="es-AR" smtClean="0"/>
              <a:pPr/>
              <a:t>03/09/2014</a:t>
            </a:fld>
            <a:endParaRPr lang="es-AR"/>
          </a:p>
        </p:txBody>
      </p:sp>
      <p:sp>
        <p:nvSpPr>
          <p:cNvPr id="10" name="9 Marcador de pie de página"/>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s-AR"/>
          </a:p>
        </p:txBody>
      </p:sp>
      <p:sp>
        <p:nvSpPr>
          <p:cNvPr id="22" name="21 Marcador de número de diapositiva"/>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26BD960-671C-4535-B482-F0E4C8AA7826}" type="slidenum">
              <a:rPr lang="es-AR" smtClean="0"/>
              <a:pPr/>
              <a:t>‹Nº›</a:t>
            </a:fld>
            <a:endParaRPr lang="es-AR"/>
          </a:p>
        </p:txBody>
      </p:sp>
      <p:sp>
        <p:nvSpPr>
          <p:cNvPr id="5" name="4 Marcador de título"/>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s-ES" smtClean="0"/>
              <a:t>Haga clic para modificar el estilo de título del patrón</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714488"/>
            <a:ext cx="8229600" cy="4381512"/>
          </a:xfrm>
        </p:spPr>
        <p:txBody>
          <a:bodyPr/>
          <a:lstStyle/>
          <a:p>
            <a:r>
              <a:rPr lang="es-SV" b="1" dirty="0" smtClean="0">
                <a:solidFill>
                  <a:schemeClr val="bg1"/>
                </a:solidFill>
              </a:rPr>
              <a:t>Integrantes. </a:t>
            </a:r>
            <a:r>
              <a:rPr lang="es-SV" b="1" dirty="0" smtClean="0">
                <a:solidFill>
                  <a:srgbClr val="000099"/>
                </a:solidFill>
              </a:rPr>
              <a:t>Marina Elizabeth Vásquez Díaz</a:t>
            </a:r>
          </a:p>
          <a:p>
            <a:r>
              <a:rPr lang="es-SV" b="1" dirty="0" smtClean="0">
                <a:solidFill>
                  <a:srgbClr val="000099"/>
                </a:solidFill>
              </a:rPr>
              <a:t>                      Carlos Antonio Hernández Ruiz</a:t>
            </a:r>
          </a:p>
          <a:p>
            <a:r>
              <a:rPr lang="es-SV" b="1" dirty="0" smtClean="0">
                <a:solidFill>
                  <a:srgbClr val="000099"/>
                </a:solidFill>
              </a:rPr>
              <a:t> </a:t>
            </a:r>
            <a:r>
              <a:rPr lang="es-SV" b="1" dirty="0" smtClean="0">
                <a:solidFill>
                  <a:srgbClr val="000099"/>
                </a:solidFill>
              </a:rPr>
              <a:t>                      Sonia Raquel  Salazar</a:t>
            </a:r>
          </a:p>
          <a:p>
            <a:r>
              <a:rPr lang="es-SV" b="1" dirty="0" smtClean="0">
                <a:solidFill>
                  <a:schemeClr val="bg1"/>
                </a:solidFill>
              </a:rPr>
              <a:t>Sección</a:t>
            </a:r>
            <a:r>
              <a:rPr lang="es-SV" b="1" dirty="0" smtClean="0">
                <a:solidFill>
                  <a:srgbClr val="000099"/>
                </a:solidFill>
              </a:rPr>
              <a:t>.   3 D</a:t>
            </a:r>
          </a:p>
          <a:p>
            <a:pPr>
              <a:buNone/>
            </a:pPr>
            <a:r>
              <a:rPr lang="es-SV" b="1" dirty="0" smtClean="0"/>
              <a:t> </a:t>
            </a:r>
            <a:r>
              <a:rPr lang="es-SV" b="1" dirty="0" smtClean="0"/>
              <a:t>  </a:t>
            </a:r>
            <a:r>
              <a:rPr lang="es-SV" b="1" dirty="0" smtClean="0">
                <a:solidFill>
                  <a:schemeClr val="bg1"/>
                </a:solidFill>
              </a:rPr>
              <a:t>Profesor.  </a:t>
            </a:r>
            <a:r>
              <a:rPr lang="es-SV" b="1" dirty="0" smtClean="0">
                <a:solidFill>
                  <a:srgbClr val="000099"/>
                </a:solidFill>
              </a:rPr>
              <a:t>Pedro Arnoldo Aguirre Nativi</a:t>
            </a:r>
          </a:p>
          <a:p>
            <a:pPr>
              <a:buNone/>
            </a:pPr>
            <a:r>
              <a:rPr lang="es-SV" b="1" dirty="0" smtClean="0"/>
              <a:t>    </a:t>
            </a:r>
            <a:r>
              <a:rPr lang="es-SV" b="1" dirty="0" smtClean="0">
                <a:solidFill>
                  <a:schemeClr val="bg1"/>
                </a:solidFill>
              </a:rPr>
              <a:t>Tema.  </a:t>
            </a:r>
            <a:r>
              <a:rPr lang="es-SV" b="1" dirty="0" smtClean="0">
                <a:solidFill>
                  <a:srgbClr val="000099"/>
                </a:solidFill>
              </a:rPr>
              <a:t>Sociedades en Comandita por  Acciones</a:t>
            </a:r>
            <a:endParaRPr lang="es-SV" b="1" dirty="0">
              <a:solidFill>
                <a:srgbClr val="000099"/>
              </a:solidFill>
            </a:endParaRPr>
          </a:p>
        </p:txBody>
      </p:sp>
      <p:sp>
        <p:nvSpPr>
          <p:cNvPr id="3" name="2 Título"/>
          <p:cNvSpPr>
            <a:spLocks noGrp="1"/>
          </p:cNvSpPr>
          <p:nvPr>
            <p:ph type="title"/>
          </p:nvPr>
        </p:nvSpPr>
        <p:spPr/>
        <p:txBody>
          <a:bodyPr/>
          <a:lstStyle/>
          <a:p>
            <a:r>
              <a:rPr lang="es-SV" b="1" i="1" dirty="0" smtClean="0">
                <a:solidFill>
                  <a:srgbClr val="000099"/>
                </a:solidFill>
              </a:rPr>
              <a:t>Instituto Nacional de Soyapango</a:t>
            </a:r>
            <a:endParaRPr lang="es-SV" b="1" i="1" dirty="0">
              <a:solidFill>
                <a:srgbClr val="000099"/>
              </a:solidFill>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slide(fromBottom)">
                                      <p:cBhvr>
                                        <p:cTn id="13" dur="500"/>
                                        <p:tgtEl>
                                          <p:spTgt spid="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Effect transition="in" filter="slide(fromBottom)">
                                      <p:cBhvr>
                                        <p:cTn id="18" dur="5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slide(fromBottom)">
                                      <p:cBhvr>
                                        <p:cTn id="23" dur="500"/>
                                        <p:tgtEl>
                                          <p:spTgt spid="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slide(fromBottom)">
                                      <p:cBhvr>
                                        <p:cTn id="28" dur="500"/>
                                        <p:tgtEl>
                                          <p:spTgt spid="2">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2" presetClass="entr" presetSubtype="4" fill="hold" grpId="0" nodeType="click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Effect transition="in" filter="slide(fromBottom)">
                                      <p:cBhvr>
                                        <p:cTn id="33" dur="500"/>
                                        <p:tgtEl>
                                          <p:spTgt spid="2">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2" presetClass="entr" presetSubtype="4" fill="hold" grpId="0" nodeType="clickEffect">
                                  <p:stCondLst>
                                    <p:cond delay="0"/>
                                  </p:stCondLst>
                                  <p:childTnLst>
                                    <p:set>
                                      <p:cBhvr>
                                        <p:cTn id="37" dur="1" fill="hold">
                                          <p:stCondLst>
                                            <p:cond delay="0"/>
                                          </p:stCondLst>
                                        </p:cTn>
                                        <p:tgtEl>
                                          <p:spTgt spid="2">
                                            <p:txEl>
                                              <p:pRg st="5" end="5"/>
                                            </p:txEl>
                                          </p:spTgt>
                                        </p:tgtEl>
                                        <p:attrNameLst>
                                          <p:attrName>style.visibility</p:attrName>
                                        </p:attrNameLst>
                                      </p:cBhvr>
                                      <p:to>
                                        <p:strVal val="visible"/>
                                      </p:to>
                                    </p:set>
                                    <p:animEffect transition="in" filter="slide(fromBottom)">
                                      <p:cBhvr>
                                        <p:cTn id="38"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AR" sz="3200" b="1" dirty="0" smtClean="0">
                <a:solidFill>
                  <a:srgbClr val="000099"/>
                </a:solidFill>
              </a:rPr>
              <a:t>Art 247: </a:t>
            </a:r>
            <a:r>
              <a:rPr lang="es-AR" sz="3200" b="1" dirty="0" smtClean="0">
                <a:solidFill>
                  <a:schemeClr val="bg1"/>
                </a:solidFill>
              </a:rPr>
              <a:t>Las resoluciones legalmente adoptadas por la junta generales son obligatorias para todos los accionistas aun para los ausentes o disidentes, salvo los derechos de oposición y retiros en los casos indicados por la ley.</a:t>
            </a:r>
          </a:p>
          <a:p>
            <a:endParaRPr lang="es-AR" dirty="0"/>
          </a:p>
        </p:txBody>
      </p:sp>
      <p:sp>
        <p:nvSpPr>
          <p:cNvPr id="5" name="4 Marcador de pie de página"/>
          <p:cNvSpPr>
            <a:spLocks noGrp="1"/>
          </p:cNvSpPr>
          <p:nvPr>
            <p:ph type="ftr" sz="quarter" idx="16"/>
          </p:nvPr>
        </p:nvSpPr>
        <p:spPr/>
        <p:txBody>
          <a:bodyPr/>
          <a:lstStyle/>
          <a:p>
            <a:r>
              <a:rPr lang="es-AR" b="1" dirty="0" smtClean="0">
                <a:solidFill>
                  <a:schemeClr val="bg1"/>
                </a:solidFill>
              </a:rPr>
              <a:t>DIOS SIEMPRE ESTA CON NOSOTROS</a:t>
            </a:r>
            <a:r>
              <a:rPr lang="es-AR" dirty="0" smtClean="0"/>
              <a:t>.</a:t>
            </a:r>
            <a:endParaRPr lang="es-AR" dirty="0"/>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anim calcmode="lin" valueType="num">
                                      <p:cBhvr>
                                        <p:cTn id="8" dur="2000" fill="hold"/>
                                        <p:tgtEl>
                                          <p:spTgt spid="2">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988840"/>
            <a:ext cx="8229600" cy="4107160"/>
          </a:xfrm>
        </p:spPr>
        <p:txBody>
          <a:bodyPr/>
          <a:lstStyle/>
          <a:p>
            <a:r>
              <a:rPr lang="es-ES" b="1" dirty="0" smtClean="0">
                <a:solidFill>
                  <a:schemeClr val="bg1"/>
                </a:solidFill>
              </a:rPr>
              <a:t>La administración de la sociedad estará a cargo de los accionistas comanditados, y en el caso de que un accionista comanditario se haga cargo de la administración, adquiere la misma responsabilidad de los socios comanditados</a:t>
            </a:r>
            <a:endParaRPr lang="es-AR" b="1" dirty="0" smtClean="0">
              <a:solidFill>
                <a:schemeClr val="bg1"/>
              </a:solidFill>
            </a:endParaRPr>
          </a:p>
          <a:p>
            <a:endParaRPr lang="es-AR" dirty="0"/>
          </a:p>
        </p:txBody>
      </p:sp>
      <p:sp>
        <p:nvSpPr>
          <p:cNvPr id="3" name="2 Título"/>
          <p:cNvSpPr>
            <a:spLocks noGrp="1"/>
          </p:cNvSpPr>
          <p:nvPr>
            <p:ph type="title"/>
          </p:nvPr>
        </p:nvSpPr>
        <p:spPr>
          <a:xfrm>
            <a:off x="457200" y="152400"/>
            <a:ext cx="8229600" cy="2124472"/>
          </a:xfrm>
        </p:spPr>
        <p:txBody>
          <a:bodyPr>
            <a:normAutofit/>
          </a:bodyPr>
          <a:lstStyle/>
          <a:p>
            <a:r>
              <a:rPr lang="es-ES" b="1" dirty="0" smtClean="0">
                <a:solidFill>
                  <a:srgbClr val="FF0000"/>
                </a:solidFill>
              </a:rPr>
              <a:t>ADMINISTRACIÓN DE LA SOCIEDAD</a:t>
            </a:r>
            <a:r>
              <a:rPr lang="es-AR" dirty="0" smtClean="0"/>
              <a:t/>
            </a:r>
            <a:br>
              <a:rPr lang="es-AR" dirty="0" smtClean="0"/>
            </a:br>
            <a:endParaRPr lang="es-AR" dirty="0"/>
          </a:p>
        </p:txBody>
      </p:sp>
      <p:sp>
        <p:nvSpPr>
          <p:cNvPr id="5" name="4 Marcador de pie de página"/>
          <p:cNvSpPr>
            <a:spLocks noGrp="1"/>
          </p:cNvSpPr>
          <p:nvPr>
            <p:ph type="ftr" sz="quarter" idx="16"/>
          </p:nvPr>
        </p:nvSpPr>
        <p:spPr/>
        <p:txBody>
          <a:bodyPr/>
          <a:lstStyle/>
          <a:p>
            <a:r>
              <a:rPr lang="es-AR" b="1" dirty="0" smtClean="0">
                <a:solidFill>
                  <a:schemeClr val="bg1"/>
                </a:solidFill>
              </a:rPr>
              <a:t>LA SABIDURIA Y EL ENTENDIMIENTO SOLO LO DA DIOS.</a:t>
            </a:r>
            <a:endParaRPr lang="es-AR" b="1" dirty="0">
              <a:solidFill>
                <a:schemeClr val="bg1"/>
              </a:solidFill>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wipe(down)">
                                      <p:cBhvr>
                                        <p:cTn id="13"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D0F8E6"/>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1520" y="476672"/>
            <a:ext cx="8435280" cy="5904656"/>
          </a:xfrm>
        </p:spPr>
        <p:txBody>
          <a:bodyPr>
            <a:normAutofit/>
          </a:bodyPr>
          <a:lstStyle/>
          <a:p>
            <a:r>
              <a:rPr lang="es-ES" b="1" dirty="0" smtClean="0">
                <a:solidFill>
                  <a:srgbClr val="FF0000"/>
                </a:solidFill>
              </a:rPr>
              <a:t>Art 54: </a:t>
            </a:r>
            <a:r>
              <a:rPr lang="es-ES" b="1" dirty="0" smtClean="0">
                <a:solidFill>
                  <a:schemeClr val="bg1"/>
                </a:solidFill>
              </a:rPr>
              <a:t>En las sociedades  de personas todos los socios pueden obtener su retiro en los siguientes casos </a:t>
            </a:r>
            <a:endParaRPr lang="es-AR" b="1" dirty="0" smtClean="0">
              <a:solidFill>
                <a:schemeClr val="bg1"/>
              </a:solidFill>
            </a:endParaRPr>
          </a:p>
          <a:p>
            <a:pPr lvl="0"/>
            <a:r>
              <a:rPr lang="es-ES" b="1" dirty="0" smtClean="0">
                <a:solidFill>
                  <a:schemeClr val="bg1"/>
                </a:solidFill>
              </a:rPr>
              <a:t>Si la sociedad, a pesar de tener utilidades que lo permita, acuerda no repartir un beneficio igual, cuando menos al interés legal del total del capital y reservas de la sociedad durante dos ejercicios consecutivos.</a:t>
            </a:r>
            <a:endParaRPr lang="es-AR" b="1" dirty="0" smtClean="0">
              <a:solidFill>
                <a:schemeClr val="bg1"/>
              </a:solidFill>
            </a:endParaRPr>
          </a:p>
          <a:p>
            <a:pPr lvl="0"/>
            <a:r>
              <a:rPr lang="es-ES" b="1" dirty="0" smtClean="0">
                <a:solidFill>
                  <a:schemeClr val="bg1"/>
                </a:solidFill>
              </a:rPr>
              <a:t>Cuando, contra su voto o sin su consentimiento, se modificare la escritura constitutiva, se designare como administrador o una persona extraña a la sociedad o se admitieren uno o varios socios nuevos.</a:t>
            </a:r>
            <a:endParaRPr lang="es-AR" b="1" dirty="0" smtClean="0">
              <a:solidFill>
                <a:schemeClr val="bg1"/>
              </a:solidFill>
            </a:endParaRPr>
          </a:p>
          <a:p>
            <a:endParaRPr lang="es-AR" dirty="0"/>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836712"/>
            <a:ext cx="8229600" cy="5259288"/>
          </a:xfrm>
        </p:spPr>
        <p:txBody>
          <a:bodyPr/>
          <a:lstStyle/>
          <a:p>
            <a:r>
              <a:rPr lang="es-ES" sz="3200" b="1" dirty="0" smtClean="0">
                <a:solidFill>
                  <a:schemeClr val="bg2">
                    <a:lumMod val="50000"/>
                  </a:schemeClr>
                </a:solidFill>
              </a:rPr>
              <a:t>Art 55. </a:t>
            </a:r>
            <a:r>
              <a:rPr lang="es-ES" sz="3200" b="1" dirty="0" smtClean="0">
                <a:solidFill>
                  <a:srgbClr val="000099"/>
                </a:solidFill>
              </a:rPr>
              <a:t>El socio que se separe o fuere excluido responde a favor de terceros de todas las operaciones pendientes en el momento de la separación o exclusión. El pacto en contrario no producirá efecto en perjuicio de terceros.</a:t>
            </a:r>
            <a:endParaRPr lang="es-AR" sz="3200" b="1" dirty="0" smtClean="0">
              <a:solidFill>
                <a:srgbClr val="000099"/>
              </a:solidFill>
            </a:endParaRPr>
          </a:p>
          <a:p>
            <a:endParaRPr lang="es-AR" dirty="0">
              <a:solidFill>
                <a:srgbClr val="000099"/>
              </a:solidFill>
            </a:endParaRPr>
          </a:p>
        </p:txBody>
      </p:sp>
      <p:sp>
        <p:nvSpPr>
          <p:cNvPr id="5" name="4 Marcador de pie de página"/>
          <p:cNvSpPr>
            <a:spLocks noGrp="1"/>
          </p:cNvSpPr>
          <p:nvPr>
            <p:ph type="ftr" sz="quarter" idx="16"/>
          </p:nvPr>
        </p:nvSpPr>
        <p:spPr/>
        <p:txBody>
          <a:bodyPr/>
          <a:lstStyle/>
          <a:p>
            <a:r>
              <a:rPr lang="es-AR" b="1" dirty="0" smtClean="0">
                <a:solidFill>
                  <a:schemeClr val="bg1"/>
                </a:solidFill>
              </a:rPr>
              <a:t>ESFUERZATE, SE VALIENTE QUE DIOS ESTA CON TIGO</a:t>
            </a:r>
            <a:r>
              <a:rPr lang="es-AR" dirty="0" smtClean="0"/>
              <a:t>.</a:t>
            </a:r>
            <a:endParaRPr lang="es-AR" dirty="0"/>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980728"/>
            <a:ext cx="8229600" cy="5115272"/>
          </a:xfrm>
        </p:spPr>
        <p:txBody>
          <a:bodyPr/>
          <a:lstStyle/>
          <a:p>
            <a:r>
              <a:rPr lang="es-ES" b="1" dirty="0" smtClean="0">
                <a:solidFill>
                  <a:srgbClr val="000099"/>
                </a:solidFill>
              </a:rPr>
              <a:t>Artículo 28: </a:t>
            </a:r>
            <a:r>
              <a:rPr lang="es-ES" b="1" dirty="0" smtClean="0">
                <a:solidFill>
                  <a:schemeClr val="bg1"/>
                </a:solidFill>
              </a:rPr>
              <a:t>Las personas que controlan de hecho el funcionamiento de una sociedad, sean o no socios, responden frente a terceros solidaria e ilimitadamente, por los actos dolorosos y culposos realizados a nombre de ellas.</a:t>
            </a:r>
            <a:endParaRPr lang="es-AR" b="1" dirty="0" smtClean="0">
              <a:solidFill>
                <a:schemeClr val="bg1"/>
              </a:solidFill>
            </a:endParaRPr>
          </a:p>
          <a:p>
            <a:r>
              <a:rPr lang="es-ES" b="1" dirty="0" smtClean="0">
                <a:solidFill>
                  <a:srgbClr val="000099"/>
                </a:solidFill>
              </a:rPr>
              <a:t>Artículo 29.- </a:t>
            </a:r>
            <a:r>
              <a:rPr lang="es-ES" b="1" dirty="0" smtClean="0">
                <a:solidFill>
                  <a:schemeClr val="bg1"/>
                </a:solidFill>
              </a:rPr>
              <a:t>El capital social esta representado por la suma de los valores establecidos en la escritura social para las aportaciones prometidas por los socios. Figure siempre el lado del pasivo del balance, de modo que en el patrimonio debe existir un conjunto de bienes de igual valor, por lo menos, al monto del capital.</a:t>
            </a:r>
            <a:endParaRPr lang="es-AR" b="1" dirty="0" smtClean="0">
              <a:solidFill>
                <a:schemeClr val="bg1"/>
              </a:solidFill>
            </a:endParaRPr>
          </a:p>
          <a:p>
            <a:endParaRPr lang="es-AR" dirty="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1000" fill="hold"/>
                                        <p:tgtEl>
                                          <p:spTgt spid="2">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2">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404664"/>
            <a:ext cx="8229600" cy="6120680"/>
          </a:xfrm>
        </p:spPr>
        <p:txBody>
          <a:bodyPr>
            <a:normAutofit lnSpcReduction="10000"/>
          </a:bodyPr>
          <a:lstStyle/>
          <a:p>
            <a:r>
              <a:rPr lang="es-ES" b="1" dirty="0" smtClean="0">
                <a:solidFill>
                  <a:schemeClr val="bg1"/>
                </a:solidFill>
              </a:rPr>
              <a:t>Artículo 33: </a:t>
            </a:r>
            <a:r>
              <a:rPr lang="es-ES" b="1" dirty="0" smtClean="0">
                <a:solidFill>
                  <a:srgbClr val="0000CC"/>
                </a:solidFill>
              </a:rPr>
              <a:t>Los socios deben realizar las aportaciones al monto de otorgarse la escritura social o en la época y forma estimulada en la misma.</a:t>
            </a:r>
            <a:endParaRPr lang="es-AR" b="1" dirty="0" smtClean="0">
              <a:solidFill>
                <a:srgbClr val="0000CC"/>
              </a:solidFill>
            </a:endParaRPr>
          </a:p>
          <a:p>
            <a:r>
              <a:rPr lang="es-ES" b="1" dirty="0" smtClean="0">
                <a:solidFill>
                  <a:schemeClr val="bg1"/>
                </a:solidFill>
              </a:rPr>
              <a:t>Artículo 34: </a:t>
            </a:r>
            <a:r>
              <a:rPr lang="es-ES" b="1" dirty="0" smtClean="0">
                <a:solidFill>
                  <a:srgbClr val="0000CC"/>
                </a:solidFill>
              </a:rPr>
              <a:t>El nuevo socio de una sociedad responde, según la forma de esta, de todas las obligaciones sociales contraídas antes de su admisión, aun cuando se modifique la razón o la denominación social. El pacto en contrario no producirá efecto en perjuicio de terceros.</a:t>
            </a:r>
            <a:endParaRPr lang="es-AR" b="1" dirty="0" smtClean="0">
              <a:solidFill>
                <a:srgbClr val="0000CC"/>
              </a:solidFill>
            </a:endParaRPr>
          </a:p>
          <a:p>
            <a:r>
              <a:rPr lang="es-ES" b="1" dirty="0" smtClean="0">
                <a:solidFill>
                  <a:schemeClr val="bg1"/>
                </a:solidFill>
              </a:rPr>
              <a:t>Artículo 35: </a:t>
            </a:r>
            <a:r>
              <a:rPr lang="es-ES" b="1" dirty="0" smtClean="0">
                <a:solidFill>
                  <a:srgbClr val="0000CC"/>
                </a:solidFill>
              </a:rPr>
              <a:t>En el reparto de utilidades o pérdidas se observaran, salvo pacto en contrario, las siguientes reglas:</a:t>
            </a:r>
            <a:endParaRPr lang="es-AR" b="1" dirty="0" smtClean="0">
              <a:solidFill>
                <a:srgbClr val="0000CC"/>
              </a:solidFill>
            </a:endParaRPr>
          </a:p>
          <a:p>
            <a:pPr lvl="0"/>
            <a:r>
              <a:rPr lang="es-ES" b="1" dirty="0" smtClean="0">
                <a:solidFill>
                  <a:srgbClr val="0000CC"/>
                </a:solidFill>
              </a:rPr>
              <a:t>La distribución de utilidades o pérdidas entre los socios capitalistas se hará proporcional mente a sus participaciones de capital.</a:t>
            </a:r>
            <a:endParaRPr lang="es-AR" b="1" dirty="0" smtClean="0">
              <a:solidFill>
                <a:srgbClr val="0000CC"/>
              </a:solidFill>
            </a:endParaRPr>
          </a:p>
          <a:p>
            <a:endParaRPr lang="es-AR" dirty="0"/>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to="" calcmode="lin" valueType="num">
                                      <p:cBhvr>
                                        <p:cTn id="7" dur="1" fill="hold"/>
                                        <p:tgtEl>
                                          <p:spTgt spid="2">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to="" calcmode="lin" valueType="num">
                                      <p:cBhvr>
                                        <p:cTn id="12" dur="1" fill="hold"/>
                                        <p:tgtEl>
                                          <p:spTgt spid="2">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to="" calcmode="lin" valueType="num">
                                      <p:cBhvr>
                                        <p:cTn id="17" dur="1" fill="hold"/>
                                        <p:tgtEl>
                                          <p:spTgt spid="2">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 to="" calcmode="lin" valueType="num">
                                      <p:cBhvr>
                                        <p:cTn id="22" dur="1" fill="hold"/>
                                        <p:tgtEl>
                                          <p:spTgt spid="2">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916832"/>
            <a:ext cx="8229600" cy="4179168"/>
          </a:xfrm>
        </p:spPr>
        <p:txBody>
          <a:bodyPr/>
          <a:lstStyle/>
          <a:p>
            <a:r>
              <a:rPr lang="es-AR" b="1" dirty="0" smtClean="0">
                <a:solidFill>
                  <a:schemeClr val="bg1"/>
                </a:solidFill>
              </a:rPr>
              <a:t> </a:t>
            </a:r>
            <a:r>
              <a:rPr lang="en-US" b="1" dirty="0" smtClean="0">
                <a:solidFill>
                  <a:schemeClr val="bg1"/>
                </a:solidFill>
              </a:rPr>
              <a:t>Sociedad</a:t>
            </a:r>
            <a:endParaRPr lang="es-AR" b="1" dirty="0" smtClean="0">
              <a:solidFill>
                <a:schemeClr val="bg1"/>
              </a:solidFill>
            </a:endParaRPr>
          </a:p>
          <a:p>
            <a:r>
              <a:rPr lang="en-US" b="1" dirty="0" smtClean="0">
                <a:solidFill>
                  <a:schemeClr val="bg1"/>
                </a:solidFill>
              </a:rPr>
              <a:t>Mercantil</a:t>
            </a:r>
            <a:endParaRPr lang="es-AR" b="1" dirty="0" smtClean="0">
              <a:solidFill>
                <a:schemeClr val="bg1"/>
              </a:solidFill>
            </a:endParaRPr>
          </a:p>
          <a:p>
            <a:r>
              <a:rPr lang="en-US" b="1" dirty="0" smtClean="0">
                <a:solidFill>
                  <a:schemeClr val="bg1"/>
                </a:solidFill>
              </a:rPr>
              <a:t>Mixta</a:t>
            </a:r>
            <a:endParaRPr lang="es-AR" b="1" dirty="0" smtClean="0">
              <a:solidFill>
                <a:schemeClr val="bg1"/>
              </a:solidFill>
            </a:endParaRPr>
          </a:p>
          <a:p>
            <a:r>
              <a:rPr lang="en-US" b="1" dirty="0" smtClean="0">
                <a:solidFill>
                  <a:schemeClr val="bg1"/>
                </a:solidFill>
              </a:rPr>
              <a:t>Capital</a:t>
            </a:r>
            <a:endParaRPr lang="es-AR" b="1" dirty="0" smtClean="0">
              <a:solidFill>
                <a:schemeClr val="bg1"/>
              </a:solidFill>
            </a:endParaRPr>
          </a:p>
          <a:p>
            <a:r>
              <a:rPr lang="en-US" b="1" dirty="0" smtClean="0">
                <a:solidFill>
                  <a:schemeClr val="bg1"/>
                </a:solidFill>
              </a:rPr>
              <a:t>Acciones</a:t>
            </a:r>
            <a:endParaRPr lang="es-AR" b="1" dirty="0" smtClean="0">
              <a:solidFill>
                <a:schemeClr val="bg1"/>
              </a:solidFill>
            </a:endParaRPr>
          </a:p>
          <a:p>
            <a:r>
              <a:rPr lang="en-US" b="1" dirty="0" smtClean="0">
                <a:solidFill>
                  <a:schemeClr val="bg1"/>
                </a:solidFill>
              </a:rPr>
              <a:t>Accionistas comanditados</a:t>
            </a:r>
            <a:endParaRPr lang="es-AR" b="1" dirty="0" smtClean="0">
              <a:solidFill>
                <a:schemeClr val="bg1"/>
              </a:solidFill>
            </a:endParaRPr>
          </a:p>
          <a:p>
            <a:r>
              <a:rPr lang="en-US" b="1" dirty="0" smtClean="0">
                <a:solidFill>
                  <a:schemeClr val="bg1"/>
                </a:solidFill>
              </a:rPr>
              <a:t>Accionistas comanditarios</a:t>
            </a:r>
            <a:endParaRPr lang="es-AR" b="1" dirty="0" smtClean="0">
              <a:solidFill>
                <a:schemeClr val="bg1"/>
              </a:solidFill>
            </a:endParaRPr>
          </a:p>
          <a:p>
            <a:endParaRPr lang="es-AR" dirty="0"/>
          </a:p>
        </p:txBody>
      </p:sp>
      <p:sp>
        <p:nvSpPr>
          <p:cNvPr id="3" name="2 Título"/>
          <p:cNvSpPr>
            <a:spLocks noGrp="1"/>
          </p:cNvSpPr>
          <p:nvPr>
            <p:ph type="title"/>
          </p:nvPr>
        </p:nvSpPr>
        <p:spPr>
          <a:xfrm>
            <a:off x="457200" y="152400"/>
            <a:ext cx="8229600" cy="1620416"/>
          </a:xfrm>
        </p:spPr>
        <p:txBody>
          <a:bodyPr>
            <a:normAutofit/>
          </a:bodyPr>
          <a:lstStyle/>
          <a:p>
            <a:r>
              <a:rPr lang="es-AR" b="1" dirty="0" smtClean="0">
                <a:solidFill>
                  <a:srgbClr val="0070C0"/>
                </a:solidFill>
              </a:rPr>
              <a:t>ANÁLISIS DE LA SOCIEDAD EN</a:t>
            </a:r>
            <a:r>
              <a:rPr lang="es-AR" dirty="0" smtClean="0">
                <a:solidFill>
                  <a:srgbClr val="0070C0"/>
                </a:solidFill>
              </a:rPr>
              <a:t/>
            </a:r>
            <a:br>
              <a:rPr lang="es-AR" dirty="0" smtClean="0">
                <a:solidFill>
                  <a:srgbClr val="0070C0"/>
                </a:solidFill>
              </a:rPr>
            </a:br>
            <a:r>
              <a:rPr lang="es-AR" b="1" dirty="0" smtClean="0">
                <a:solidFill>
                  <a:srgbClr val="0070C0"/>
                </a:solidFill>
              </a:rPr>
              <a:t>COMANDITA POR ACCIONES</a:t>
            </a:r>
            <a:endParaRPr lang="es-AR" dirty="0">
              <a:solidFill>
                <a:srgbClr val="0070C0"/>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0" fill="hold"/>
                                        <p:tgtEl>
                                          <p:spTgt spid="3"/>
                                        </p:tgtEl>
                                        <p:attrNameLst>
                                          <p:attrName>ppt_x</p:attrName>
                                        </p:attrNameLst>
                                      </p:cBhvr>
                                      <p:tavLst>
                                        <p:tav tm="0">
                                          <p:val>
                                            <p:strVal val="#ppt_x"/>
                                          </p:val>
                                        </p:tav>
                                        <p:tav tm="100000">
                                          <p:val>
                                            <p:strVal val="#ppt_x"/>
                                          </p:val>
                                        </p:tav>
                                      </p:tavLst>
                                    </p:anim>
                                    <p:anim calcmode="lin" valueType="num">
                                      <p:cBhvr additive="base">
                                        <p:cTn id="8" dur="50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randombar(horizontal)">
                                      <p:cBhvr>
                                        <p:cTn id="13" dur="500"/>
                                        <p:tgtEl>
                                          <p:spTgt spid="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8" dur="5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randombar(horizontal)">
                                      <p:cBhvr>
                                        <p:cTn id="23" dur="500"/>
                                        <p:tgtEl>
                                          <p:spTgt spid="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randombar(horizontal)">
                                      <p:cBhvr>
                                        <p:cTn id="28" dur="500"/>
                                        <p:tgtEl>
                                          <p:spTgt spid="2">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Effect transition="in" filter="randombar(horizontal)">
                                      <p:cBhvr>
                                        <p:cTn id="33" dur="500"/>
                                        <p:tgtEl>
                                          <p:spTgt spid="2">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grpId="0" nodeType="clickEffect">
                                  <p:stCondLst>
                                    <p:cond delay="0"/>
                                  </p:stCondLst>
                                  <p:childTnLst>
                                    <p:set>
                                      <p:cBhvr>
                                        <p:cTn id="37" dur="1" fill="hold">
                                          <p:stCondLst>
                                            <p:cond delay="0"/>
                                          </p:stCondLst>
                                        </p:cTn>
                                        <p:tgtEl>
                                          <p:spTgt spid="2">
                                            <p:txEl>
                                              <p:pRg st="5" end="5"/>
                                            </p:txEl>
                                          </p:spTgt>
                                        </p:tgtEl>
                                        <p:attrNameLst>
                                          <p:attrName>style.visibility</p:attrName>
                                        </p:attrNameLst>
                                      </p:cBhvr>
                                      <p:to>
                                        <p:strVal val="visible"/>
                                      </p:to>
                                    </p:set>
                                    <p:animEffect transition="in" filter="randombar(horizontal)">
                                      <p:cBhvr>
                                        <p:cTn id="38" dur="500"/>
                                        <p:tgtEl>
                                          <p:spTgt spid="2">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Effect transition="in" filter="randombar(horizontal)">
                                      <p:cBhvr>
                                        <p:cTn id="43"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988840"/>
            <a:ext cx="8229600" cy="4107160"/>
          </a:xfrm>
        </p:spPr>
        <p:txBody>
          <a:bodyPr/>
          <a:lstStyle/>
          <a:p>
            <a:r>
              <a:rPr lang="es-ES" b="1" dirty="0" smtClean="0">
                <a:solidFill>
                  <a:schemeClr val="bg1"/>
                </a:solidFill>
              </a:rPr>
              <a:t>Los órganos de la sociedad están formados únicamente de los accionistas comanditados, los cuales responden de manera solidaria, subsidiaria e ilimitada. Si se puede estar formado por terceras personas o por accionistas comanditarios, pero de ser así tendrán las mismas responsabilidades que los comanditados.</a:t>
            </a:r>
            <a:endParaRPr lang="es-AR" b="1" dirty="0" smtClean="0">
              <a:solidFill>
                <a:schemeClr val="bg1"/>
              </a:solidFill>
            </a:endParaRPr>
          </a:p>
          <a:p>
            <a:endParaRPr lang="es-AR" dirty="0"/>
          </a:p>
        </p:txBody>
      </p:sp>
      <p:sp>
        <p:nvSpPr>
          <p:cNvPr id="3" name="2 Título"/>
          <p:cNvSpPr>
            <a:spLocks noGrp="1"/>
          </p:cNvSpPr>
          <p:nvPr>
            <p:ph type="title"/>
          </p:nvPr>
        </p:nvSpPr>
        <p:spPr>
          <a:xfrm>
            <a:off x="457200" y="152400"/>
            <a:ext cx="8229600" cy="2052464"/>
          </a:xfrm>
        </p:spPr>
        <p:txBody>
          <a:bodyPr>
            <a:normAutofit/>
          </a:bodyPr>
          <a:lstStyle/>
          <a:p>
            <a:r>
              <a:rPr lang="es-ES" b="1" dirty="0" smtClean="0">
                <a:solidFill>
                  <a:srgbClr val="C00000"/>
                </a:solidFill>
              </a:rPr>
              <a:t>ORGANOS DE LA SOCIEDAD</a:t>
            </a:r>
            <a:r>
              <a:rPr lang="es-AR" dirty="0" smtClean="0"/>
              <a:t/>
            </a:r>
            <a:br>
              <a:rPr lang="es-AR" dirty="0" smtClean="0"/>
            </a:br>
            <a:endParaRPr lang="es-AR" dirty="0"/>
          </a:p>
        </p:txBody>
      </p:sp>
      <p:sp>
        <p:nvSpPr>
          <p:cNvPr id="5" name="4 Marcador de pie de página"/>
          <p:cNvSpPr>
            <a:spLocks noGrp="1"/>
          </p:cNvSpPr>
          <p:nvPr>
            <p:ph type="ftr" sz="quarter" idx="16"/>
          </p:nvPr>
        </p:nvSpPr>
        <p:spPr>
          <a:xfrm>
            <a:off x="2267744" y="6165304"/>
            <a:ext cx="3581400" cy="384048"/>
          </a:xfrm>
        </p:spPr>
        <p:txBody>
          <a:bodyPr/>
          <a:lstStyle/>
          <a:p>
            <a:r>
              <a:rPr lang="es-AR" b="1" dirty="0" smtClean="0">
                <a:solidFill>
                  <a:schemeClr val="bg1"/>
                </a:solidFill>
              </a:rPr>
              <a:t>EXAMINEMOS NOSOTROS MISMOS PARA NO SER JUZGADOS</a:t>
            </a:r>
            <a:r>
              <a:rPr lang="es-AR" dirty="0" smtClean="0">
                <a:solidFill>
                  <a:schemeClr val="bg1"/>
                </a:solidFill>
              </a:rPr>
              <a:t>.</a:t>
            </a:r>
            <a:endParaRPr lang="es-AR" dirty="0">
              <a:solidFill>
                <a:schemeClr val="bg1"/>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2492896"/>
            <a:ext cx="8229600" cy="3603104"/>
          </a:xfrm>
        </p:spPr>
        <p:txBody>
          <a:bodyPr/>
          <a:lstStyle/>
          <a:p>
            <a:r>
              <a:rPr lang="es-ES" b="1" dirty="0" smtClean="0">
                <a:solidFill>
                  <a:srgbClr val="000066"/>
                </a:solidFill>
              </a:rPr>
              <a:t>ACCIONISTAS COMANDITADOS:</a:t>
            </a:r>
            <a:endParaRPr lang="es-AR" b="1" dirty="0" smtClean="0">
              <a:solidFill>
                <a:srgbClr val="000066"/>
              </a:solidFill>
            </a:endParaRPr>
          </a:p>
          <a:p>
            <a:r>
              <a:rPr lang="es-ES" b="1" dirty="0" smtClean="0">
                <a:solidFill>
                  <a:srgbClr val="000066"/>
                </a:solidFill>
              </a:rPr>
              <a:t>ACCIONISTAS COMANDITARIOS:</a:t>
            </a:r>
            <a:endParaRPr lang="es-AR" b="1" dirty="0" smtClean="0">
              <a:solidFill>
                <a:srgbClr val="000066"/>
              </a:solidFill>
            </a:endParaRPr>
          </a:p>
          <a:p>
            <a:r>
              <a:rPr lang="es-ES" b="1" dirty="0" smtClean="0">
                <a:solidFill>
                  <a:srgbClr val="000066"/>
                </a:solidFill>
              </a:rPr>
              <a:t>CAPITAL SOCIAL COMANDITADO:</a:t>
            </a:r>
            <a:endParaRPr lang="es-AR" b="1" dirty="0" smtClean="0">
              <a:solidFill>
                <a:srgbClr val="000066"/>
              </a:solidFill>
            </a:endParaRPr>
          </a:p>
          <a:p>
            <a:r>
              <a:rPr lang="en-US" b="1" dirty="0" smtClean="0">
                <a:solidFill>
                  <a:srgbClr val="000066"/>
                </a:solidFill>
              </a:rPr>
              <a:t>CAPITAL SOCIAL COMANDITARIO</a:t>
            </a:r>
            <a:endParaRPr lang="es-AR" b="1" dirty="0" smtClean="0">
              <a:solidFill>
                <a:srgbClr val="000066"/>
              </a:solidFill>
            </a:endParaRPr>
          </a:p>
          <a:p>
            <a:endParaRPr lang="es-AR" dirty="0"/>
          </a:p>
        </p:txBody>
      </p:sp>
      <p:sp>
        <p:nvSpPr>
          <p:cNvPr id="3" name="2 Título"/>
          <p:cNvSpPr>
            <a:spLocks noGrp="1"/>
          </p:cNvSpPr>
          <p:nvPr>
            <p:ph type="title"/>
          </p:nvPr>
        </p:nvSpPr>
        <p:spPr>
          <a:xfrm>
            <a:off x="457200" y="152400"/>
            <a:ext cx="8229600" cy="1980456"/>
          </a:xfrm>
        </p:spPr>
        <p:txBody>
          <a:bodyPr>
            <a:normAutofit fontScale="90000"/>
          </a:bodyPr>
          <a:lstStyle/>
          <a:p>
            <a:r>
              <a:rPr lang="es-SV" b="1" dirty="0" smtClean="0">
                <a:solidFill>
                  <a:srgbClr val="FF0000"/>
                </a:solidFill>
              </a:rPr>
              <a:t>CUENTAS CARACTERISTICAS DE LA SOCIEDAD EN COMANDITA POR ACCIONES</a:t>
            </a:r>
            <a:endParaRPr lang="es-AR" dirty="0">
              <a:solidFill>
                <a:srgbClr val="FF0000"/>
              </a:solidFill>
            </a:endParaRPr>
          </a:p>
        </p:txBody>
      </p:sp>
      <p:sp>
        <p:nvSpPr>
          <p:cNvPr id="5" name="4 Marcador de pie de página"/>
          <p:cNvSpPr>
            <a:spLocks noGrp="1"/>
          </p:cNvSpPr>
          <p:nvPr>
            <p:ph type="ftr" sz="quarter" idx="16"/>
          </p:nvPr>
        </p:nvSpPr>
        <p:spPr/>
        <p:txBody>
          <a:bodyPr/>
          <a:lstStyle/>
          <a:p>
            <a:r>
              <a:rPr lang="es-AR" b="1" dirty="0" smtClean="0">
                <a:solidFill>
                  <a:schemeClr val="bg1"/>
                </a:solidFill>
              </a:rPr>
              <a:t>EL AMOR ES EL MEJOR FRUTO DEL ESPIRITU.</a:t>
            </a:r>
            <a:endParaRPr lang="es-AR" b="1" dirty="0">
              <a:solidFill>
                <a:schemeClr val="bg1"/>
              </a:solidFill>
            </a:endParaRPr>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1000" fill="hold"/>
                                        <p:tgtEl>
                                          <p:spTgt spid="2">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2">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p:cTn id="21" dur="1000" fill="hold"/>
                                        <p:tgtEl>
                                          <p:spTgt spid="2">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2">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 calcmode="lin" valueType="num">
                                      <p:cBhvr>
                                        <p:cTn id="28" dur="1000" fill="hold"/>
                                        <p:tgtEl>
                                          <p:spTgt spid="2">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2">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anim calcmode="lin" valueType="num">
                                      <p:cBhvr>
                                        <p:cTn id="35" dur="500" fill="hold"/>
                                        <p:tgtEl>
                                          <p:spTgt spid="3"/>
                                        </p:tgtEl>
                                        <p:attrNameLst>
                                          <p:attrName>ppt_w</p:attrName>
                                        </p:attrNameLst>
                                      </p:cBhvr>
                                      <p:tavLst>
                                        <p:tav tm="0">
                                          <p:val>
                                            <p:fltVal val="0"/>
                                          </p:val>
                                        </p:tav>
                                        <p:tav tm="100000">
                                          <p:val>
                                            <p:strVal val="#ppt_w"/>
                                          </p:val>
                                        </p:tav>
                                      </p:tavLst>
                                    </p:anim>
                                    <p:anim calcmode="lin" valueType="num">
                                      <p:cBhvr>
                                        <p:cTn id="36" dur="500" fill="hold"/>
                                        <p:tgtEl>
                                          <p:spTgt spid="3"/>
                                        </p:tgtEl>
                                        <p:attrNameLst>
                                          <p:attrName>ppt_h</p:attrName>
                                        </p:attrNameLst>
                                      </p:cBhvr>
                                      <p:tavLst>
                                        <p:tav tm="0">
                                          <p:val>
                                            <p:fltVal val="0"/>
                                          </p:val>
                                        </p:tav>
                                        <p:tav tm="100000">
                                          <p:val>
                                            <p:strVal val="#ppt_h"/>
                                          </p:val>
                                        </p:tav>
                                      </p:tavLst>
                                    </p:anim>
                                    <p:animEffect transition="in" filter="fade">
                                      <p:cBhvr>
                                        <p:cTn id="3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404664"/>
            <a:ext cx="8229600" cy="1224136"/>
          </a:xfrm>
        </p:spPr>
        <p:txBody>
          <a:bodyPr>
            <a:normAutofit fontScale="90000"/>
          </a:bodyPr>
          <a:lstStyle/>
          <a:p>
            <a:r>
              <a:rPr lang="es-ES" b="1" dirty="0" smtClean="0">
                <a:solidFill>
                  <a:srgbClr val="FF0000"/>
                </a:solidFill>
              </a:rPr>
              <a:t>ACCIONISTAS COMANDITADOS</a:t>
            </a:r>
            <a:r>
              <a:rPr lang="es-ES" b="1" dirty="0" smtClean="0"/>
              <a:t>:</a:t>
            </a:r>
            <a:r>
              <a:rPr lang="es-AR" dirty="0" smtClean="0"/>
              <a:t/>
            </a:r>
            <a:br>
              <a:rPr lang="es-AR" dirty="0" smtClean="0"/>
            </a:br>
            <a:endParaRPr lang="es-AR" dirty="0"/>
          </a:p>
        </p:txBody>
      </p:sp>
      <p:sp>
        <p:nvSpPr>
          <p:cNvPr id="3" name="2 Marcador de contenido"/>
          <p:cNvSpPr>
            <a:spLocks noGrp="1"/>
          </p:cNvSpPr>
          <p:nvPr>
            <p:ph sz="half" idx="1"/>
          </p:nvPr>
        </p:nvSpPr>
        <p:spPr/>
        <p:txBody>
          <a:bodyPr>
            <a:normAutofit fontScale="92500" lnSpcReduction="20000"/>
          </a:bodyPr>
          <a:lstStyle/>
          <a:p>
            <a:r>
              <a:rPr lang="es-ES" b="1" dirty="0" smtClean="0">
                <a:solidFill>
                  <a:srgbClr val="000066"/>
                </a:solidFill>
              </a:rPr>
              <a:t>SE CARGA</a:t>
            </a:r>
            <a:r>
              <a:rPr lang="es-ES" dirty="0" smtClean="0"/>
              <a:t>.</a:t>
            </a:r>
            <a:endParaRPr lang="es-AR" dirty="0" smtClean="0"/>
          </a:p>
          <a:p>
            <a:r>
              <a:rPr lang="es-AR" b="1" dirty="0" smtClean="0">
                <a:solidFill>
                  <a:schemeClr val="bg1"/>
                </a:solidFill>
              </a:rPr>
              <a:t>1. - Importe del capital comanditado suscrito por los accionistas.</a:t>
            </a:r>
          </a:p>
          <a:p>
            <a:r>
              <a:rPr lang="es-AR" b="1" dirty="0" smtClean="0">
                <a:solidFill>
                  <a:schemeClr val="bg1"/>
                </a:solidFill>
              </a:rPr>
              <a:t>2. - Importe de las suscripciones de capital social comanditado </a:t>
            </a:r>
          </a:p>
          <a:p>
            <a:r>
              <a:rPr lang="es-SV" b="1" dirty="0" smtClean="0">
                <a:solidFill>
                  <a:schemeClr val="bg1"/>
                </a:solidFill>
              </a:rPr>
              <a:t>Posteriores</a:t>
            </a:r>
            <a:r>
              <a:rPr lang="es-AR" b="1" dirty="0" smtClean="0">
                <a:solidFill>
                  <a:schemeClr val="bg1"/>
                </a:solidFill>
              </a:rPr>
              <a:t> a la escritura constitutiva</a:t>
            </a:r>
            <a:r>
              <a:rPr lang="es-AR" dirty="0" smtClean="0"/>
              <a:t>.</a:t>
            </a:r>
          </a:p>
          <a:p>
            <a:endParaRPr lang="es-AR" dirty="0"/>
          </a:p>
        </p:txBody>
      </p:sp>
      <p:sp>
        <p:nvSpPr>
          <p:cNvPr id="4" name="3 Marcador de contenido"/>
          <p:cNvSpPr>
            <a:spLocks noGrp="1"/>
          </p:cNvSpPr>
          <p:nvPr>
            <p:ph sz="half" idx="2"/>
          </p:nvPr>
        </p:nvSpPr>
        <p:spPr/>
        <p:txBody>
          <a:bodyPr>
            <a:normAutofit fontScale="92500" lnSpcReduction="20000"/>
          </a:bodyPr>
          <a:lstStyle/>
          <a:p>
            <a:r>
              <a:rPr lang="es-ES" b="1" dirty="0" smtClean="0">
                <a:solidFill>
                  <a:srgbClr val="000066"/>
                </a:solidFill>
              </a:rPr>
              <a:t>SE ABONA</a:t>
            </a:r>
            <a:r>
              <a:rPr lang="es-ES" b="1" dirty="0" smtClean="0"/>
              <a:t>.</a:t>
            </a:r>
            <a:endParaRPr lang="es-AR" dirty="0" smtClean="0"/>
          </a:p>
          <a:p>
            <a:pPr lvl="0"/>
            <a:r>
              <a:rPr lang="es-AR" dirty="0" smtClean="0"/>
              <a:t>- </a:t>
            </a:r>
            <a:r>
              <a:rPr lang="es-AR" b="1" dirty="0" smtClean="0">
                <a:solidFill>
                  <a:schemeClr val="bg1"/>
                </a:solidFill>
              </a:rPr>
              <a:t>Importe de las exhibiciones efectuadas.</a:t>
            </a:r>
          </a:p>
          <a:p>
            <a:pPr lvl="0"/>
            <a:r>
              <a:rPr lang="es-AR" b="1" dirty="0" smtClean="0">
                <a:solidFill>
                  <a:schemeClr val="bg1"/>
                </a:solidFill>
              </a:rPr>
              <a:t>- Importe de las exhibiciones decretadas.</a:t>
            </a:r>
          </a:p>
          <a:p>
            <a:pPr lvl="0"/>
            <a:r>
              <a:rPr lang="es-AR" b="1" dirty="0" smtClean="0">
                <a:solidFill>
                  <a:schemeClr val="bg1"/>
                </a:solidFill>
              </a:rPr>
              <a:t>- Importe de las disminuciones al capital social comanditado por las acciones declaradas en mora.</a:t>
            </a:r>
          </a:p>
          <a:p>
            <a:r>
              <a:rPr lang="es-AR" b="1" dirty="0" smtClean="0">
                <a:solidFill>
                  <a:schemeClr val="bg1"/>
                </a:solidFill>
              </a:rPr>
              <a:t>- Importe del capital que no fue exhibido por los accionistas originales</a:t>
            </a:r>
            <a:endParaRPr lang="es-AR" b="1" dirty="0">
              <a:solidFill>
                <a:schemeClr val="bg1"/>
              </a:solidFill>
            </a:endParaRPr>
          </a:p>
        </p:txBody>
      </p:sp>
      <p:sp>
        <p:nvSpPr>
          <p:cNvPr id="6" name="5 Marcador de pie de página"/>
          <p:cNvSpPr>
            <a:spLocks noGrp="1"/>
          </p:cNvSpPr>
          <p:nvPr>
            <p:ph type="ftr" sz="quarter" idx="11"/>
          </p:nvPr>
        </p:nvSpPr>
        <p:spPr/>
        <p:txBody>
          <a:bodyPr/>
          <a:lstStyle/>
          <a:p>
            <a:r>
              <a:rPr lang="es-AR" b="1" dirty="0" smtClean="0">
                <a:solidFill>
                  <a:schemeClr val="bg1"/>
                </a:solidFill>
              </a:rPr>
              <a:t>TUS PROBLEMAS Y AFLICIONES DEJACELOS A DIOS,</a:t>
            </a:r>
            <a:endParaRPr lang="es-AR" b="1" dirty="0">
              <a:solidFill>
                <a:schemeClr val="bg1"/>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457200" y="908720"/>
            <a:ext cx="8305800" cy="3456384"/>
          </a:xfrm>
        </p:spPr>
        <p:txBody>
          <a:bodyPr/>
          <a:lstStyle/>
          <a:p>
            <a:r>
              <a:rPr lang="es-ES" b="1" dirty="0" smtClean="0">
                <a:solidFill>
                  <a:srgbClr val="6600CC"/>
                </a:solidFill>
              </a:rPr>
              <a:t>SOCIEDAD EN COMANDITA POR ACCIONES</a:t>
            </a:r>
            <a:r>
              <a:rPr lang="es-AR" b="1" dirty="0" smtClean="0">
                <a:solidFill>
                  <a:srgbClr val="6600CC"/>
                </a:solidFill>
              </a:rPr>
              <a:t/>
            </a:r>
            <a:br>
              <a:rPr lang="es-AR" b="1" dirty="0" smtClean="0">
                <a:solidFill>
                  <a:srgbClr val="6600CC"/>
                </a:solidFill>
              </a:rPr>
            </a:br>
            <a:endParaRPr lang="es-AR" b="1" dirty="0">
              <a:solidFill>
                <a:srgbClr val="6600CC"/>
              </a:solidFill>
            </a:endParaRPr>
          </a:p>
        </p:txBody>
      </p:sp>
      <p:sp>
        <p:nvSpPr>
          <p:cNvPr id="5" name="4 Marcador de pie de página"/>
          <p:cNvSpPr>
            <a:spLocks noGrp="1"/>
          </p:cNvSpPr>
          <p:nvPr>
            <p:ph type="ftr" sz="quarter" idx="12"/>
          </p:nvPr>
        </p:nvSpPr>
        <p:spPr>
          <a:xfrm>
            <a:off x="2133600" y="5517232"/>
            <a:ext cx="4814664" cy="1070483"/>
          </a:xfrm>
        </p:spPr>
        <p:txBody>
          <a:bodyPr/>
          <a:lstStyle/>
          <a:p>
            <a:r>
              <a:rPr lang="es-AR" sz="1600" dirty="0" smtClean="0">
                <a:solidFill>
                  <a:schemeClr val="bg1"/>
                </a:solidFill>
              </a:rPr>
              <a:t>NUNCA PARES, NUNCA TE CONFORMES, </a:t>
            </a:r>
            <a:r>
              <a:rPr lang="es-AR" sz="1600" b="1" dirty="0" smtClean="0">
                <a:solidFill>
                  <a:schemeClr val="bg1"/>
                </a:solidFill>
              </a:rPr>
              <a:t>NUNCA TE RINDAS, HASTA QUE LO BUENO SEA MEJOR Y LO MEJOR SEA EXCELENTE</a:t>
            </a:r>
            <a:r>
              <a:rPr lang="es-AR" b="1" dirty="0" smtClean="0">
                <a:solidFill>
                  <a:schemeClr val="bg1"/>
                </a:solidFill>
              </a:rPr>
              <a:t>...</a:t>
            </a:r>
            <a:endParaRPr lang="es-AR" b="1" dirty="0">
              <a:solidFill>
                <a:schemeClr val="bg1"/>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7" presetClass="exit" presetSubtype="4" fill="hold" grpId="1" nodeType="clickEffect">
                                  <p:stCondLst>
                                    <p:cond delay="0"/>
                                  </p:stCondLst>
                                  <p:childTnLst>
                                    <p:anim calcmode="lin" valueType="num">
                                      <p:cBhvr additive="base">
                                        <p:cTn id="11" dur="5000"/>
                                        <p:tgtEl>
                                          <p:spTgt spid="2"/>
                                        </p:tgtEl>
                                        <p:attrNameLst>
                                          <p:attrName>ppt_x</p:attrName>
                                        </p:attrNameLst>
                                      </p:cBhvr>
                                      <p:tavLst>
                                        <p:tav tm="0">
                                          <p:val>
                                            <p:strVal val="ppt_x"/>
                                          </p:val>
                                        </p:tav>
                                        <p:tav tm="100000">
                                          <p:val>
                                            <p:strVal val="ppt_x"/>
                                          </p:val>
                                        </p:tav>
                                      </p:tavLst>
                                    </p:anim>
                                    <p:anim calcmode="lin" valueType="num">
                                      <p:cBhvr additive="base">
                                        <p:cTn id="12" dur="5000"/>
                                        <p:tgtEl>
                                          <p:spTgt spid="2"/>
                                        </p:tgtEl>
                                        <p:attrNameLst>
                                          <p:attrName>ppt_y</p:attrName>
                                        </p:attrNameLst>
                                      </p:cBhvr>
                                      <p:tavLst>
                                        <p:tav tm="0">
                                          <p:val>
                                            <p:strVal val="ppt_y"/>
                                          </p:val>
                                        </p:tav>
                                        <p:tav tm="100000">
                                          <p:val>
                                            <p:strVal val="1+ppt_h/2"/>
                                          </p:val>
                                        </p:tav>
                                      </p:tavLst>
                                    </p:anim>
                                    <p:set>
                                      <p:cBhvr>
                                        <p:cTn id="13" dur="1" fill="hold">
                                          <p:stCondLst>
                                            <p:cond delay="4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b="1" dirty="0" smtClean="0">
                <a:solidFill>
                  <a:srgbClr val="FF0000"/>
                </a:solidFill>
              </a:rPr>
              <a:t>ACCIONISTAS COMANDITARIOS</a:t>
            </a:r>
            <a:endParaRPr lang="es-AR" dirty="0">
              <a:solidFill>
                <a:srgbClr val="FF0000"/>
              </a:solidFill>
            </a:endParaRPr>
          </a:p>
        </p:txBody>
      </p:sp>
      <p:sp>
        <p:nvSpPr>
          <p:cNvPr id="3" name="2 Marcador de contenido"/>
          <p:cNvSpPr>
            <a:spLocks noGrp="1"/>
          </p:cNvSpPr>
          <p:nvPr>
            <p:ph sz="half" idx="1"/>
          </p:nvPr>
        </p:nvSpPr>
        <p:spPr/>
        <p:txBody>
          <a:bodyPr>
            <a:normAutofit fontScale="92500" lnSpcReduction="20000"/>
          </a:bodyPr>
          <a:lstStyle/>
          <a:p>
            <a:r>
              <a:rPr lang="es-ES" b="1" dirty="0" smtClean="0">
                <a:solidFill>
                  <a:srgbClr val="000099"/>
                </a:solidFill>
              </a:rPr>
              <a:t>SE CARGA.</a:t>
            </a:r>
            <a:endParaRPr lang="es-AR" dirty="0" smtClean="0">
              <a:solidFill>
                <a:srgbClr val="000099"/>
              </a:solidFill>
            </a:endParaRPr>
          </a:p>
          <a:p>
            <a:pPr lvl="0"/>
            <a:r>
              <a:rPr lang="es-AR" dirty="0" smtClean="0"/>
              <a:t>- </a:t>
            </a:r>
            <a:r>
              <a:rPr lang="es-AR" b="1" dirty="0" smtClean="0">
                <a:solidFill>
                  <a:schemeClr val="bg1"/>
                </a:solidFill>
              </a:rPr>
              <a:t>Importe del capital social comanditario suscrito por los accionistas.</a:t>
            </a:r>
          </a:p>
          <a:p>
            <a:pPr lvl="0"/>
            <a:r>
              <a:rPr lang="es-AR" b="1" dirty="0" smtClean="0">
                <a:solidFill>
                  <a:schemeClr val="bg1"/>
                </a:solidFill>
              </a:rPr>
              <a:t>- Importe de las suscripciones de capital social comanditario posteriores a la escritura constitutiva.</a:t>
            </a:r>
          </a:p>
          <a:p>
            <a:endParaRPr lang="es-AR" dirty="0"/>
          </a:p>
        </p:txBody>
      </p:sp>
      <p:sp>
        <p:nvSpPr>
          <p:cNvPr id="4" name="3 Marcador de contenido"/>
          <p:cNvSpPr>
            <a:spLocks noGrp="1"/>
          </p:cNvSpPr>
          <p:nvPr>
            <p:ph sz="half" idx="2"/>
          </p:nvPr>
        </p:nvSpPr>
        <p:spPr/>
        <p:txBody>
          <a:bodyPr>
            <a:normAutofit fontScale="92500" lnSpcReduction="20000"/>
          </a:bodyPr>
          <a:lstStyle/>
          <a:p>
            <a:r>
              <a:rPr lang="es-ES" b="1" dirty="0" smtClean="0">
                <a:solidFill>
                  <a:srgbClr val="000099"/>
                </a:solidFill>
              </a:rPr>
              <a:t>SE ABONA.</a:t>
            </a:r>
            <a:endParaRPr lang="es-AR" dirty="0" smtClean="0">
              <a:solidFill>
                <a:srgbClr val="000099"/>
              </a:solidFill>
            </a:endParaRPr>
          </a:p>
          <a:p>
            <a:r>
              <a:rPr lang="es-AR" b="1" dirty="0" smtClean="0">
                <a:solidFill>
                  <a:schemeClr val="bg1"/>
                </a:solidFill>
              </a:rPr>
              <a:t>1, - Importe de las exhibiciones efectuadas.</a:t>
            </a:r>
          </a:p>
          <a:p>
            <a:r>
              <a:rPr lang="es-AR" b="1" dirty="0" smtClean="0">
                <a:solidFill>
                  <a:schemeClr val="bg1"/>
                </a:solidFill>
              </a:rPr>
              <a:t>2, - Importe de las exhibiciones decretadas.</a:t>
            </a:r>
          </a:p>
          <a:p>
            <a:r>
              <a:rPr lang="es-AR" b="1" dirty="0" smtClean="0">
                <a:solidFill>
                  <a:schemeClr val="bg1"/>
                </a:solidFill>
              </a:rPr>
              <a:t>3, - Importe de las disminuciones al capital social comanditario por las acciones declaradas en mora.</a:t>
            </a:r>
          </a:p>
          <a:p>
            <a:r>
              <a:rPr lang="es-AR" b="1" dirty="0" smtClean="0">
                <a:solidFill>
                  <a:schemeClr val="bg1"/>
                </a:solidFill>
              </a:rPr>
              <a:t>4, - Importe del capital que no fue exhibido por los accionistas fundadores.</a:t>
            </a:r>
          </a:p>
          <a:p>
            <a:endParaRPr lang="es-A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395536" y="152400"/>
            <a:ext cx="8291264" cy="1620416"/>
          </a:xfrm>
        </p:spPr>
        <p:txBody>
          <a:bodyPr>
            <a:normAutofit fontScale="90000"/>
          </a:bodyPr>
          <a:lstStyle/>
          <a:p>
            <a:r>
              <a:rPr lang="es-ES" b="1" dirty="0" smtClean="0">
                <a:solidFill>
                  <a:srgbClr val="FF0000"/>
                </a:solidFill>
              </a:rPr>
              <a:t>CAPITAL SOCIAL COMANDITADO</a:t>
            </a:r>
            <a:r>
              <a:rPr lang="es-ES" b="1" dirty="0" smtClean="0"/>
              <a:t>:</a:t>
            </a:r>
            <a:r>
              <a:rPr lang="es-AR" dirty="0" smtClean="0"/>
              <a:t/>
            </a:r>
            <a:br>
              <a:rPr lang="es-AR" dirty="0" smtClean="0"/>
            </a:br>
            <a:endParaRPr lang="es-AR" dirty="0"/>
          </a:p>
        </p:txBody>
      </p:sp>
      <p:sp>
        <p:nvSpPr>
          <p:cNvPr id="3" name="2 Marcador de contenido"/>
          <p:cNvSpPr>
            <a:spLocks noGrp="1"/>
          </p:cNvSpPr>
          <p:nvPr>
            <p:ph sz="half" idx="1"/>
          </p:nvPr>
        </p:nvSpPr>
        <p:spPr/>
        <p:txBody>
          <a:bodyPr/>
          <a:lstStyle/>
          <a:p>
            <a:r>
              <a:rPr lang="es-ES" b="1" dirty="0" smtClean="0">
                <a:solidFill>
                  <a:srgbClr val="000066"/>
                </a:solidFill>
              </a:rPr>
              <a:t>SE CARGA</a:t>
            </a:r>
            <a:r>
              <a:rPr lang="es-ES" dirty="0" smtClean="0">
                <a:solidFill>
                  <a:srgbClr val="000066"/>
                </a:solidFill>
              </a:rPr>
              <a:t>.</a:t>
            </a:r>
            <a:endParaRPr lang="es-AR" dirty="0" smtClean="0">
              <a:solidFill>
                <a:srgbClr val="000066"/>
              </a:solidFill>
            </a:endParaRPr>
          </a:p>
          <a:p>
            <a:r>
              <a:rPr lang="es-ES" dirty="0" smtClean="0"/>
              <a:t>  </a:t>
            </a:r>
            <a:r>
              <a:rPr lang="es-ES" b="1" dirty="0" smtClean="0">
                <a:solidFill>
                  <a:schemeClr val="bg1"/>
                </a:solidFill>
              </a:rPr>
              <a:t>- Disminuciones del capital social comanditado con base en las decisiones de la asamblea de accionistas</a:t>
            </a:r>
            <a:r>
              <a:rPr lang="es-ES" dirty="0" smtClean="0"/>
              <a:t>.</a:t>
            </a:r>
            <a:endParaRPr lang="es-AR" dirty="0" smtClean="0"/>
          </a:p>
          <a:p>
            <a:endParaRPr lang="es-AR" dirty="0"/>
          </a:p>
        </p:txBody>
      </p:sp>
      <p:sp>
        <p:nvSpPr>
          <p:cNvPr id="4" name="3 Marcador de contenido"/>
          <p:cNvSpPr>
            <a:spLocks noGrp="1"/>
          </p:cNvSpPr>
          <p:nvPr>
            <p:ph sz="half" idx="2"/>
          </p:nvPr>
        </p:nvSpPr>
        <p:spPr/>
        <p:txBody>
          <a:bodyPr/>
          <a:lstStyle/>
          <a:p>
            <a:r>
              <a:rPr lang="es-ES" b="1" dirty="0" smtClean="0">
                <a:solidFill>
                  <a:srgbClr val="000066"/>
                </a:solidFill>
              </a:rPr>
              <a:t>SE ABONA.</a:t>
            </a:r>
            <a:endParaRPr lang="es-AR" dirty="0" smtClean="0">
              <a:solidFill>
                <a:srgbClr val="000066"/>
              </a:solidFill>
            </a:endParaRPr>
          </a:p>
          <a:p>
            <a:r>
              <a:rPr lang="es-ES" dirty="0" smtClean="0">
                <a:solidFill>
                  <a:schemeClr val="bg1"/>
                </a:solidFill>
              </a:rPr>
              <a:t>  </a:t>
            </a:r>
            <a:r>
              <a:rPr lang="es-ES" b="1" dirty="0" smtClean="0">
                <a:solidFill>
                  <a:schemeClr val="bg1"/>
                </a:solidFill>
              </a:rPr>
              <a:t>- Importe del capital social comanditado, según escrituras.</a:t>
            </a:r>
            <a:endParaRPr lang="es-AR" b="1" dirty="0" smtClean="0">
              <a:solidFill>
                <a:schemeClr val="bg1"/>
              </a:solidFill>
            </a:endParaRPr>
          </a:p>
          <a:p>
            <a:r>
              <a:rPr lang="es-ES" b="1" dirty="0" smtClean="0">
                <a:solidFill>
                  <a:schemeClr val="bg1"/>
                </a:solidFill>
              </a:rPr>
              <a:t>  - Importe de los aumentos al capital social comanditado.</a:t>
            </a:r>
            <a:endParaRPr lang="es-AR" b="1" dirty="0" smtClean="0">
              <a:solidFill>
                <a:schemeClr val="bg1"/>
              </a:solidFill>
            </a:endParaRPr>
          </a:p>
          <a:p>
            <a:endParaRPr lang="es-AR" b="1" dirty="0">
              <a:solidFill>
                <a:schemeClr val="bg1"/>
              </a:solidFill>
            </a:endParaRPr>
          </a:p>
        </p:txBody>
      </p:sp>
      <p:sp>
        <p:nvSpPr>
          <p:cNvPr id="5" name="4 Marcador de pie de página"/>
          <p:cNvSpPr>
            <a:spLocks noGrp="1"/>
          </p:cNvSpPr>
          <p:nvPr>
            <p:ph type="ftr" sz="quarter" idx="11"/>
          </p:nvPr>
        </p:nvSpPr>
        <p:spPr/>
        <p:txBody>
          <a:bodyPr/>
          <a:lstStyle/>
          <a:p>
            <a:r>
              <a:rPr lang="es-AR" b="1" dirty="0" smtClean="0">
                <a:solidFill>
                  <a:schemeClr val="bg1"/>
                </a:solidFill>
              </a:rPr>
              <a:t>NUNCA TE RINDAS, SIGUE ADELANTE CON FE EN DIOS</a:t>
            </a:r>
            <a:r>
              <a:rPr lang="es-AR" dirty="0" smtClean="0"/>
              <a:t>.</a:t>
            </a:r>
            <a:endParaRPr lang="es-A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xit" presetSubtype="10" fill="hold" grpId="0" nodeType="clickEffect">
                                  <p:stCondLst>
                                    <p:cond delay="0"/>
                                  </p:stCondLst>
                                  <p:childTnLst>
                                    <p:animEffect transition="out" filter="checkerboard(across)">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xit" presetSubtype="0" fill="hold" grpId="0" nodeType="clickEffect">
                                  <p:stCondLst>
                                    <p:cond delay="0"/>
                                  </p:stCondLst>
                                  <p:childTnLst>
                                    <p:set>
                                      <p:cBhvr>
                                        <p:cTn id="15" dur="1" fill="hold">
                                          <p:stCondLst>
                                            <p:cond delay="0"/>
                                          </p:stCondLst>
                                        </p:cTn>
                                        <p:tgtEl>
                                          <p:spTgt spid="4">
                                            <p:txEl>
                                              <p:pRg st="1" end="1"/>
                                            </p:txEl>
                                          </p:spTgt>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 presetClass="exit" presetSubtype="0" fill="hold" grpId="0"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 presetClass="exit" presetSubtype="0" fill="hold" grpId="0"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 presetClass="exit" presetSubtype="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152400"/>
            <a:ext cx="8229600" cy="1404392"/>
          </a:xfrm>
        </p:spPr>
        <p:txBody>
          <a:bodyPr>
            <a:normAutofit fontScale="90000"/>
          </a:bodyPr>
          <a:lstStyle/>
          <a:p>
            <a:r>
              <a:rPr lang="es-ES" b="1" dirty="0" smtClean="0">
                <a:solidFill>
                  <a:srgbClr val="FF0000"/>
                </a:solidFill>
              </a:rPr>
              <a:t>CAPITAL SOCIAL COMANDITARIO:</a:t>
            </a:r>
            <a:r>
              <a:rPr lang="es-AR" dirty="0" smtClean="0">
                <a:solidFill>
                  <a:srgbClr val="FF0000"/>
                </a:solidFill>
              </a:rPr>
              <a:t/>
            </a:r>
            <a:br>
              <a:rPr lang="es-AR" dirty="0" smtClean="0">
                <a:solidFill>
                  <a:srgbClr val="FF0000"/>
                </a:solidFill>
              </a:rPr>
            </a:br>
            <a:endParaRPr lang="es-AR" dirty="0">
              <a:solidFill>
                <a:srgbClr val="FF0000"/>
              </a:solidFill>
            </a:endParaRPr>
          </a:p>
        </p:txBody>
      </p:sp>
      <p:sp>
        <p:nvSpPr>
          <p:cNvPr id="3" name="2 Marcador de contenido"/>
          <p:cNvSpPr>
            <a:spLocks noGrp="1"/>
          </p:cNvSpPr>
          <p:nvPr>
            <p:ph sz="half" idx="1"/>
          </p:nvPr>
        </p:nvSpPr>
        <p:spPr/>
        <p:txBody>
          <a:bodyPr>
            <a:normAutofit lnSpcReduction="10000"/>
          </a:bodyPr>
          <a:lstStyle/>
          <a:p>
            <a:r>
              <a:rPr lang="es-ES" b="1" dirty="0" smtClean="0">
                <a:solidFill>
                  <a:srgbClr val="000099"/>
                </a:solidFill>
              </a:rPr>
              <a:t>SE CARGA.</a:t>
            </a:r>
            <a:endParaRPr lang="es-AR" dirty="0" smtClean="0">
              <a:solidFill>
                <a:srgbClr val="000099"/>
              </a:solidFill>
            </a:endParaRPr>
          </a:p>
          <a:p>
            <a:r>
              <a:rPr lang="es-ES" b="1" dirty="0" smtClean="0">
                <a:solidFill>
                  <a:schemeClr val="bg1"/>
                </a:solidFill>
              </a:rPr>
              <a:t>  - Disminución del capital social comanditario.</a:t>
            </a:r>
            <a:endParaRPr lang="es-AR" b="1" dirty="0" smtClean="0">
              <a:solidFill>
                <a:schemeClr val="bg1"/>
              </a:solidFill>
            </a:endParaRPr>
          </a:p>
          <a:p>
            <a:endParaRPr lang="es-AR" dirty="0"/>
          </a:p>
        </p:txBody>
      </p:sp>
      <p:sp>
        <p:nvSpPr>
          <p:cNvPr id="4" name="3 Marcador de contenido"/>
          <p:cNvSpPr>
            <a:spLocks noGrp="1"/>
          </p:cNvSpPr>
          <p:nvPr>
            <p:ph sz="half" idx="2"/>
          </p:nvPr>
        </p:nvSpPr>
        <p:spPr/>
        <p:txBody>
          <a:bodyPr>
            <a:normAutofit lnSpcReduction="10000"/>
          </a:bodyPr>
          <a:lstStyle/>
          <a:p>
            <a:r>
              <a:rPr lang="es-ES" b="1" dirty="0" smtClean="0">
                <a:solidFill>
                  <a:srgbClr val="000099"/>
                </a:solidFill>
              </a:rPr>
              <a:t>SE ABONA.</a:t>
            </a:r>
            <a:endParaRPr lang="es-AR" dirty="0" smtClean="0">
              <a:solidFill>
                <a:srgbClr val="000099"/>
              </a:solidFill>
            </a:endParaRPr>
          </a:p>
          <a:p>
            <a:r>
              <a:rPr lang="es-ES" b="1" dirty="0" smtClean="0">
                <a:solidFill>
                  <a:schemeClr val="bg1"/>
                </a:solidFill>
              </a:rPr>
              <a:t>1. - Por el importe del capital social comanditario suscrito por los accionistas comanditarios según la escritura constitutiva.</a:t>
            </a:r>
            <a:endParaRPr lang="es-AR" b="1" dirty="0" smtClean="0">
              <a:solidFill>
                <a:schemeClr val="bg1"/>
              </a:solidFill>
            </a:endParaRPr>
          </a:p>
          <a:p>
            <a:r>
              <a:rPr lang="es-ES" b="1" dirty="0" smtClean="0">
                <a:solidFill>
                  <a:schemeClr val="bg1"/>
                </a:solidFill>
              </a:rPr>
              <a:t>2. - Importe de los aumentos a este capital según las escrituras.</a:t>
            </a:r>
            <a:endParaRPr lang="es-AR" b="1" dirty="0" smtClean="0">
              <a:solidFill>
                <a:schemeClr val="bg1"/>
              </a:solidFill>
            </a:endParaRPr>
          </a:p>
          <a:p>
            <a:endParaRPr lang="es-AR" dirty="0"/>
          </a:p>
        </p:txBody>
      </p:sp>
      <p:sp>
        <p:nvSpPr>
          <p:cNvPr id="5" name="4 Marcador de pie de página"/>
          <p:cNvSpPr>
            <a:spLocks noGrp="1"/>
          </p:cNvSpPr>
          <p:nvPr>
            <p:ph type="ftr" sz="quarter" idx="11"/>
          </p:nvPr>
        </p:nvSpPr>
        <p:spPr/>
        <p:txBody>
          <a:bodyPr/>
          <a:lstStyle/>
          <a:p>
            <a:r>
              <a:rPr lang="es-AR" b="1" dirty="0" smtClean="0">
                <a:solidFill>
                  <a:schemeClr val="bg1"/>
                </a:solidFill>
              </a:rPr>
              <a:t>NO BUSQUES AMIGOS PERFECTOS, BUSCA AMIGOS VERDADEROS.</a:t>
            </a:r>
            <a:endParaRPr lang="es-AR"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2"/>
                                        </p:tgtEl>
                                        <p:attrNameLst>
                                          <p:attrName>ppt_x</p:attrName>
                                        </p:attrNameLst>
                                      </p:cBhvr>
                                      <p:tavLst>
                                        <p:tav tm="0">
                                          <p:val>
                                            <p:strVal val="ppt_x"/>
                                          </p:val>
                                        </p:tav>
                                        <p:tav tm="100000">
                                          <p:val>
                                            <p:strVal val="ppt_x"/>
                                          </p:val>
                                        </p:tav>
                                      </p:tavLst>
                                    </p:anim>
                                    <p:anim calcmode="lin" valueType="num">
                                      <p:cBhvr additive="base">
                                        <p:cTn id="7" dur="500"/>
                                        <p:tgtEl>
                                          <p:spTgt spid="2"/>
                                        </p:tgtEl>
                                        <p:attrNameLst>
                                          <p:attrName>ppt_y</p:attrName>
                                        </p:attrNameLst>
                                      </p:cBhvr>
                                      <p:tavLst>
                                        <p:tav tm="0">
                                          <p:val>
                                            <p:strVal val="ppt_y"/>
                                          </p:val>
                                        </p:tav>
                                        <p:tav tm="100000">
                                          <p:val>
                                            <p:strVal val="1+ppt_h/2"/>
                                          </p:val>
                                        </p:tav>
                                      </p:tavLst>
                                    </p:anim>
                                    <p:set>
                                      <p:cBhvr>
                                        <p:cTn id="8" dur="1" fill="hold">
                                          <p:stCondLst>
                                            <p:cond delay="499"/>
                                          </p:stCondLst>
                                        </p:cTn>
                                        <p:tgtEl>
                                          <p:spTgt spid="2"/>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3" dur="500"/>
                                        <p:tgtEl>
                                          <p:spTgt spid="4">
                                            <p:txEl>
                                              <p:pRg st="0" end="0"/>
                                            </p:txEl>
                                          </p:spTgt>
                                        </p:tgtEl>
                                        <p:attrNameLst>
                                          <p:attrName>ppt_y</p:attrName>
                                        </p:attrNameLst>
                                      </p:cBhvr>
                                      <p:tavLst>
                                        <p:tav tm="0">
                                          <p:val>
                                            <p:strVal val="ppt_y"/>
                                          </p:val>
                                        </p:tav>
                                        <p:tav tm="100000">
                                          <p:val>
                                            <p:strVal val="1+ppt_h/2"/>
                                          </p:val>
                                        </p:tav>
                                      </p:tavLst>
                                    </p:anim>
                                    <p:set>
                                      <p:cBhvr>
                                        <p:cTn id="14" dur="1" fill="hold">
                                          <p:stCondLst>
                                            <p:cond delay="499"/>
                                          </p:stCondLst>
                                        </p:cTn>
                                        <p:tgtEl>
                                          <p:spTgt spid="4">
                                            <p:txEl>
                                              <p:pRg st="0" end="0"/>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9" dur="500"/>
                                        <p:tgtEl>
                                          <p:spTgt spid="4">
                                            <p:txEl>
                                              <p:pRg st="1" end="1"/>
                                            </p:txEl>
                                          </p:spTgt>
                                        </p:tgtEl>
                                        <p:attrNameLst>
                                          <p:attrName>ppt_y</p:attrName>
                                        </p:attrNameLst>
                                      </p:cBhvr>
                                      <p:tavLst>
                                        <p:tav tm="0">
                                          <p:val>
                                            <p:strVal val="ppt_y"/>
                                          </p:val>
                                        </p:tav>
                                        <p:tav tm="100000">
                                          <p:val>
                                            <p:strVal val="1+ppt_h/2"/>
                                          </p:val>
                                        </p:tav>
                                      </p:tavLst>
                                    </p:anim>
                                    <p:set>
                                      <p:cBhvr>
                                        <p:cTn id="20" dur="1" fill="hold">
                                          <p:stCondLst>
                                            <p:cond delay="499"/>
                                          </p:stCondLst>
                                        </p:cTn>
                                        <p:tgtEl>
                                          <p:spTgt spid="4">
                                            <p:txEl>
                                              <p:pRg st="1" end="1"/>
                                            </p:txEl>
                                          </p:spTgt>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0" nodeType="clickEffect">
                                  <p:stCondLst>
                                    <p:cond delay="0"/>
                                  </p:stCondLst>
                                  <p:childTnLst>
                                    <p:anim calcmode="lin" valueType="num">
                                      <p:cBhvr additive="base">
                                        <p:cTn id="24" dur="500"/>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5" dur="500"/>
                                        <p:tgtEl>
                                          <p:spTgt spid="4">
                                            <p:txEl>
                                              <p:pRg st="2" end="2"/>
                                            </p:txEl>
                                          </p:spTgt>
                                        </p:tgtEl>
                                        <p:attrNameLst>
                                          <p:attrName>ppt_y</p:attrName>
                                        </p:attrNameLst>
                                      </p:cBhvr>
                                      <p:tavLst>
                                        <p:tav tm="0">
                                          <p:val>
                                            <p:strVal val="ppt_y"/>
                                          </p:val>
                                        </p:tav>
                                        <p:tav tm="100000">
                                          <p:val>
                                            <p:strVal val="1+ppt_h/2"/>
                                          </p:val>
                                        </p:tav>
                                      </p:tavLst>
                                    </p:anim>
                                    <p:set>
                                      <p:cBhvr>
                                        <p:cTn id="26" dur="1" fill="hold">
                                          <p:stCondLst>
                                            <p:cond delay="499"/>
                                          </p:stCondLst>
                                        </p:cTn>
                                        <p:tgtEl>
                                          <p:spTgt spid="4">
                                            <p:txEl>
                                              <p:pRg st="2" end="2"/>
                                            </p:txEl>
                                          </p:spTgt>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xit" presetSubtype="4" fill="hold" grpId="0" nodeType="clickEffect">
                                  <p:stCondLst>
                                    <p:cond delay="0"/>
                                  </p:stCondLst>
                                  <p:childTnLst>
                                    <p:anim calcmode="lin" valueType="num">
                                      <p:cBhvr additive="base">
                                        <p:cTn id="30"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1" dur="500"/>
                                        <p:tgtEl>
                                          <p:spTgt spid="3">
                                            <p:txEl>
                                              <p:pRg st="0" end="0"/>
                                            </p:txEl>
                                          </p:spTgt>
                                        </p:tgtEl>
                                        <p:attrNameLst>
                                          <p:attrName>ppt_y</p:attrName>
                                        </p:attrNameLst>
                                      </p:cBhvr>
                                      <p:tavLst>
                                        <p:tav tm="0">
                                          <p:val>
                                            <p:strVal val="ppt_y"/>
                                          </p:val>
                                        </p:tav>
                                        <p:tav tm="100000">
                                          <p:val>
                                            <p:strVal val="1+ppt_h/2"/>
                                          </p:val>
                                        </p:tav>
                                      </p:tavLst>
                                    </p:anim>
                                    <p:set>
                                      <p:cBhvr>
                                        <p:cTn id="32"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 presetClass="exit" presetSubtype="4" fill="hold" grpId="0" nodeType="clickEffect">
                                  <p:stCondLst>
                                    <p:cond delay="0"/>
                                  </p:stCondLst>
                                  <p:childTnLst>
                                    <p:anim calcmode="lin" valueType="num">
                                      <p:cBhvr additive="base">
                                        <p:cTn id="36" dur="5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7" dur="500"/>
                                        <p:tgtEl>
                                          <p:spTgt spid="3">
                                            <p:txEl>
                                              <p:pRg st="1" end="1"/>
                                            </p:txEl>
                                          </p:spTgt>
                                        </p:tgtEl>
                                        <p:attrNameLst>
                                          <p:attrName>ppt_y</p:attrName>
                                        </p:attrNameLst>
                                      </p:cBhvr>
                                      <p:tavLst>
                                        <p:tav tm="0">
                                          <p:val>
                                            <p:strVal val="ppt_y"/>
                                          </p:val>
                                        </p:tav>
                                        <p:tav tm="100000">
                                          <p:val>
                                            <p:strVal val="1+ppt_h/2"/>
                                          </p:val>
                                        </p:tav>
                                      </p:tavLst>
                                    </p:anim>
                                    <p:set>
                                      <p:cBhvr>
                                        <p:cTn id="38"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30000">
              <a:srgbClr val="66008F"/>
            </a:gs>
            <a:gs pos="64999">
              <a:srgbClr val="BA0066"/>
            </a:gs>
            <a:gs pos="89999">
              <a:srgbClr val="FF0000"/>
            </a:gs>
            <a:gs pos="100000">
              <a:srgbClr val="FF8200"/>
            </a:gs>
          </a:gsLst>
          <a:lin ang="5400000" scaled="0"/>
        </a:gradFill>
        <a:effectLst/>
      </p:bgPr>
    </p:bg>
    <p:spTree>
      <p:nvGrpSpPr>
        <p:cNvPr id="1" name=""/>
        <p:cNvGrpSpPr/>
        <p:nvPr/>
      </p:nvGrpSpPr>
      <p:grpSpPr>
        <a:xfrm>
          <a:off x="0" y="0"/>
          <a:ext cx="0" cy="0"/>
          <a:chOff x="0" y="0"/>
          <a:chExt cx="0" cy="0"/>
        </a:xfrm>
      </p:grpSpPr>
      <p:sp>
        <p:nvSpPr>
          <p:cNvPr id="3" name="2 Título"/>
          <p:cNvSpPr>
            <a:spLocks noGrp="1"/>
          </p:cNvSpPr>
          <p:nvPr>
            <p:ph type="ctrTitle"/>
          </p:nvPr>
        </p:nvSpPr>
        <p:spPr>
          <a:xfrm>
            <a:off x="539552" y="836712"/>
            <a:ext cx="8305800" cy="2232248"/>
          </a:xfrm>
        </p:spPr>
        <p:txBody>
          <a:bodyPr/>
          <a:lstStyle/>
          <a:p>
            <a:r>
              <a:rPr lang="es-AR" dirty="0" smtClean="0">
                <a:solidFill>
                  <a:schemeClr val="tx1"/>
                </a:solidFill>
              </a:rPr>
              <a:t>GRACIAS POR SU ATENCIÓN</a:t>
            </a:r>
            <a:r>
              <a:rPr lang="es-AR" dirty="0" smtClean="0"/>
              <a:t>.</a:t>
            </a:r>
            <a:endParaRPr lang="es-AR" dirty="0"/>
          </a:p>
        </p:txBody>
      </p:sp>
      <p:sp>
        <p:nvSpPr>
          <p:cNvPr id="4" name="3 Marcador de pie de página"/>
          <p:cNvSpPr>
            <a:spLocks noGrp="1"/>
          </p:cNvSpPr>
          <p:nvPr>
            <p:ph type="ftr" sz="quarter" idx="12"/>
          </p:nvPr>
        </p:nvSpPr>
        <p:spPr>
          <a:xfrm>
            <a:off x="2133600" y="5661248"/>
            <a:ext cx="4238600" cy="926467"/>
          </a:xfrm>
        </p:spPr>
        <p:txBody>
          <a:bodyPr/>
          <a:lstStyle/>
          <a:p>
            <a:r>
              <a:rPr lang="es-AR" sz="2800" b="1" dirty="0" smtClean="0">
                <a:solidFill>
                  <a:schemeClr val="bg1"/>
                </a:solidFill>
              </a:rPr>
              <a:t>Dios es el rey de reyes y señor de señores.</a:t>
            </a:r>
            <a:r>
              <a:rPr lang="es-AR" dirty="0" smtClean="0"/>
              <a:t>.</a:t>
            </a:r>
            <a:endParaRPr lang="es-A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836712"/>
            <a:ext cx="8229600" cy="5259288"/>
          </a:xfrm>
        </p:spPr>
        <p:txBody>
          <a:bodyPr/>
          <a:lstStyle/>
          <a:p>
            <a:r>
              <a:rPr lang="es-ES" b="1" dirty="0" smtClean="0">
                <a:solidFill>
                  <a:schemeClr val="bg1"/>
                </a:solidFill>
              </a:rPr>
              <a:t>DEFINICIÓN DE LA SOCIEDAD</a:t>
            </a:r>
            <a:endParaRPr lang="es-AR" b="1" dirty="0" smtClean="0">
              <a:solidFill>
                <a:schemeClr val="bg1"/>
              </a:solidFill>
            </a:endParaRPr>
          </a:p>
          <a:p>
            <a:r>
              <a:rPr lang="es-AR" b="1" dirty="0" smtClean="0">
                <a:solidFill>
                  <a:srgbClr val="6600CC"/>
                </a:solidFill>
              </a:rPr>
              <a:t>Naturaleza:</a:t>
            </a:r>
            <a:endParaRPr lang="es-AR" dirty="0" smtClean="0">
              <a:solidFill>
                <a:srgbClr val="6600CC"/>
              </a:solidFill>
            </a:endParaRPr>
          </a:p>
          <a:p>
            <a:r>
              <a:rPr lang="es-SV" b="1" dirty="0" smtClean="0">
                <a:solidFill>
                  <a:srgbClr val="6600CC"/>
                </a:solidFill>
              </a:rPr>
              <a:t>Constitución</a:t>
            </a:r>
            <a:r>
              <a:rPr lang="en-US" b="1" dirty="0" smtClean="0">
                <a:solidFill>
                  <a:srgbClr val="6600CC"/>
                </a:solidFill>
              </a:rPr>
              <a:t>: </a:t>
            </a:r>
            <a:endParaRPr lang="es-AR" dirty="0" smtClean="0">
              <a:solidFill>
                <a:srgbClr val="6600CC"/>
              </a:solidFill>
            </a:endParaRPr>
          </a:p>
          <a:p>
            <a:r>
              <a:rPr lang="es-SV" b="1" dirty="0" smtClean="0">
                <a:solidFill>
                  <a:srgbClr val="6600CC"/>
                </a:solidFill>
              </a:rPr>
              <a:t>Características</a:t>
            </a:r>
            <a:r>
              <a:rPr lang="en-US" b="1" dirty="0" smtClean="0">
                <a:solidFill>
                  <a:srgbClr val="6600CC"/>
                </a:solidFill>
              </a:rPr>
              <a:t>:</a:t>
            </a:r>
            <a:endParaRPr lang="es-AR" dirty="0" smtClean="0">
              <a:solidFill>
                <a:srgbClr val="6600CC"/>
              </a:solidFill>
            </a:endParaRPr>
          </a:p>
          <a:p>
            <a:r>
              <a:rPr lang="es-ES" b="1" dirty="0" smtClean="0">
                <a:solidFill>
                  <a:schemeClr val="bg1"/>
                </a:solidFill>
              </a:rPr>
              <a:t>INTEGRACIÓN DE LA RAZÓN SOCIAL</a:t>
            </a:r>
            <a:endParaRPr lang="es-AR" dirty="0" smtClean="0">
              <a:solidFill>
                <a:schemeClr val="bg1"/>
              </a:solidFill>
            </a:endParaRPr>
          </a:p>
          <a:p>
            <a:r>
              <a:rPr lang="es-ES" b="1" dirty="0" smtClean="0">
                <a:solidFill>
                  <a:schemeClr val="bg1"/>
                </a:solidFill>
              </a:rPr>
              <a:t>ADMINISTRACIÓN DE LA SOCIEDAD</a:t>
            </a:r>
            <a:endParaRPr lang="es-AR" dirty="0" smtClean="0">
              <a:solidFill>
                <a:schemeClr val="bg1"/>
              </a:solidFill>
            </a:endParaRPr>
          </a:p>
          <a:p>
            <a:r>
              <a:rPr lang="es-AR" b="1" dirty="0" smtClean="0">
                <a:solidFill>
                  <a:schemeClr val="bg1"/>
                </a:solidFill>
              </a:rPr>
              <a:t>ANÁLISIS DE LA SOCIEDAD EN</a:t>
            </a:r>
            <a:r>
              <a:rPr lang="es-AR" dirty="0" smtClean="0">
                <a:solidFill>
                  <a:schemeClr val="bg1"/>
                </a:solidFill>
              </a:rPr>
              <a:t> </a:t>
            </a:r>
            <a:r>
              <a:rPr lang="es-AR" b="1" dirty="0" smtClean="0">
                <a:solidFill>
                  <a:schemeClr val="bg1"/>
                </a:solidFill>
              </a:rPr>
              <a:t>COMANDITA POR ACCIONES</a:t>
            </a:r>
          </a:p>
          <a:p>
            <a:r>
              <a:rPr lang="es-ES" b="1" dirty="0" smtClean="0">
                <a:solidFill>
                  <a:schemeClr val="bg1"/>
                </a:solidFill>
              </a:rPr>
              <a:t>ORGANOS DE LA SOCIEDAD</a:t>
            </a:r>
            <a:endParaRPr lang="es-AR" dirty="0" smtClean="0">
              <a:solidFill>
                <a:schemeClr val="bg1"/>
              </a:solidFill>
            </a:endParaRPr>
          </a:p>
          <a:p>
            <a:endParaRPr lang="es-AR" dirty="0"/>
          </a:p>
        </p:txBody>
      </p:sp>
      <p:sp>
        <p:nvSpPr>
          <p:cNvPr id="5" name="4 Marcador de pie de página"/>
          <p:cNvSpPr>
            <a:spLocks noGrp="1"/>
          </p:cNvSpPr>
          <p:nvPr>
            <p:ph type="ftr" sz="quarter" idx="16"/>
          </p:nvPr>
        </p:nvSpPr>
        <p:spPr/>
        <p:txBody>
          <a:bodyPr/>
          <a:lstStyle/>
          <a:p>
            <a:r>
              <a:rPr lang="es-AR" b="1" dirty="0" smtClean="0">
                <a:solidFill>
                  <a:schemeClr val="bg1"/>
                </a:solidFill>
              </a:rPr>
              <a:t>JESUS MURIO EN LA GRUS POR TODOS NUESTROS PECADOS</a:t>
            </a:r>
            <a:r>
              <a:rPr lang="es-AR" dirty="0" smtClean="0"/>
              <a:t>.</a:t>
            </a:r>
            <a:endParaRPr lang="es-AR"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20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20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20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700808"/>
            <a:ext cx="8229600" cy="4395192"/>
          </a:xfrm>
        </p:spPr>
        <p:txBody>
          <a:bodyPr/>
          <a:lstStyle/>
          <a:p>
            <a:r>
              <a:rPr lang="es-AR" b="1" dirty="0" smtClean="0">
                <a:solidFill>
                  <a:schemeClr val="bg1"/>
                </a:solidFill>
              </a:rPr>
              <a:t>Es la sociedad que tiene dos categorías de socios: comanditados y comanditarios.</a:t>
            </a:r>
          </a:p>
          <a:p>
            <a:r>
              <a:rPr lang="es-AR" b="1" dirty="0" smtClean="0">
                <a:solidFill>
                  <a:schemeClr val="bg1"/>
                </a:solidFill>
              </a:rPr>
              <a:t>La primera, responde por las obligaciones sociales como los socios de la sociedad colectiva. </a:t>
            </a:r>
            <a:br>
              <a:rPr lang="es-AR" b="1" dirty="0" smtClean="0">
                <a:solidFill>
                  <a:schemeClr val="bg1"/>
                </a:solidFill>
              </a:rPr>
            </a:br>
            <a:r>
              <a:rPr lang="es-AR" b="1" dirty="0" smtClean="0">
                <a:solidFill>
                  <a:schemeClr val="bg1"/>
                </a:solidFill>
              </a:rPr>
              <a:t>En cambio, la segunda categoría limita su responsabilidad hasta el monto del capital que suscribe. </a:t>
            </a:r>
            <a:br>
              <a:rPr lang="es-AR" b="1" dirty="0" smtClean="0">
                <a:solidFill>
                  <a:schemeClr val="bg1"/>
                </a:solidFill>
              </a:rPr>
            </a:br>
            <a:r>
              <a:rPr lang="es-AR" b="1" dirty="0" smtClean="0">
                <a:solidFill>
                  <a:schemeClr val="bg1"/>
                </a:solidFill>
              </a:rPr>
              <a:t>Solo los aportes de los comanditarios se representan en acciones.</a:t>
            </a:r>
          </a:p>
          <a:p>
            <a:endParaRPr lang="es-AR" dirty="0"/>
          </a:p>
        </p:txBody>
      </p:sp>
      <p:sp>
        <p:nvSpPr>
          <p:cNvPr id="3" name="2 Título"/>
          <p:cNvSpPr>
            <a:spLocks noGrp="1"/>
          </p:cNvSpPr>
          <p:nvPr>
            <p:ph type="title"/>
          </p:nvPr>
        </p:nvSpPr>
        <p:spPr>
          <a:xfrm>
            <a:off x="457200" y="332656"/>
            <a:ext cx="8229600" cy="1656184"/>
          </a:xfrm>
        </p:spPr>
        <p:txBody>
          <a:bodyPr>
            <a:normAutofit/>
          </a:bodyPr>
          <a:lstStyle/>
          <a:p>
            <a:r>
              <a:rPr lang="es-ES" b="1" dirty="0" smtClean="0">
                <a:solidFill>
                  <a:srgbClr val="FF0000"/>
                </a:solidFill>
              </a:rPr>
              <a:t>DEFINICIÓN DE LA SOCIEDAD</a:t>
            </a:r>
            <a:r>
              <a:rPr lang="es-AR" dirty="0" smtClean="0"/>
              <a:t/>
            </a:r>
            <a:br>
              <a:rPr lang="es-AR" dirty="0" smtClean="0"/>
            </a:br>
            <a:endParaRPr lang="es-AR" dirty="0"/>
          </a:p>
        </p:txBody>
      </p:sp>
      <p:sp>
        <p:nvSpPr>
          <p:cNvPr id="5" name="4 Marcador de pie de página"/>
          <p:cNvSpPr>
            <a:spLocks noGrp="1"/>
          </p:cNvSpPr>
          <p:nvPr>
            <p:ph type="ftr" sz="quarter" idx="16"/>
          </p:nvPr>
        </p:nvSpPr>
        <p:spPr/>
        <p:txBody>
          <a:bodyPr/>
          <a:lstStyle/>
          <a:p>
            <a:r>
              <a:rPr lang="es-AR" b="1" dirty="0" smtClean="0">
                <a:solidFill>
                  <a:schemeClr val="bg1"/>
                </a:solidFill>
              </a:rPr>
              <a:t>LOS OJOS DE DIOS ESTAN EN TODAS PARTES.</a:t>
            </a:r>
            <a:endParaRPr lang="es-AR"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strips(downLeft)">
                                      <p:cBhvr>
                                        <p:cTn id="13" dur="500"/>
                                        <p:tgtEl>
                                          <p:spTgt spid="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Effect transition="in" filter="strips(downLeft)">
                                      <p:cBhvr>
                                        <p:cTn id="18"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404664"/>
            <a:ext cx="8229600" cy="6120680"/>
          </a:xfrm>
        </p:spPr>
        <p:txBody>
          <a:bodyPr>
            <a:normAutofit/>
          </a:bodyPr>
          <a:lstStyle/>
          <a:p>
            <a:r>
              <a:rPr lang="es-AR" b="1" dirty="0" smtClean="0">
                <a:solidFill>
                  <a:schemeClr val="bg1"/>
                </a:solidFill>
              </a:rPr>
              <a:t>Naturaleza:</a:t>
            </a:r>
          </a:p>
          <a:p>
            <a:r>
              <a:rPr lang="es-SV" b="1" dirty="0" smtClean="0">
                <a:solidFill>
                  <a:schemeClr val="bg1"/>
                </a:solidFill>
              </a:rPr>
              <a:t>Constitución</a:t>
            </a:r>
            <a:r>
              <a:rPr lang="en-US" b="1" dirty="0" smtClean="0">
                <a:solidFill>
                  <a:schemeClr val="bg1"/>
                </a:solidFill>
              </a:rPr>
              <a:t>: </a:t>
            </a:r>
            <a:endParaRPr lang="es-AR" b="1" dirty="0" smtClean="0">
              <a:solidFill>
                <a:schemeClr val="bg1"/>
              </a:solidFill>
            </a:endParaRPr>
          </a:p>
          <a:p>
            <a:r>
              <a:rPr lang="es-SV" b="1" dirty="0" smtClean="0">
                <a:solidFill>
                  <a:schemeClr val="bg1"/>
                </a:solidFill>
              </a:rPr>
              <a:t>Características</a:t>
            </a:r>
            <a:r>
              <a:rPr lang="en-US" b="1" dirty="0" smtClean="0">
                <a:solidFill>
                  <a:schemeClr val="bg1"/>
                </a:solidFill>
              </a:rPr>
              <a:t>:</a:t>
            </a:r>
            <a:endParaRPr lang="es-AR" b="1" dirty="0" smtClean="0">
              <a:solidFill>
                <a:schemeClr val="bg1"/>
              </a:solidFill>
            </a:endParaRPr>
          </a:p>
          <a:p>
            <a:pPr lvl="0"/>
            <a:r>
              <a:rPr lang="es-AR" b="1" dirty="0" smtClean="0">
                <a:solidFill>
                  <a:schemeClr val="bg1"/>
                </a:solidFill>
              </a:rPr>
              <a:t>La integran dos clases de socios</a:t>
            </a:r>
          </a:p>
          <a:p>
            <a:pPr lvl="0"/>
            <a:r>
              <a:rPr lang="es-AR" b="1" dirty="0" smtClean="0">
                <a:solidFill>
                  <a:schemeClr val="bg1"/>
                </a:solidFill>
              </a:rPr>
              <a:t>Los comanditados son solidaria, ilimitada y subsidiariamente responsables por las obligaciones de la sociedad</a:t>
            </a:r>
          </a:p>
          <a:p>
            <a:pPr lvl="0"/>
            <a:r>
              <a:rPr lang="es-AR" b="1" dirty="0" smtClean="0">
                <a:solidFill>
                  <a:schemeClr val="bg1"/>
                </a:solidFill>
              </a:rPr>
              <a:t>Los comanditarios tienen responsabilidad limitada al capital comprometido</a:t>
            </a:r>
          </a:p>
          <a:p>
            <a:pPr lvl="0"/>
            <a:r>
              <a:rPr lang="es-AR" b="1" dirty="0" smtClean="0">
                <a:solidFill>
                  <a:schemeClr val="bg1"/>
                </a:solidFill>
              </a:rPr>
              <a:t>Solo los aportes de los comanditarios se representan por medio de acciones</a:t>
            </a:r>
          </a:p>
          <a:p>
            <a:endParaRPr lang="es-AR" dirty="0"/>
          </a:p>
        </p:txBody>
      </p:sp>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1000" fill="hold"/>
                                        <p:tgtEl>
                                          <p:spTgt spid="2">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2">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p:cTn id="21" dur="1000" fill="hold"/>
                                        <p:tgtEl>
                                          <p:spTgt spid="2">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2">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 calcmode="lin" valueType="num">
                                      <p:cBhvr>
                                        <p:cTn id="28" dur="1000" fill="hold"/>
                                        <p:tgtEl>
                                          <p:spTgt spid="2">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2">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 calcmode="lin" valueType="num">
                                      <p:cBhvr>
                                        <p:cTn id="35" dur="1000" fill="hold"/>
                                        <p:tgtEl>
                                          <p:spTgt spid="2">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2">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2">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 calcmode="lin" valueType="num">
                                      <p:cBhvr>
                                        <p:cTn id="42" dur="1000" fill="hold"/>
                                        <p:tgtEl>
                                          <p:spTgt spid="2">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2">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2">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 calcmode="lin" valueType="num">
                                      <p:cBhvr>
                                        <p:cTn id="49" dur="1000" fill="hold"/>
                                        <p:tgtEl>
                                          <p:spTgt spid="2">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2">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196752"/>
            <a:ext cx="8229600" cy="4899248"/>
          </a:xfrm>
        </p:spPr>
        <p:txBody>
          <a:bodyPr/>
          <a:lstStyle/>
          <a:p>
            <a:r>
              <a:rPr lang="es-ES" sz="3200" b="1" dirty="0" smtClean="0">
                <a:solidFill>
                  <a:schemeClr val="bg1"/>
                </a:solidFill>
              </a:rPr>
              <a:t>Art 207:</a:t>
            </a:r>
            <a:r>
              <a:rPr lang="es-ES" sz="3200" dirty="0" smtClean="0">
                <a:solidFill>
                  <a:schemeClr val="bg1"/>
                </a:solidFill>
              </a:rPr>
              <a:t> </a:t>
            </a:r>
            <a:r>
              <a:rPr lang="es-ES" sz="3200" b="1" dirty="0" smtClean="0">
                <a:solidFill>
                  <a:srgbClr val="000099"/>
                </a:solidFill>
              </a:rPr>
              <a:t>Son fundadores de una sociedad anónima.</a:t>
            </a:r>
            <a:endParaRPr lang="es-AR" sz="3200" b="1" dirty="0" smtClean="0">
              <a:solidFill>
                <a:srgbClr val="000099"/>
              </a:solidFill>
            </a:endParaRPr>
          </a:p>
          <a:p>
            <a:pPr lvl="0"/>
            <a:r>
              <a:rPr lang="es-ES" sz="3200" b="1" dirty="0" smtClean="0">
                <a:solidFill>
                  <a:srgbClr val="000099"/>
                </a:solidFill>
              </a:rPr>
              <a:t>Los firmantes del programa, si la sociedad se constituyo en forma sucesiva o publica</a:t>
            </a:r>
            <a:endParaRPr lang="es-AR" sz="3200" b="1" dirty="0" smtClean="0">
              <a:solidFill>
                <a:srgbClr val="000099"/>
              </a:solidFill>
            </a:endParaRPr>
          </a:p>
          <a:p>
            <a:pPr lvl="0"/>
            <a:r>
              <a:rPr lang="es-ES" sz="3200" b="1" dirty="0" smtClean="0">
                <a:solidFill>
                  <a:srgbClr val="000099"/>
                </a:solidFill>
              </a:rPr>
              <a:t>Los otorgados de la escritura de constitución de la sociedad, si esta se constituyo en forma simultanea</a:t>
            </a:r>
            <a:r>
              <a:rPr lang="es-ES" sz="3200" dirty="0" smtClean="0">
                <a:solidFill>
                  <a:srgbClr val="000099"/>
                </a:solidFill>
              </a:rPr>
              <a:t>.</a:t>
            </a:r>
            <a:endParaRPr lang="es-AR" sz="3200" dirty="0" smtClean="0">
              <a:solidFill>
                <a:srgbClr val="000099"/>
              </a:solidFill>
            </a:endParaRPr>
          </a:p>
          <a:p>
            <a:endParaRPr lang="es-AR" dirty="0"/>
          </a:p>
        </p:txBody>
      </p:sp>
      <p:sp>
        <p:nvSpPr>
          <p:cNvPr id="5" name="4 Marcador de pie de página"/>
          <p:cNvSpPr>
            <a:spLocks noGrp="1"/>
          </p:cNvSpPr>
          <p:nvPr>
            <p:ph type="ftr" sz="quarter" idx="16"/>
          </p:nvPr>
        </p:nvSpPr>
        <p:spPr/>
        <p:txBody>
          <a:bodyPr/>
          <a:lstStyle/>
          <a:p>
            <a:r>
              <a:rPr lang="es-AR" b="1" dirty="0" smtClean="0">
                <a:solidFill>
                  <a:schemeClr val="bg1"/>
                </a:solidFill>
              </a:rPr>
              <a:t>EL VERDADERO Y UNICO AMIGO SE LLAMA JESUS.</a:t>
            </a:r>
            <a:endParaRPr lang="es-AR" b="1" dirty="0">
              <a:solidFill>
                <a:schemeClr val="bg1"/>
              </a:solidFill>
            </a:endParaRP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p:cTn id="21"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980728"/>
            <a:ext cx="8229600" cy="5115272"/>
          </a:xfrm>
        </p:spPr>
        <p:txBody>
          <a:bodyPr/>
          <a:lstStyle/>
          <a:p>
            <a:r>
              <a:rPr lang="es-ES" b="1" dirty="0" smtClean="0">
                <a:solidFill>
                  <a:schemeClr val="bg1"/>
                </a:solidFill>
              </a:rPr>
              <a:t>Art 208</a:t>
            </a:r>
            <a:r>
              <a:rPr lang="es-ES" b="1" dirty="0" smtClean="0"/>
              <a:t>:</a:t>
            </a:r>
            <a:r>
              <a:rPr lang="es-ES" dirty="0" smtClean="0"/>
              <a:t> </a:t>
            </a:r>
            <a:r>
              <a:rPr lang="es-ES" b="1" dirty="0" smtClean="0">
                <a:solidFill>
                  <a:srgbClr val="0000CC"/>
                </a:solidFill>
              </a:rPr>
              <a:t>Los actos realizados por los fundadores de una sociedad anónima, no obligaran a esta si no fueren aprobados por la junta general. Se exceptúan aquellas que fueren necesarios para l a constitución de la sociedad</a:t>
            </a:r>
            <a:endParaRPr lang="es-AR" b="1" dirty="0" smtClean="0">
              <a:solidFill>
                <a:srgbClr val="0000CC"/>
              </a:solidFill>
            </a:endParaRPr>
          </a:p>
          <a:p>
            <a:r>
              <a:rPr lang="es-ES" b="1" dirty="0" smtClean="0">
                <a:solidFill>
                  <a:schemeClr val="bg1"/>
                </a:solidFill>
              </a:rPr>
              <a:t>Art 209</a:t>
            </a:r>
            <a:r>
              <a:rPr lang="es-ES" b="1" dirty="0" smtClean="0"/>
              <a:t>: </a:t>
            </a:r>
            <a:r>
              <a:rPr lang="es-ES" b="1" dirty="0" smtClean="0">
                <a:solidFill>
                  <a:srgbClr val="000099"/>
                </a:solidFill>
              </a:rPr>
              <a:t>Los fundadores no pueden estimular a su favor o beneficios que comprometan el capital social. Todo pacto en contrario es nulo.</a:t>
            </a:r>
            <a:endParaRPr lang="es-AR" b="1" dirty="0" smtClean="0">
              <a:solidFill>
                <a:srgbClr val="000099"/>
              </a:solidFill>
            </a:endParaRPr>
          </a:p>
          <a:p>
            <a:endParaRPr lang="es-AR" b="1" dirty="0"/>
          </a:p>
        </p:txBody>
      </p:sp>
      <p:sp>
        <p:nvSpPr>
          <p:cNvPr id="5" name="4 Marcador de pie de página"/>
          <p:cNvSpPr>
            <a:spLocks noGrp="1"/>
          </p:cNvSpPr>
          <p:nvPr>
            <p:ph type="ftr" sz="quarter" idx="16"/>
          </p:nvPr>
        </p:nvSpPr>
        <p:spPr/>
        <p:txBody>
          <a:bodyPr/>
          <a:lstStyle/>
          <a:p>
            <a:r>
              <a:rPr lang="es-AR" b="1" dirty="0" smtClean="0">
                <a:solidFill>
                  <a:schemeClr val="bg1"/>
                </a:solidFill>
              </a:rPr>
              <a:t>DIOS TE BENDIGA</a:t>
            </a:r>
            <a:r>
              <a:rPr lang="es-AR" dirty="0" smtClean="0"/>
              <a:t>.</a:t>
            </a:r>
            <a:endParaRPr lang="es-AR"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916832"/>
            <a:ext cx="8229600" cy="4464496"/>
          </a:xfrm>
        </p:spPr>
        <p:txBody>
          <a:bodyPr>
            <a:normAutofit/>
          </a:bodyPr>
          <a:lstStyle/>
          <a:p>
            <a:r>
              <a:rPr lang="es-ES" b="1" dirty="0" smtClean="0">
                <a:solidFill>
                  <a:schemeClr val="bg1"/>
                </a:solidFill>
              </a:rPr>
              <a:t>Art 210:</a:t>
            </a:r>
            <a:r>
              <a:rPr lang="es-ES" dirty="0" smtClean="0">
                <a:solidFill>
                  <a:schemeClr val="bg1"/>
                </a:solidFill>
              </a:rPr>
              <a:t> </a:t>
            </a:r>
            <a:r>
              <a:rPr lang="es-ES" b="1" dirty="0" smtClean="0">
                <a:solidFill>
                  <a:srgbClr val="000066"/>
                </a:solidFill>
              </a:rPr>
              <a:t>La participación concedida a los fundadores en las utilidades liquidas anuales, no excederá del 10% de las mismas, ni podrá abarcar un periodo de mas de diez años, a partir de la fecha de constitución de la sociedad. Esta sociedad no podrá cubrirse sino después de haber pagado a los accionistas un dividendo del 6%, cuando menos sobre el valor  exhibido de sus acciones</a:t>
            </a:r>
            <a:endParaRPr lang="es-AR" b="1" dirty="0" smtClean="0">
              <a:solidFill>
                <a:srgbClr val="000066"/>
              </a:solidFill>
            </a:endParaRPr>
          </a:p>
        </p:txBody>
      </p:sp>
      <p:sp>
        <p:nvSpPr>
          <p:cNvPr id="3" name="2 Título"/>
          <p:cNvSpPr>
            <a:spLocks noGrp="1"/>
          </p:cNvSpPr>
          <p:nvPr>
            <p:ph type="title"/>
          </p:nvPr>
        </p:nvSpPr>
        <p:spPr>
          <a:xfrm>
            <a:off x="457200" y="152400"/>
            <a:ext cx="8229600" cy="2124472"/>
          </a:xfrm>
        </p:spPr>
        <p:txBody>
          <a:bodyPr>
            <a:normAutofit/>
          </a:bodyPr>
          <a:lstStyle/>
          <a:p>
            <a:r>
              <a:rPr lang="es-ES" b="1" dirty="0" smtClean="0">
                <a:solidFill>
                  <a:srgbClr val="0000CC"/>
                </a:solidFill>
              </a:rPr>
              <a:t>INTEGRACIÓN DE LA RAZÓN SOCIAL</a:t>
            </a:r>
            <a:r>
              <a:rPr lang="es-AR" dirty="0" smtClean="0"/>
              <a:t/>
            </a:r>
            <a:br>
              <a:rPr lang="es-AR" dirty="0" smtClean="0"/>
            </a:br>
            <a:endParaRPr lang="es-AR" dirty="0"/>
          </a:p>
        </p:txBody>
      </p:sp>
      <p:sp>
        <p:nvSpPr>
          <p:cNvPr id="5" name="4 Marcador de pie de página"/>
          <p:cNvSpPr>
            <a:spLocks noGrp="1"/>
          </p:cNvSpPr>
          <p:nvPr>
            <p:ph type="ftr" sz="quarter" idx="16"/>
          </p:nvPr>
        </p:nvSpPr>
        <p:spPr/>
        <p:txBody>
          <a:bodyPr/>
          <a:lstStyle/>
          <a:p>
            <a:r>
              <a:rPr lang="es-AR" b="1" dirty="0" smtClean="0">
                <a:solidFill>
                  <a:schemeClr val="bg1"/>
                </a:solidFill>
              </a:rPr>
              <a:t>DALE LO MEJOR NO AL HOMBRE SI NO A DIOS.</a:t>
            </a:r>
            <a:endParaRPr lang="es-AR"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268760"/>
            <a:ext cx="8229600" cy="4827240"/>
          </a:xfrm>
        </p:spPr>
        <p:txBody>
          <a:bodyPr/>
          <a:lstStyle/>
          <a:p>
            <a:r>
              <a:rPr lang="es-AR" b="1" dirty="0" smtClean="0">
                <a:solidFill>
                  <a:schemeClr val="bg1"/>
                </a:solidFill>
              </a:rPr>
              <a:t>Previa su constitución Un Profesional del Derecho (Asesor Legal –Abogado) debidamente preparada deberá inicialmente de:</a:t>
            </a:r>
          </a:p>
          <a:p>
            <a:pPr>
              <a:buFont typeface="Wingdings" pitchFamily="2" charset="2"/>
              <a:buChar char="Ø"/>
            </a:pPr>
            <a:r>
              <a:rPr lang="es-AR" b="1" dirty="0" smtClean="0">
                <a:solidFill>
                  <a:schemeClr val="bg1"/>
                </a:solidFill>
              </a:rPr>
              <a:t>Elaborar la escritura de la sociedad</a:t>
            </a:r>
          </a:p>
          <a:p>
            <a:pPr>
              <a:buFont typeface="Wingdings" pitchFamily="2" charset="2"/>
              <a:buChar char="Ø"/>
            </a:pPr>
            <a:r>
              <a:rPr lang="es-AR" b="1" dirty="0" smtClean="0">
                <a:solidFill>
                  <a:schemeClr val="bg1"/>
                </a:solidFill>
              </a:rPr>
              <a:t>Para nombrar al Representante Legal y/o Gerente General</a:t>
            </a:r>
          </a:p>
          <a:p>
            <a:pPr>
              <a:buFont typeface="Wingdings" pitchFamily="2" charset="2"/>
              <a:buChar char="Ø"/>
            </a:pPr>
            <a:r>
              <a:rPr lang="es-AR" b="1" dirty="0" smtClean="0">
                <a:solidFill>
                  <a:schemeClr val="bg1"/>
                </a:solidFill>
              </a:rPr>
              <a:t>Elaborar acta de nombramiento de Representante Legal y Gerente General</a:t>
            </a:r>
            <a:endParaRPr lang="es-AR" b="1" dirty="0">
              <a:solidFill>
                <a:schemeClr val="bg1"/>
              </a:solidFill>
            </a:endParaRPr>
          </a:p>
        </p:txBody>
      </p:sp>
      <p:sp>
        <p:nvSpPr>
          <p:cNvPr id="5" name="4 Marcador de pie de página"/>
          <p:cNvSpPr>
            <a:spLocks noGrp="1"/>
          </p:cNvSpPr>
          <p:nvPr>
            <p:ph type="ftr" sz="quarter" idx="16"/>
          </p:nvPr>
        </p:nvSpPr>
        <p:spPr/>
        <p:txBody>
          <a:bodyPr/>
          <a:lstStyle/>
          <a:p>
            <a:r>
              <a:rPr lang="es-AR" b="1" dirty="0" smtClean="0">
                <a:solidFill>
                  <a:schemeClr val="bg1"/>
                </a:solidFill>
              </a:rPr>
              <a:t>EL ABOGADO DE TUS PROBLEMAS SE LLAMA JESUCRISTO</a:t>
            </a:r>
            <a:r>
              <a:rPr lang="es-AR" dirty="0" smtClean="0"/>
              <a:t>.</a:t>
            </a:r>
            <a:endParaRPr lang="es-AR"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amond(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amond(in)">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amond(in)">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diamond(in)">
                                      <p:cBhvr>
                                        <p:cTn id="22"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l">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l">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97</TotalTime>
  <Words>1342</Words>
  <Application>Microsoft Office PowerPoint</Application>
  <PresentationFormat>Presentación en pantalla (4:3)</PresentationFormat>
  <Paragraphs>113</Paragraphs>
  <Slides>23</Slides>
  <Notes>0</Notes>
  <HiddenSlides>0</HiddenSlides>
  <MMClips>0</MMClips>
  <ScaleCrop>false</ScaleCrop>
  <HeadingPairs>
    <vt:vector size="4" baseType="variant">
      <vt:variant>
        <vt:lpstr>Tema</vt:lpstr>
      </vt:variant>
      <vt:variant>
        <vt:i4>1</vt:i4>
      </vt:variant>
      <vt:variant>
        <vt:lpstr>Títulos de diapositiva</vt:lpstr>
      </vt:variant>
      <vt:variant>
        <vt:i4>23</vt:i4>
      </vt:variant>
    </vt:vector>
  </HeadingPairs>
  <TitlesOfParts>
    <vt:vector size="24" baseType="lpstr">
      <vt:lpstr>Papel</vt:lpstr>
      <vt:lpstr>Instituto Nacional de Soyapango</vt:lpstr>
      <vt:lpstr>SOCIEDAD EN COMANDITA POR ACCIONES </vt:lpstr>
      <vt:lpstr>Diapositiva 3</vt:lpstr>
      <vt:lpstr>DEFINICIÓN DE LA SOCIEDAD </vt:lpstr>
      <vt:lpstr>Diapositiva 5</vt:lpstr>
      <vt:lpstr>Diapositiva 6</vt:lpstr>
      <vt:lpstr>Diapositiva 7</vt:lpstr>
      <vt:lpstr>INTEGRACIÓN DE LA RAZÓN SOCIAL </vt:lpstr>
      <vt:lpstr>Diapositiva 9</vt:lpstr>
      <vt:lpstr>Diapositiva 10</vt:lpstr>
      <vt:lpstr>ADMINISTRACIÓN DE LA SOCIEDAD </vt:lpstr>
      <vt:lpstr>Diapositiva 12</vt:lpstr>
      <vt:lpstr>Diapositiva 13</vt:lpstr>
      <vt:lpstr>Diapositiva 14</vt:lpstr>
      <vt:lpstr>Diapositiva 15</vt:lpstr>
      <vt:lpstr>ANÁLISIS DE LA SOCIEDAD EN COMANDITA POR ACCIONES</vt:lpstr>
      <vt:lpstr>ORGANOS DE LA SOCIEDAD </vt:lpstr>
      <vt:lpstr>CUENTAS CARACTERISTICAS DE LA SOCIEDAD EN COMANDITA POR ACCIONES</vt:lpstr>
      <vt:lpstr>ACCIONISTAS COMANDITADOS: </vt:lpstr>
      <vt:lpstr>ACCIONISTAS COMANDITARIOS</vt:lpstr>
      <vt:lpstr>CAPITAL SOCIAL COMANDITADO: </vt:lpstr>
      <vt:lpstr>CAPITAL SOCIAL COMANDITARIO: </vt:lpstr>
      <vt:lpstr>GRACIAS POR SU ATENCIÓN.</vt:lpstr>
    </vt:vector>
  </TitlesOfParts>
  <Company>Windows XP Colossus Edition 2 Reloaded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SOCIEDAD EN COMANDITA POR ACCIONES </dc:title>
  <dc:creator>Colossus User</dc:creator>
  <cp:lastModifiedBy>pcdos</cp:lastModifiedBy>
  <cp:revision>11</cp:revision>
  <dcterms:created xsi:type="dcterms:W3CDTF">2014-08-30T16:50:01Z</dcterms:created>
  <dcterms:modified xsi:type="dcterms:W3CDTF">2014-09-03T18:38:58Z</dcterms:modified>
</cp:coreProperties>
</file>