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732" r:id="rId2"/>
    <p:sldMasterId id="2147483744" r:id="rId3"/>
  </p:sldMasterIdLst>
  <p:notesMasterIdLst>
    <p:notesMasterId r:id="rId37"/>
  </p:notesMasterIdLst>
  <p:sldIdLst>
    <p:sldId id="256" r:id="rId4"/>
    <p:sldId id="257" r:id="rId5"/>
    <p:sldId id="258" r:id="rId6"/>
    <p:sldId id="259" r:id="rId7"/>
    <p:sldId id="260" r:id="rId8"/>
    <p:sldId id="261" r:id="rId9"/>
    <p:sldId id="262" r:id="rId10"/>
    <p:sldId id="263" r:id="rId11"/>
    <p:sldId id="276" r:id="rId12"/>
    <p:sldId id="264" r:id="rId13"/>
    <p:sldId id="265" r:id="rId14"/>
    <p:sldId id="290" r:id="rId15"/>
    <p:sldId id="266" r:id="rId16"/>
    <p:sldId id="268" r:id="rId17"/>
    <p:sldId id="269" r:id="rId18"/>
    <p:sldId id="277" r:id="rId19"/>
    <p:sldId id="270" r:id="rId20"/>
    <p:sldId id="289" r:id="rId21"/>
    <p:sldId id="271" r:id="rId22"/>
    <p:sldId id="278" r:id="rId23"/>
    <p:sldId id="272" r:id="rId24"/>
    <p:sldId id="287" r:id="rId25"/>
    <p:sldId id="273" r:id="rId26"/>
    <p:sldId id="282" r:id="rId27"/>
    <p:sldId id="274" r:id="rId28"/>
    <p:sldId id="284" r:id="rId29"/>
    <p:sldId id="275" r:id="rId30"/>
    <p:sldId id="279" r:id="rId31"/>
    <p:sldId id="280" r:id="rId32"/>
    <p:sldId id="283" r:id="rId33"/>
    <p:sldId id="285" r:id="rId34"/>
    <p:sldId id="288" r:id="rId35"/>
    <p:sldId id="286" r:id="rId36"/>
  </p:sldIdLst>
  <p:sldSz cx="9144000" cy="6858000" type="screen4x3"/>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10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8DF346-F79F-4B9C-A2F6-048E72805D88}" type="datetimeFigureOut">
              <a:rPr lang="es-SV" smtClean="0"/>
              <a:pPr/>
              <a:t>22/10/2012</a:t>
            </a:fld>
            <a:endParaRPr lang="es-SV"/>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78B8BF-AE7A-42B2-9C77-26E1CAC1A7A8}" type="slidenum">
              <a:rPr lang="es-SV" smtClean="0"/>
              <a:pPr/>
              <a:t>‹Nº›</a:t>
            </a:fld>
            <a:endParaRPr lang="es-SV"/>
          </a:p>
        </p:txBody>
      </p:sp>
    </p:spTree>
    <p:extLst>
      <p:ext uri="{BB962C8B-B14F-4D97-AF65-F5344CB8AC3E}">
        <p14:creationId xmlns="" xmlns:p14="http://schemas.microsoft.com/office/powerpoint/2010/main" val="1598434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SV" dirty="0"/>
          </a:p>
        </p:txBody>
      </p:sp>
      <p:sp>
        <p:nvSpPr>
          <p:cNvPr id="4" name="3 Marcador de número de diapositiva"/>
          <p:cNvSpPr>
            <a:spLocks noGrp="1"/>
          </p:cNvSpPr>
          <p:nvPr>
            <p:ph type="sldNum" sz="quarter" idx="10"/>
          </p:nvPr>
        </p:nvSpPr>
        <p:spPr/>
        <p:txBody>
          <a:bodyPr/>
          <a:lstStyle/>
          <a:p>
            <a:fld id="{1F78B8BF-AE7A-42B2-9C77-26E1CAC1A7A8}" type="slidenum">
              <a:rPr lang="es-SV" smtClean="0"/>
              <a:pPr/>
              <a:t>14</a:t>
            </a:fld>
            <a:endParaRPr lang="es-SV"/>
          </a:p>
        </p:txBody>
      </p:sp>
    </p:spTree>
    <p:extLst>
      <p:ext uri="{BB962C8B-B14F-4D97-AF65-F5344CB8AC3E}">
        <p14:creationId xmlns="" xmlns:p14="http://schemas.microsoft.com/office/powerpoint/2010/main" val="3002172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23" name="Slide Number Placeholder 22"/>
          <p:cNvSpPr>
            <a:spLocks noGrp="1"/>
          </p:cNvSpPr>
          <p:nvPr>
            <p:ph type="sldNum" sz="quarter" idx="11"/>
          </p:nvPr>
        </p:nvSpPr>
        <p:spPr/>
        <p:txBody>
          <a:bodyPr/>
          <a:lstStyle/>
          <a:p>
            <a:fld id="{434C74A8-3EF2-4411-8F36-ABEE6318E1CE}" type="slidenum">
              <a:rPr lang="es-SV" smtClean="0"/>
              <a:pPr/>
              <a:t>‹Nº›</a:t>
            </a:fld>
            <a:endParaRPr lang="es-SV"/>
          </a:p>
        </p:txBody>
      </p:sp>
      <p:sp>
        <p:nvSpPr>
          <p:cNvPr id="24" name="Footer Placeholder 23"/>
          <p:cNvSpPr>
            <a:spLocks noGrp="1"/>
          </p:cNvSpPr>
          <p:nvPr>
            <p:ph type="ftr" sz="quarter" idx="12"/>
          </p:nvPr>
        </p:nvSpPr>
        <p:spPr/>
        <p:txBody>
          <a:bodyPr/>
          <a:lstStyle/>
          <a:p>
            <a:endParaRPr lang="es-SV"/>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s-ES" smtClean="0"/>
              <a:t>Haga clic para modificar el estilo de título del patrón</a:t>
            </a:r>
            <a:endParaRPr lang="en-US" dirty="0"/>
          </a:p>
        </p:txBody>
      </p:sp>
    </p:spTree>
  </p:cSld>
  <p:clrMapOvr>
    <a:masterClrMapping/>
  </p:clrMapOvr>
  <p:transition spd="slow">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434C74A8-3EF2-4411-8F36-ABEE6318E1CE}" type="slidenum">
              <a:rPr lang="es-SV" smtClean="0"/>
              <a:pPr/>
              <a:t>‹Nº›</a:t>
            </a:fld>
            <a:endParaRPr lang="es-SV"/>
          </a:p>
        </p:txBody>
      </p:sp>
    </p:spTree>
  </p:cSld>
  <p:clrMapOvr>
    <a:masterClrMapping/>
  </p:clrMapOvr>
  <p:transition spd="slow">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434C74A8-3EF2-4411-8F36-ABEE6318E1CE}" type="slidenum">
              <a:rPr lang="es-SV" smtClean="0"/>
              <a:pPr/>
              <a:t>‹Nº›</a:t>
            </a:fld>
            <a:endParaRPr lang="es-SV"/>
          </a:p>
        </p:txBody>
      </p:sp>
    </p:spTree>
  </p:cSld>
  <p:clrMapOvr>
    <a:masterClrMapping/>
  </p:clrMapOvr>
  <p:transition spd="slow">
    <p:wheel spokes="3"/>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04199DE0-B2AE-4B7A-97A0-1E291636F5FA}" type="datetimeFigureOut">
              <a:rPr lang="es-SV" smtClean="0"/>
              <a:pPr/>
              <a:t>22/10/2012</a:t>
            </a:fld>
            <a:endParaRPr lang="es-SV"/>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SV"/>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34C74A8-3EF2-4411-8F36-ABEE6318E1CE}" type="slidenum">
              <a:rPr lang="es-SV" smtClean="0"/>
              <a:pPr/>
              <a:t>‹Nº›</a:t>
            </a:fld>
            <a:endParaRPr lang="es-SV"/>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heel spokes="3"/>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434C74A8-3EF2-4411-8F36-ABEE6318E1CE}" type="slidenum">
              <a:rPr lang="es-SV" smtClean="0"/>
              <a:pPr/>
              <a:t>‹Nº›</a:t>
            </a:fld>
            <a:endParaRPr lang="es-SV"/>
          </a:p>
        </p:txBody>
      </p:sp>
    </p:spTree>
  </p:cSld>
  <p:clrMapOvr>
    <a:masterClrMapping/>
  </p:clrMapOvr>
  <p:transition spd="slow">
    <p:wheel spokes="3"/>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434C74A8-3EF2-4411-8F36-ABEE6318E1CE}" type="slidenum">
              <a:rPr lang="es-SV" smtClean="0"/>
              <a:pPr/>
              <a:t>‹Nº›</a:t>
            </a:fld>
            <a:endParaRPr lang="es-SV"/>
          </a:p>
        </p:txBody>
      </p:sp>
    </p:spTree>
  </p:cSld>
  <p:clrMapOvr>
    <a:masterClrMapping/>
  </p:clrMapOvr>
  <p:transition spd="slow">
    <p:wheel spokes="3"/>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434C74A8-3EF2-4411-8F36-ABEE6318E1CE}" type="slidenum">
              <a:rPr lang="es-SV" smtClean="0"/>
              <a:pPr/>
              <a:t>‹Nº›</a:t>
            </a:fld>
            <a:endParaRPr lang="es-SV"/>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ransition spd="slow">
    <p:wheel spokes="3"/>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434C74A8-3EF2-4411-8F36-ABEE6318E1CE}" type="slidenum">
              <a:rPr lang="es-SV" smtClean="0"/>
              <a:pPr/>
              <a:t>‹Nº›</a:t>
            </a:fld>
            <a:endParaRPr lang="es-SV"/>
          </a:p>
        </p:txBody>
      </p:sp>
    </p:spTree>
  </p:cSld>
  <p:clrMapOvr>
    <a:masterClrMapping/>
  </p:clrMapOvr>
  <p:transition spd="slow">
    <p:wheel spokes="3"/>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434C74A8-3EF2-4411-8F36-ABEE6318E1CE}" type="slidenum">
              <a:rPr lang="es-SV" smtClean="0"/>
              <a:pPr/>
              <a:t>‹Nº›</a:t>
            </a:fld>
            <a:endParaRPr lang="es-SV"/>
          </a:p>
        </p:txBody>
      </p:sp>
    </p:spTree>
  </p:cSld>
  <p:clrMapOvr>
    <a:masterClrMapping/>
  </p:clrMapOvr>
  <p:transition spd="slow">
    <p:wheel spokes="3"/>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434C74A8-3EF2-4411-8F36-ABEE6318E1CE}" type="slidenum">
              <a:rPr lang="es-SV" smtClean="0"/>
              <a:pPr/>
              <a:t>‹Nº›</a:t>
            </a:fld>
            <a:endParaRPr lang="es-SV"/>
          </a:p>
        </p:txBody>
      </p:sp>
    </p:spTree>
  </p:cSld>
  <p:clrMapOvr>
    <a:masterClrMapping/>
  </p:clrMapOvr>
  <p:transition spd="slow">
    <p:wheel spokes="3"/>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7" name="Slide Number Placeholder 6"/>
          <p:cNvSpPr>
            <a:spLocks noGrp="1"/>
          </p:cNvSpPr>
          <p:nvPr>
            <p:ph type="sldNum" sz="quarter" idx="12"/>
          </p:nvPr>
        </p:nvSpPr>
        <p:spPr/>
        <p:txBody>
          <a:bodyPr/>
          <a:lstStyle/>
          <a:p>
            <a:fld id="{434C74A8-3EF2-4411-8F36-ABEE6318E1CE}" type="slidenum">
              <a:rPr lang="es-SV" smtClean="0"/>
              <a:pPr/>
              <a:t>‹Nº›</a:t>
            </a:fld>
            <a:endParaRPr lang="es-SV"/>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SV"/>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spd="slow">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Date Placeholder 11"/>
          <p:cNvSpPr>
            <a:spLocks noGrp="1"/>
          </p:cNvSpPr>
          <p:nvPr>
            <p:ph type="dt" sz="half" idx="14"/>
          </p:nvPr>
        </p:nvSpPr>
        <p:spPr/>
        <p:txBody>
          <a:bodyPr/>
          <a:lstStyle/>
          <a:p>
            <a:fld id="{04199DE0-B2AE-4B7A-97A0-1E291636F5FA}" type="datetimeFigureOut">
              <a:rPr lang="es-SV" smtClean="0"/>
              <a:pPr/>
              <a:t>22/10/2012</a:t>
            </a:fld>
            <a:endParaRPr lang="es-SV"/>
          </a:p>
        </p:txBody>
      </p:sp>
      <p:sp>
        <p:nvSpPr>
          <p:cNvPr id="19" name="Slide Number Placeholder 18"/>
          <p:cNvSpPr>
            <a:spLocks noGrp="1"/>
          </p:cNvSpPr>
          <p:nvPr>
            <p:ph type="sldNum" sz="quarter" idx="15"/>
          </p:nvPr>
        </p:nvSpPr>
        <p:spPr/>
        <p:txBody>
          <a:bodyPr/>
          <a:lstStyle/>
          <a:p>
            <a:fld id="{434C74A8-3EF2-4411-8F36-ABEE6318E1CE}" type="slidenum">
              <a:rPr lang="es-SV" smtClean="0"/>
              <a:pPr/>
              <a:t>‹Nº›</a:t>
            </a:fld>
            <a:endParaRPr lang="es-SV"/>
          </a:p>
        </p:txBody>
      </p:sp>
      <p:sp>
        <p:nvSpPr>
          <p:cNvPr id="21" name="Footer Placeholder 20"/>
          <p:cNvSpPr>
            <a:spLocks noGrp="1"/>
          </p:cNvSpPr>
          <p:nvPr>
            <p:ph type="ftr" sz="quarter" idx="16"/>
          </p:nvPr>
        </p:nvSpPr>
        <p:spPr/>
        <p:txBody>
          <a:bodyPr/>
          <a:lstStyle/>
          <a:p>
            <a:endParaRPr lang="es-SV"/>
          </a:p>
        </p:txBody>
      </p:sp>
      <p:sp>
        <p:nvSpPr>
          <p:cNvPr id="8" name="Title 7"/>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ransition spd="slow">
    <p:wheel spokes="3"/>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SV"/>
          </a:p>
        </p:txBody>
      </p:sp>
      <p:sp>
        <p:nvSpPr>
          <p:cNvPr id="7" name="Slide Number Placeholder 6"/>
          <p:cNvSpPr>
            <a:spLocks noGrp="1"/>
          </p:cNvSpPr>
          <p:nvPr>
            <p:ph type="sldNum" sz="quarter" idx="12"/>
          </p:nvPr>
        </p:nvSpPr>
        <p:spPr/>
        <p:txBody>
          <a:bodyPr/>
          <a:lstStyle/>
          <a:p>
            <a:fld id="{434C74A8-3EF2-4411-8F36-ABEE6318E1CE}" type="slidenum">
              <a:rPr lang="es-SV" smtClean="0"/>
              <a:pPr/>
              <a:t>‹Nº›</a:t>
            </a:fld>
            <a:endParaRPr lang="es-SV"/>
          </a:p>
        </p:txBody>
      </p:sp>
    </p:spTree>
  </p:cSld>
  <p:clrMapOvr>
    <a:masterClrMapping/>
  </p:clrMapOvr>
  <p:transition spd="slow">
    <p:wheel spokes="3"/>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434C74A8-3EF2-4411-8F36-ABEE6318E1CE}" type="slidenum">
              <a:rPr lang="es-SV" smtClean="0"/>
              <a:pPr/>
              <a:t>‹Nº›</a:t>
            </a:fld>
            <a:endParaRPr lang="es-SV"/>
          </a:p>
        </p:txBody>
      </p:sp>
    </p:spTree>
  </p:cSld>
  <p:clrMapOvr>
    <a:masterClrMapping/>
  </p:clrMapOvr>
  <p:transition spd="slow">
    <p:wheel spokes="3"/>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434C74A8-3EF2-4411-8F36-ABEE6318E1CE}" type="slidenum">
              <a:rPr lang="es-SV" smtClean="0"/>
              <a:pPr/>
              <a:t>‹Nº›</a:t>
            </a:fld>
            <a:endParaRPr lang="es-SV"/>
          </a:p>
        </p:txBody>
      </p:sp>
    </p:spTree>
  </p:cSld>
  <p:clrMapOvr>
    <a:masterClrMapping/>
  </p:clrMapOvr>
  <p:transition spd="slow">
    <p:wheel spokes="3"/>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434C74A8-3EF2-4411-8F36-ABEE6318E1CE}" type="slidenum">
              <a:rPr lang="es-SV" smtClean="0"/>
              <a:pPr/>
              <a:t>‹Nº›</a:t>
            </a:fld>
            <a:endParaRPr lang="es-SV"/>
          </a:p>
        </p:txBody>
      </p:sp>
    </p:spTree>
  </p:cSld>
  <p:clrMapOvr>
    <a:masterClrMapping/>
  </p:clrMapOvr>
  <p:transition spd="slow">
    <p:wheel spokes="3"/>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434C74A8-3EF2-4411-8F36-ABEE6318E1CE}" type="slidenum">
              <a:rPr lang="es-SV" smtClean="0"/>
              <a:pPr/>
              <a:t>‹Nº›</a:t>
            </a:fld>
            <a:endParaRPr lang="es-SV"/>
          </a:p>
        </p:txBody>
      </p:sp>
    </p:spTree>
  </p:cSld>
  <p:clrMapOvr>
    <a:masterClrMapping/>
  </p:clrMapOvr>
  <p:transition spd="slow">
    <p:wheel spokes="3"/>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434C74A8-3EF2-4411-8F36-ABEE6318E1CE}" type="slidenum">
              <a:rPr lang="es-SV" smtClean="0"/>
              <a:pPr/>
              <a:t>‹Nº›</a:t>
            </a:fld>
            <a:endParaRPr lang="es-SV"/>
          </a:p>
        </p:txBody>
      </p:sp>
    </p:spTree>
  </p:cSld>
  <p:clrMapOvr>
    <a:masterClrMapping/>
  </p:clrMapOvr>
  <p:transition spd="slow">
    <p:wheel spokes="3"/>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434C74A8-3EF2-4411-8F36-ABEE6318E1CE}" type="slidenum">
              <a:rPr lang="es-SV" smtClean="0"/>
              <a:pPr/>
              <a:t>‹Nº›</a:t>
            </a:fld>
            <a:endParaRPr lang="es-SV"/>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spd="slow">
    <p:wheel spokes="3"/>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434C74A8-3EF2-4411-8F36-ABEE6318E1CE}" type="slidenum">
              <a:rPr lang="es-SV" smtClean="0"/>
              <a:pPr/>
              <a:t>‹Nº›</a:t>
            </a:fld>
            <a:endParaRPr lang="es-SV"/>
          </a:p>
        </p:txBody>
      </p:sp>
    </p:spTree>
  </p:cSld>
  <p:clrMapOvr>
    <a:masterClrMapping/>
  </p:clrMapOvr>
  <p:transition spd="slow">
    <p:wheel spokes="3"/>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434C74A8-3EF2-4411-8F36-ABEE6318E1CE}" type="slidenum">
              <a:rPr lang="es-SV" smtClean="0"/>
              <a:pPr/>
              <a:t>‹Nº›</a:t>
            </a:fld>
            <a:endParaRPr lang="es-SV"/>
          </a:p>
        </p:txBody>
      </p:sp>
    </p:spTree>
  </p:cSld>
  <p:clrMapOvr>
    <a:masterClrMapping/>
  </p:clrMapOvr>
  <p:transition spd="slow">
    <p:wheel spokes="3"/>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434C74A8-3EF2-4411-8F36-ABEE6318E1CE}" type="slidenum">
              <a:rPr lang="es-SV" smtClean="0"/>
              <a:pPr/>
              <a:t>‹Nº›</a:t>
            </a:fld>
            <a:endParaRPr lang="es-SV"/>
          </a:p>
        </p:txBody>
      </p:sp>
    </p:spTree>
  </p:cSld>
  <p:clrMapOvr>
    <a:masterClrMapping/>
  </p:clrMapOvr>
  <p:transition spd="slow">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16" name="Date Placeholder 15"/>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20" name="Slide Number Placeholder 19"/>
          <p:cNvSpPr>
            <a:spLocks noGrp="1"/>
          </p:cNvSpPr>
          <p:nvPr>
            <p:ph type="sldNum" sz="quarter" idx="11"/>
          </p:nvPr>
        </p:nvSpPr>
        <p:spPr/>
        <p:txBody>
          <a:bodyPr/>
          <a:lstStyle/>
          <a:p>
            <a:fld id="{434C74A8-3EF2-4411-8F36-ABEE6318E1CE}" type="slidenum">
              <a:rPr lang="es-SV" smtClean="0"/>
              <a:pPr/>
              <a:t>‹Nº›</a:t>
            </a:fld>
            <a:endParaRPr lang="es-SV"/>
          </a:p>
        </p:txBody>
      </p:sp>
      <p:sp>
        <p:nvSpPr>
          <p:cNvPr id="21" name="Footer Placeholder 20"/>
          <p:cNvSpPr>
            <a:spLocks noGrp="1"/>
          </p:cNvSpPr>
          <p:nvPr>
            <p:ph type="ftr" sz="quarter" idx="12"/>
          </p:nvPr>
        </p:nvSpPr>
        <p:spPr/>
        <p:txBody>
          <a:bodyPr/>
          <a:lstStyle/>
          <a:p>
            <a:endParaRPr lang="es-SV"/>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s-ES" smtClean="0"/>
              <a:t>Haga clic para modificar el estilo de título del patrón</a:t>
            </a:r>
            <a:endParaRPr lang="en-US" dirty="0"/>
          </a:p>
        </p:txBody>
      </p:sp>
    </p:spTree>
  </p:cSld>
  <p:clrMapOvr>
    <a:masterClrMapping/>
  </p:clrMapOvr>
  <p:transition spd="slow">
    <p:wheel spokes="3"/>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SV"/>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434C74A8-3EF2-4411-8F36-ABEE6318E1CE}" type="slidenum">
              <a:rPr lang="es-SV" smtClean="0"/>
              <a:pPr/>
              <a:t>‹Nº›</a:t>
            </a:fld>
            <a:endParaRPr lang="es-SV"/>
          </a:p>
        </p:txBody>
      </p:sp>
    </p:spTree>
  </p:cSld>
  <p:clrMapOvr>
    <a:masterClrMapping/>
  </p:clrMapOvr>
  <p:transition spd="slow">
    <p:wheel spokes="3"/>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434C74A8-3EF2-4411-8F36-ABEE6318E1CE}" type="slidenum">
              <a:rPr lang="es-SV" smtClean="0"/>
              <a:pPr/>
              <a:t>‹Nº›</a:t>
            </a:fld>
            <a:endParaRPr lang="es-SV"/>
          </a:p>
        </p:txBody>
      </p:sp>
    </p:spTree>
  </p:cSld>
  <p:clrMapOvr>
    <a:masterClrMapping/>
  </p:clrMapOvr>
  <p:transition spd="slow">
    <p:wheel spokes="3"/>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434C74A8-3EF2-4411-8F36-ABEE6318E1CE}" type="slidenum">
              <a:rPr lang="es-SV" smtClean="0"/>
              <a:pPr/>
              <a:t>‹Nº›</a:t>
            </a:fld>
            <a:endParaRPr lang="es-SV"/>
          </a:p>
        </p:txBody>
      </p:sp>
    </p:spTree>
  </p:cSld>
  <p:clrMapOvr>
    <a:masterClrMapping/>
  </p:clrMapOvr>
  <p:transition spd="slow">
    <p:wheel spokes="3"/>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434C74A8-3EF2-4411-8F36-ABEE6318E1CE}" type="slidenum">
              <a:rPr lang="es-SV" smtClean="0"/>
              <a:pPr/>
              <a:t>‹Nº›</a:t>
            </a:fld>
            <a:endParaRPr lang="es-SV"/>
          </a:p>
        </p:txBody>
      </p:sp>
    </p:spTree>
  </p:cSld>
  <p:clrMapOvr>
    <a:masterClrMapping/>
  </p:clrMapOvr>
  <p:transition spd="slow">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7" name="Title 26"/>
          <p:cNvSpPr>
            <a:spLocks noGrp="1"/>
          </p:cNvSpPr>
          <p:nvPr>
            <p:ph type="title"/>
          </p:nvPr>
        </p:nvSpPr>
        <p:spPr/>
        <p:txBody>
          <a:bodyPr/>
          <a:lstStyle/>
          <a:p>
            <a:r>
              <a:rPr lang="es-ES" smtClean="0"/>
              <a:t>Haga clic para modificar el estilo de título del patrón</a:t>
            </a:r>
            <a:endParaRPr lang="en-US" dirty="0"/>
          </a:p>
        </p:txBody>
      </p:sp>
      <p:sp>
        <p:nvSpPr>
          <p:cNvPr id="20" name="Date Placeholder 19"/>
          <p:cNvSpPr>
            <a:spLocks noGrp="1"/>
          </p:cNvSpPr>
          <p:nvPr>
            <p:ph type="dt" sz="half" idx="15"/>
          </p:nvPr>
        </p:nvSpPr>
        <p:spPr/>
        <p:txBody>
          <a:bodyPr/>
          <a:lstStyle/>
          <a:p>
            <a:fld id="{04199DE0-B2AE-4B7A-97A0-1E291636F5FA}" type="datetimeFigureOut">
              <a:rPr lang="es-SV" smtClean="0"/>
              <a:pPr/>
              <a:t>22/10/2012</a:t>
            </a:fld>
            <a:endParaRPr lang="es-SV"/>
          </a:p>
        </p:txBody>
      </p:sp>
      <p:sp>
        <p:nvSpPr>
          <p:cNvPr id="25" name="Slide Number Placeholder 24"/>
          <p:cNvSpPr>
            <a:spLocks noGrp="1"/>
          </p:cNvSpPr>
          <p:nvPr>
            <p:ph type="sldNum" sz="quarter" idx="16"/>
          </p:nvPr>
        </p:nvSpPr>
        <p:spPr/>
        <p:txBody>
          <a:bodyPr/>
          <a:lstStyle/>
          <a:p>
            <a:fld id="{434C74A8-3EF2-4411-8F36-ABEE6318E1CE}" type="slidenum">
              <a:rPr lang="es-SV" smtClean="0"/>
              <a:pPr/>
              <a:t>‹Nº›</a:t>
            </a:fld>
            <a:endParaRPr lang="es-SV"/>
          </a:p>
        </p:txBody>
      </p:sp>
      <p:sp>
        <p:nvSpPr>
          <p:cNvPr id="26" name="Footer Placeholder 25"/>
          <p:cNvSpPr>
            <a:spLocks noGrp="1"/>
          </p:cNvSpPr>
          <p:nvPr>
            <p:ph type="ftr" sz="quarter" idx="17"/>
          </p:nvPr>
        </p:nvSpPr>
        <p:spPr/>
        <p:txBody>
          <a:bodyPr/>
          <a:lstStyle/>
          <a:p>
            <a:endParaRPr lang="es-SV"/>
          </a:p>
        </p:txBody>
      </p:sp>
    </p:spTree>
  </p:cSld>
  <p:clrMapOvr>
    <a:masterClrMapping/>
  </p:clrMapOvr>
  <p:transition spd="slow">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30" name="Title 29"/>
          <p:cNvSpPr>
            <a:spLocks noGrp="1"/>
          </p:cNvSpPr>
          <p:nvPr>
            <p:ph type="title"/>
          </p:nvPr>
        </p:nvSpPr>
        <p:spPr/>
        <p:txBody>
          <a:bodyPr/>
          <a:lstStyle/>
          <a:p>
            <a:r>
              <a:rPr lang="es-ES" smtClean="0"/>
              <a:t>Haga clic para modificar el estilo de título del patrón</a:t>
            </a:r>
            <a:endParaRPr lang="en-US"/>
          </a:p>
        </p:txBody>
      </p:sp>
      <p:sp>
        <p:nvSpPr>
          <p:cNvPr id="20" name="Date Placeholder 19"/>
          <p:cNvSpPr>
            <a:spLocks noGrp="1"/>
          </p:cNvSpPr>
          <p:nvPr>
            <p:ph type="dt" sz="half" idx="16"/>
          </p:nvPr>
        </p:nvSpPr>
        <p:spPr/>
        <p:txBody>
          <a:bodyPr/>
          <a:lstStyle/>
          <a:p>
            <a:fld id="{04199DE0-B2AE-4B7A-97A0-1E291636F5FA}" type="datetimeFigureOut">
              <a:rPr lang="es-SV" smtClean="0"/>
              <a:pPr/>
              <a:t>22/10/2012</a:t>
            </a:fld>
            <a:endParaRPr lang="es-SV"/>
          </a:p>
        </p:txBody>
      </p:sp>
      <p:sp>
        <p:nvSpPr>
          <p:cNvPr id="24" name="Slide Number Placeholder 23"/>
          <p:cNvSpPr>
            <a:spLocks noGrp="1"/>
          </p:cNvSpPr>
          <p:nvPr>
            <p:ph type="sldNum" sz="quarter" idx="17"/>
          </p:nvPr>
        </p:nvSpPr>
        <p:spPr/>
        <p:txBody>
          <a:bodyPr/>
          <a:lstStyle/>
          <a:p>
            <a:fld id="{434C74A8-3EF2-4411-8F36-ABEE6318E1CE}" type="slidenum">
              <a:rPr lang="es-SV" smtClean="0"/>
              <a:pPr/>
              <a:t>‹Nº›</a:t>
            </a:fld>
            <a:endParaRPr lang="es-SV"/>
          </a:p>
        </p:txBody>
      </p:sp>
      <p:sp>
        <p:nvSpPr>
          <p:cNvPr id="29" name="Footer Placeholder 28"/>
          <p:cNvSpPr>
            <a:spLocks noGrp="1"/>
          </p:cNvSpPr>
          <p:nvPr>
            <p:ph type="ftr" sz="quarter" idx="18"/>
          </p:nvPr>
        </p:nvSpPr>
        <p:spPr/>
        <p:txBody>
          <a:bodyPr/>
          <a:lstStyle/>
          <a:p>
            <a:endParaRPr lang="es-SV"/>
          </a:p>
        </p:txBody>
      </p:sp>
    </p:spTree>
  </p:cSld>
  <p:clrMapOvr>
    <a:masterClrMapping/>
  </p:clrMapOvr>
  <p:transition spd="slow">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14" name="Slide Number Placeholder 13"/>
          <p:cNvSpPr>
            <a:spLocks noGrp="1"/>
          </p:cNvSpPr>
          <p:nvPr>
            <p:ph type="sldNum" sz="quarter" idx="11"/>
          </p:nvPr>
        </p:nvSpPr>
        <p:spPr/>
        <p:txBody>
          <a:bodyPr/>
          <a:lstStyle/>
          <a:p>
            <a:fld id="{434C74A8-3EF2-4411-8F36-ABEE6318E1CE}" type="slidenum">
              <a:rPr lang="es-SV" smtClean="0"/>
              <a:pPr/>
              <a:t>‹Nº›</a:t>
            </a:fld>
            <a:endParaRPr lang="es-SV"/>
          </a:p>
        </p:txBody>
      </p:sp>
      <p:sp>
        <p:nvSpPr>
          <p:cNvPr id="18" name="Footer Placeholder 17"/>
          <p:cNvSpPr>
            <a:spLocks noGrp="1"/>
          </p:cNvSpPr>
          <p:nvPr>
            <p:ph type="ftr" sz="quarter" idx="12"/>
          </p:nvPr>
        </p:nvSpPr>
        <p:spPr/>
        <p:txBody>
          <a:bodyPr/>
          <a:lstStyle/>
          <a:p>
            <a:endParaRPr lang="es-SV"/>
          </a:p>
        </p:txBody>
      </p:sp>
      <p:sp>
        <p:nvSpPr>
          <p:cNvPr id="15" name="Title 14"/>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transition spd="slow">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04199DE0-B2AE-4B7A-97A0-1E291636F5FA}" type="datetimeFigureOut">
              <a:rPr lang="es-SV" smtClean="0"/>
              <a:pPr/>
              <a:t>22/10/2012</a:t>
            </a:fld>
            <a:endParaRPr lang="es-SV"/>
          </a:p>
        </p:txBody>
      </p:sp>
      <p:sp>
        <p:nvSpPr>
          <p:cNvPr id="12" name="Slide Number Placeholder 11"/>
          <p:cNvSpPr>
            <a:spLocks noGrp="1"/>
          </p:cNvSpPr>
          <p:nvPr>
            <p:ph type="sldNum" sz="quarter" idx="11"/>
          </p:nvPr>
        </p:nvSpPr>
        <p:spPr/>
        <p:txBody>
          <a:bodyPr/>
          <a:lstStyle/>
          <a:p>
            <a:fld id="{434C74A8-3EF2-4411-8F36-ABEE6318E1CE}" type="slidenum">
              <a:rPr lang="es-SV" smtClean="0"/>
              <a:pPr/>
              <a:t>‹Nº›</a:t>
            </a:fld>
            <a:endParaRPr lang="es-SV"/>
          </a:p>
        </p:txBody>
      </p:sp>
      <p:sp>
        <p:nvSpPr>
          <p:cNvPr id="13" name="Footer Placeholder 12"/>
          <p:cNvSpPr>
            <a:spLocks noGrp="1"/>
          </p:cNvSpPr>
          <p:nvPr>
            <p:ph type="ftr" sz="quarter" idx="12"/>
          </p:nvPr>
        </p:nvSpPr>
        <p:spPr/>
        <p:txBody>
          <a:bodyPr/>
          <a:lstStyle/>
          <a:p>
            <a:endParaRPr lang="es-SV"/>
          </a:p>
        </p:txBody>
      </p:sp>
    </p:spTree>
  </p:cSld>
  <p:clrMapOvr>
    <a:masterClrMapping/>
  </p:clrMapOvr>
  <p:transition spd="slow">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s-ES" smtClean="0"/>
              <a:t>Haga clic para modificar el estilo de título del patrón</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3" name="Date Placeholder 12"/>
          <p:cNvSpPr>
            <a:spLocks noGrp="1"/>
          </p:cNvSpPr>
          <p:nvPr>
            <p:ph type="dt" sz="half" idx="15"/>
          </p:nvPr>
        </p:nvSpPr>
        <p:spPr/>
        <p:txBody>
          <a:bodyPr/>
          <a:lstStyle/>
          <a:p>
            <a:fld id="{04199DE0-B2AE-4B7A-97A0-1E291636F5FA}" type="datetimeFigureOut">
              <a:rPr lang="es-SV" smtClean="0"/>
              <a:pPr/>
              <a:t>22/10/2012</a:t>
            </a:fld>
            <a:endParaRPr lang="es-SV"/>
          </a:p>
        </p:txBody>
      </p:sp>
      <p:sp>
        <p:nvSpPr>
          <p:cNvPr id="18" name="Slide Number Placeholder 17"/>
          <p:cNvSpPr>
            <a:spLocks noGrp="1"/>
          </p:cNvSpPr>
          <p:nvPr>
            <p:ph type="sldNum" sz="quarter" idx="16"/>
          </p:nvPr>
        </p:nvSpPr>
        <p:spPr/>
        <p:txBody>
          <a:bodyPr/>
          <a:lstStyle/>
          <a:p>
            <a:fld id="{434C74A8-3EF2-4411-8F36-ABEE6318E1CE}" type="slidenum">
              <a:rPr lang="es-SV" smtClean="0"/>
              <a:pPr/>
              <a:t>‹Nº›</a:t>
            </a:fld>
            <a:endParaRPr lang="es-SV"/>
          </a:p>
        </p:txBody>
      </p:sp>
      <p:sp>
        <p:nvSpPr>
          <p:cNvPr id="20" name="Footer Placeholder 19"/>
          <p:cNvSpPr>
            <a:spLocks noGrp="1"/>
          </p:cNvSpPr>
          <p:nvPr>
            <p:ph type="ftr" sz="quarter" idx="17"/>
          </p:nvPr>
        </p:nvSpPr>
        <p:spPr/>
        <p:txBody>
          <a:bodyPr/>
          <a:lstStyle/>
          <a:p>
            <a:endParaRPr lang="es-SV"/>
          </a:p>
        </p:txBody>
      </p:sp>
    </p:spTree>
  </p:cSld>
  <p:clrMapOvr>
    <a:masterClrMapping/>
  </p:clrMapOvr>
  <p:transition spd="slow">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s-ES" smtClean="0"/>
              <a:t>Haga clic para modificar el estilo de texto del patrón</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13" name="Date Placeholder 12"/>
          <p:cNvSpPr>
            <a:spLocks noGrp="1"/>
          </p:cNvSpPr>
          <p:nvPr>
            <p:ph type="dt" sz="half" idx="14"/>
          </p:nvPr>
        </p:nvSpPr>
        <p:spPr/>
        <p:txBody>
          <a:bodyPr/>
          <a:lstStyle/>
          <a:p>
            <a:fld id="{04199DE0-B2AE-4B7A-97A0-1E291636F5FA}" type="datetimeFigureOut">
              <a:rPr lang="es-SV" smtClean="0"/>
              <a:pPr/>
              <a:t>22/10/2012</a:t>
            </a:fld>
            <a:endParaRPr lang="es-SV"/>
          </a:p>
        </p:txBody>
      </p:sp>
      <p:sp>
        <p:nvSpPr>
          <p:cNvPr id="20" name="Slide Number Placeholder 19"/>
          <p:cNvSpPr>
            <a:spLocks noGrp="1"/>
          </p:cNvSpPr>
          <p:nvPr>
            <p:ph type="sldNum" sz="quarter" idx="15"/>
          </p:nvPr>
        </p:nvSpPr>
        <p:spPr/>
        <p:txBody>
          <a:bodyPr/>
          <a:lstStyle/>
          <a:p>
            <a:fld id="{434C74A8-3EF2-4411-8F36-ABEE6318E1CE}" type="slidenum">
              <a:rPr lang="es-SV" smtClean="0"/>
              <a:pPr/>
              <a:t>‹Nº›</a:t>
            </a:fld>
            <a:endParaRPr lang="es-SV"/>
          </a:p>
        </p:txBody>
      </p:sp>
      <p:sp>
        <p:nvSpPr>
          <p:cNvPr id="21" name="Footer Placeholder 20"/>
          <p:cNvSpPr>
            <a:spLocks noGrp="1"/>
          </p:cNvSpPr>
          <p:nvPr>
            <p:ph type="ftr" sz="quarter" idx="16"/>
          </p:nvPr>
        </p:nvSpPr>
        <p:spPr/>
        <p:txBody>
          <a:bodyPr/>
          <a:lstStyle/>
          <a:p>
            <a:endParaRPr lang="es-SV"/>
          </a:p>
        </p:txBody>
      </p:sp>
    </p:spTree>
  </p:cSld>
  <p:clrMapOvr>
    <a:masterClrMapping/>
  </p:clrMapOvr>
  <p:transition spd="slow">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04199DE0-B2AE-4B7A-97A0-1E291636F5FA}" type="datetimeFigureOut">
              <a:rPr lang="es-SV" smtClean="0"/>
              <a:pPr/>
              <a:t>22/10/2012</a:t>
            </a:fld>
            <a:endParaRPr lang="es-SV"/>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s-SV"/>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434C74A8-3EF2-4411-8F36-ABEE6318E1CE}" type="slidenum">
              <a:rPr lang="es-SV" smtClean="0"/>
              <a:pPr/>
              <a:t>‹Nº›</a:t>
            </a:fld>
            <a:endParaRPr lang="es-SV"/>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wheel spokes="3"/>
  </p:transition>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04199DE0-B2AE-4B7A-97A0-1E291636F5FA}" type="datetimeFigureOut">
              <a:rPr lang="es-SV" smtClean="0"/>
              <a:pPr/>
              <a:t>22/10/2012</a:t>
            </a:fld>
            <a:endParaRPr lang="es-SV"/>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SV"/>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34C74A8-3EF2-4411-8F36-ABEE6318E1CE}" type="slidenum">
              <a:rPr lang="es-SV" smtClean="0"/>
              <a:pPr/>
              <a:t>‹Nº›</a:t>
            </a:fld>
            <a:endParaRPr lang="es-SV"/>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wheel spokes="3"/>
  </p:transition>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4199DE0-B2AE-4B7A-97A0-1E291636F5FA}" type="datetimeFigureOut">
              <a:rPr lang="es-SV" smtClean="0"/>
              <a:pPr/>
              <a:t>22/10/2012</a:t>
            </a:fld>
            <a:endParaRPr lang="es-SV"/>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SV"/>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434C74A8-3EF2-4411-8F36-ABEE6318E1CE}" type="slidenum">
              <a:rPr lang="es-SV" smtClean="0"/>
              <a:pPr/>
              <a:t>‹Nº›</a:t>
            </a:fld>
            <a:endParaRPr lang="es-SV"/>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spd="slow">
    <p:wheel spokes="3"/>
  </p:transition>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95536" y="2492896"/>
            <a:ext cx="7920880" cy="4032448"/>
          </a:xfrm>
        </p:spPr>
        <p:txBody>
          <a:bodyPr>
            <a:normAutofit/>
          </a:bodyPr>
          <a:lstStyle/>
          <a:p>
            <a:r>
              <a:rPr lang="es-SV" dirty="0" smtClean="0">
                <a:latin typeface="Tempus Sans ITC" pitchFamily="82" charset="0"/>
              </a:rPr>
              <a:t>PROF</a:t>
            </a:r>
            <a:r>
              <a:rPr lang="es-SV" sz="2000" dirty="0" smtClean="0">
                <a:latin typeface="Tempus Sans ITC" pitchFamily="82" charset="0"/>
              </a:rPr>
              <a:t>. Pedro Arnoldo Aguirre nativi</a:t>
            </a:r>
          </a:p>
          <a:p>
            <a:endParaRPr lang="es-SV" dirty="0" smtClean="0">
              <a:latin typeface="Tempus Sans ITC" pitchFamily="82" charset="0"/>
            </a:endParaRPr>
          </a:p>
          <a:p>
            <a:r>
              <a:rPr lang="es-SV" dirty="0" smtClean="0">
                <a:latin typeface="Tempus Sans ITC" pitchFamily="82" charset="0"/>
              </a:rPr>
              <a:t>Integrantes:</a:t>
            </a:r>
          </a:p>
          <a:p>
            <a:endParaRPr lang="es-SV" dirty="0" smtClean="0">
              <a:latin typeface="Tempus Sans ITC" pitchFamily="82" charset="0"/>
            </a:endParaRPr>
          </a:p>
          <a:p>
            <a:r>
              <a:rPr lang="es-SV" dirty="0" smtClean="0">
                <a:latin typeface="Tempus Sans ITC" pitchFamily="82" charset="0"/>
              </a:rPr>
              <a:t>NANCY NOEMY CHAVEZ DOMINGUEZ</a:t>
            </a:r>
          </a:p>
          <a:p>
            <a:r>
              <a:rPr lang="es-SV" dirty="0" smtClean="0">
                <a:latin typeface="Tempus Sans ITC" pitchFamily="82" charset="0"/>
              </a:rPr>
              <a:t>KAREN GUADALUPE CRUZ RAMOS</a:t>
            </a:r>
          </a:p>
          <a:p>
            <a:r>
              <a:rPr lang="es-SV" dirty="0" smtClean="0">
                <a:latin typeface="Tempus Sans ITC" pitchFamily="82" charset="0"/>
              </a:rPr>
              <a:t>MARIA CONSUELO PALACIOS LOPEZ</a:t>
            </a:r>
          </a:p>
          <a:p>
            <a:r>
              <a:rPr lang="es-SV" dirty="0" smtClean="0">
                <a:latin typeface="Tempus Sans ITC" pitchFamily="82" charset="0"/>
              </a:rPr>
              <a:t>CLAUDIA ELIZABETH SANCHEZ PEREZ</a:t>
            </a:r>
          </a:p>
          <a:p>
            <a:endParaRPr lang="es-SV" dirty="0" smtClean="0">
              <a:latin typeface="Tempus Sans ITC" pitchFamily="82" charset="0"/>
            </a:endParaRPr>
          </a:p>
          <a:p>
            <a:r>
              <a:rPr lang="es-SV" dirty="0" smtClean="0">
                <a:latin typeface="Tempus Sans ITC" pitchFamily="82" charset="0"/>
              </a:rPr>
              <a:t>SECCION 3-B</a:t>
            </a:r>
            <a:endParaRPr lang="es-SV" dirty="0">
              <a:latin typeface="Tempus Sans ITC" pitchFamily="82" charset="0"/>
            </a:endParaRPr>
          </a:p>
        </p:txBody>
      </p:sp>
      <p:sp>
        <p:nvSpPr>
          <p:cNvPr id="4" name="3 Rectángulo"/>
          <p:cNvSpPr/>
          <p:nvPr/>
        </p:nvSpPr>
        <p:spPr>
          <a:xfrm>
            <a:off x="93648" y="27678"/>
            <a:ext cx="9063275" cy="1754326"/>
          </a:xfrm>
          <a:prstGeom prst="rect">
            <a:avLst/>
          </a:prstGeom>
          <a:noFill/>
        </p:spPr>
        <p:txBody>
          <a:bodyPr wrap="square" lIns="91440" tIns="45720" rIns="91440" bIns="45720">
            <a:spAutoFit/>
          </a:bodyPr>
          <a:lstStyle/>
          <a:p>
            <a:pPr algn="ctr"/>
            <a:r>
              <a:rPr lang="es-E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Instituto nacional de Soyapango</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 xmlns:p14="http://schemas.microsoft.com/office/powerpoint/2010/main" val="808166055"/>
      </p:ext>
    </p:extLst>
  </p:cSld>
  <p:clrMapOvr>
    <a:masterClrMapping/>
  </p:clrMapOvr>
  <p:transition spd="slow">
    <p:wheel spokes="3"/>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52426" y="692696"/>
            <a:ext cx="7680960" cy="5494744"/>
          </a:xfrm>
        </p:spPr>
        <p:txBody>
          <a:bodyPr>
            <a:normAutofit fontScale="85000" lnSpcReduction="20000"/>
          </a:bodyPr>
          <a:lstStyle/>
          <a:p>
            <a:pPr algn="just"/>
            <a:r>
              <a:rPr lang="es-SV" sz="2600" dirty="0">
                <a:latin typeface="Comic Sans MS" pitchFamily="66" charset="0"/>
              </a:rPr>
              <a:t>En relación con la elasticidad, la demanda se divide en tres tipos:</a:t>
            </a:r>
          </a:p>
          <a:p>
            <a:pPr algn="just"/>
            <a:endParaRPr lang="es-SV" sz="2600" dirty="0" smtClean="0">
              <a:latin typeface="Comic Sans MS" pitchFamily="66" charset="0"/>
            </a:endParaRPr>
          </a:p>
          <a:p>
            <a:pPr algn="just"/>
            <a:r>
              <a:rPr lang="es-SV" sz="2600" dirty="0" smtClean="0">
                <a:latin typeface="Comic Sans MS" pitchFamily="66" charset="0"/>
              </a:rPr>
              <a:t>•</a:t>
            </a:r>
            <a:r>
              <a:rPr lang="es-SV" sz="2600" b="1" u="sng" dirty="0" smtClean="0">
                <a:latin typeface="Comic Sans MS" pitchFamily="66" charset="0"/>
              </a:rPr>
              <a:t>Elástica</a:t>
            </a:r>
            <a:r>
              <a:rPr lang="es-SV" sz="2600" b="1" u="sng" dirty="0">
                <a:latin typeface="Comic Sans MS" pitchFamily="66" charset="0"/>
              </a:rPr>
              <a:t>,</a:t>
            </a:r>
            <a:r>
              <a:rPr lang="es-SV" sz="2600" dirty="0">
                <a:latin typeface="Comic Sans MS" pitchFamily="66" charset="0"/>
              </a:rPr>
              <a:t> cuando la elasticidad de la demanda es mayor que 1, la variación de la cantidad demandada es porcentualmente superior a la del precio.</a:t>
            </a:r>
          </a:p>
          <a:p>
            <a:pPr algn="just"/>
            <a:endParaRPr lang="es-SV" sz="2600" dirty="0" smtClean="0">
              <a:latin typeface="Comic Sans MS" pitchFamily="66" charset="0"/>
            </a:endParaRPr>
          </a:p>
          <a:p>
            <a:pPr algn="just"/>
            <a:r>
              <a:rPr lang="es-SV" sz="2600" dirty="0" smtClean="0">
                <a:latin typeface="Comic Sans MS" pitchFamily="66" charset="0"/>
              </a:rPr>
              <a:t>•</a:t>
            </a:r>
            <a:r>
              <a:rPr lang="es-SV" sz="2600" b="1" u="sng" dirty="0" smtClean="0">
                <a:latin typeface="Comic Sans MS" pitchFamily="66" charset="0"/>
              </a:rPr>
              <a:t>Inelástica</a:t>
            </a:r>
            <a:r>
              <a:rPr lang="es-SV" sz="2600" dirty="0">
                <a:latin typeface="Comic Sans MS" pitchFamily="66" charset="0"/>
              </a:rPr>
              <a:t>, cuando la elasticidad de la demanda es menor que 1, la variación de la cantidad demandada es porcentualmente inferior a la del precio.</a:t>
            </a:r>
          </a:p>
          <a:p>
            <a:pPr algn="just"/>
            <a:endParaRPr lang="es-SV" sz="2600" dirty="0" smtClean="0">
              <a:latin typeface="Comic Sans MS" pitchFamily="66" charset="0"/>
            </a:endParaRPr>
          </a:p>
          <a:p>
            <a:pPr algn="just"/>
            <a:r>
              <a:rPr lang="es-SV" sz="2600" dirty="0" smtClean="0">
                <a:latin typeface="Comic Sans MS" pitchFamily="66" charset="0"/>
              </a:rPr>
              <a:t>•</a:t>
            </a:r>
            <a:r>
              <a:rPr lang="es-SV" sz="2600" b="1" u="sng" dirty="0" smtClean="0">
                <a:latin typeface="Comic Sans MS" pitchFamily="66" charset="0"/>
              </a:rPr>
              <a:t>Elasticidad</a:t>
            </a:r>
            <a:r>
              <a:rPr lang="es-SV" sz="2600" dirty="0" smtClean="0">
                <a:latin typeface="Comic Sans MS" pitchFamily="66" charset="0"/>
              </a:rPr>
              <a:t> </a:t>
            </a:r>
            <a:r>
              <a:rPr lang="es-SV" sz="2600" dirty="0">
                <a:latin typeface="Comic Sans MS" pitchFamily="66" charset="0"/>
              </a:rPr>
              <a:t>unitaria, cuando la elasticidad de la demanda es 1, la variación de la cantidad demandada es porcentualmente igual a la del precio.</a:t>
            </a:r>
          </a:p>
          <a:p>
            <a:pPr algn="just"/>
            <a:r>
              <a:rPr lang="es-SV" sz="2600" dirty="0">
                <a:latin typeface="Comic Sans MS" pitchFamily="66" charset="0"/>
              </a:rPr>
              <a:t>•	</a:t>
            </a:r>
          </a:p>
          <a:p>
            <a:endParaRPr lang="es-SV" dirty="0"/>
          </a:p>
        </p:txBody>
      </p:sp>
    </p:spTree>
    <p:extLst>
      <p:ext uri="{BB962C8B-B14F-4D97-AF65-F5344CB8AC3E}">
        <p14:creationId xmlns="" xmlns:p14="http://schemas.microsoft.com/office/powerpoint/2010/main" val="2694458248"/>
      </p:ext>
    </p:extLst>
  </p:cSld>
  <p:clrMapOvr>
    <a:masterClrMapping/>
  </p:clrMapOvr>
  <p:transition spd="slow">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24172" y="1183978"/>
            <a:ext cx="8568307" cy="5485382"/>
          </a:xfrm>
        </p:spPr>
        <p:txBody>
          <a:bodyPr>
            <a:noAutofit/>
          </a:bodyPr>
          <a:lstStyle/>
          <a:p>
            <a:pPr algn="just"/>
            <a:endParaRPr lang="es-SV" sz="2000" dirty="0" smtClean="0">
              <a:latin typeface="Comic Sans MS" pitchFamily="66" charset="0"/>
            </a:endParaRPr>
          </a:p>
          <a:p>
            <a:pPr algn="just"/>
            <a:r>
              <a:rPr lang="es-SV" sz="2000" dirty="0" smtClean="0">
                <a:latin typeface="Comic Sans MS" pitchFamily="66" charset="0"/>
              </a:rPr>
              <a:t>Algunos tipos de demanda son:</a:t>
            </a:r>
            <a:endParaRPr lang="es-SV" sz="2000" dirty="0">
              <a:latin typeface="Comic Sans MS" pitchFamily="66" charset="0"/>
            </a:endParaRPr>
          </a:p>
          <a:p>
            <a:pPr algn="just"/>
            <a:endParaRPr lang="es-SV" sz="2000" dirty="0" smtClean="0">
              <a:latin typeface="Comic Sans MS" pitchFamily="66" charset="0"/>
            </a:endParaRPr>
          </a:p>
          <a:p>
            <a:pPr algn="just"/>
            <a:endParaRPr lang="es-SV" sz="2000" dirty="0">
              <a:latin typeface="Comic Sans MS" pitchFamily="66" charset="0"/>
            </a:endParaRPr>
          </a:p>
          <a:p>
            <a:pPr algn="just"/>
            <a:r>
              <a:rPr lang="es-SV" sz="2000" dirty="0" smtClean="0">
                <a:latin typeface="Comic Sans MS" pitchFamily="66" charset="0"/>
              </a:rPr>
              <a:t>•Demanda </a:t>
            </a:r>
            <a:r>
              <a:rPr lang="es-SV" sz="2000" dirty="0">
                <a:latin typeface="Comic Sans MS" pitchFamily="66" charset="0"/>
              </a:rPr>
              <a:t>independiente.</a:t>
            </a:r>
          </a:p>
          <a:p>
            <a:pPr algn="just"/>
            <a:endParaRPr lang="es-SV" sz="2000" dirty="0" smtClean="0">
              <a:latin typeface="Comic Sans MS" pitchFamily="66" charset="0"/>
            </a:endParaRPr>
          </a:p>
          <a:p>
            <a:pPr algn="just"/>
            <a:r>
              <a:rPr lang="es-SV" sz="2000" dirty="0" smtClean="0">
                <a:latin typeface="Comic Sans MS" pitchFamily="66" charset="0"/>
              </a:rPr>
              <a:t>•Demanda </a:t>
            </a:r>
            <a:r>
              <a:rPr lang="es-SV" sz="2000" dirty="0">
                <a:latin typeface="Comic Sans MS" pitchFamily="66" charset="0"/>
              </a:rPr>
              <a:t>dependiente.</a:t>
            </a:r>
          </a:p>
          <a:p>
            <a:endParaRPr lang="es-SV" sz="2000" dirty="0">
              <a:latin typeface="Comic Sans MS" pitchFamily="66" charset="0"/>
            </a:endParaRPr>
          </a:p>
        </p:txBody>
      </p:sp>
      <p:sp>
        <p:nvSpPr>
          <p:cNvPr id="4" name="3 Rectángulo"/>
          <p:cNvSpPr/>
          <p:nvPr/>
        </p:nvSpPr>
        <p:spPr>
          <a:xfrm>
            <a:off x="1320289" y="11266"/>
            <a:ext cx="668484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TIPOS DE DEMANDA</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3298048397"/>
      </p:ext>
    </p:extLst>
  </p:cSld>
  <p:clrMapOvr>
    <a:masterClrMapping/>
  </p:clrMapOvr>
  <p:transition spd="slow">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251520" y="404664"/>
            <a:ext cx="7680960" cy="5854784"/>
          </a:xfrm>
        </p:spPr>
        <p:txBody>
          <a:bodyPr>
            <a:normAutofit fontScale="92500" lnSpcReduction="20000"/>
          </a:bodyPr>
          <a:lstStyle/>
          <a:p>
            <a:pPr algn="just"/>
            <a:r>
              <a:rPr lang="es-SV" dirty="0"/>
              <a:t>•</a:t>
            </a:r>
            <a:r>
              <a:rPr lang="es-SV" sz="2400" dirty="0">
                <a:latin typeface="Comic Sans MS" pitchFamily="66" charset="0"/>
              </a:rPr>
              <a:t>Demanda independiente.</a:t>
            </a:r>
          </a:p>
          <a:p>
            <a:pPr algn="just"/>
            <a:r>
              <a:rPr lang="es-SV" sz="2400" dirty="0">
                <a:latin typeface="Comic Sans MS" pitchFamily="66" charset="0"/>
              </a:rPr>
              <a:t>Se entiende por demanda independiente aquella que se genera a partir de decisiones ajenas a la empresa, por ejemplo la demanda de productos terminados acostumbra a ser externa a la empresa en el sentido en que las decisiones de los clientes no son controlables por la empresa (aunque sí pueden ser influidas). </a:t>
            </a:r>
          </a:p>
          <a:p>
            <a:pPr algn="just"/>
            <a:r>
              <a:rPr lang="es-SV" sz="2400" dirty="0">
                <a:latin typeface="Comic Sans MS" pitchFamily="66" charset="0"/>
              </a:rPr>
              <a:t>•Demanda dependiente.</a:t>
            </a:r>
          </a:p>
          <a:p>
            <a:pPr algn="just"/>
            <a:r>
              <a:rPr lang="es-SV" sz="2400" dirty="0">
                <a:latin typeface="Comic Sans MS" pitchFamily="66" charset="0"/>
              </a:rPr>
              <a:t>Es la que se genera a partir de decisiones tomadas por la propia empresa, ("Master Production Schedule"), por ejemplo aún si se pronostica una demanda de 100 coches para el mes próximo (demanda independiente) la Dirección puede determinar fabricar 120 este mes, para lo que se precisaran 120 carburadores, 120 volantes, 480 ruedas,etc. La demanda de carburadores, volantes, ruedas es una demanda dependiente de la decisión tomada por la propia empresa de fabricar 120 coches.</a:t>
            </a:r>
          </a:p>
          <a:p>
            <a:pPr algn="just"/>
            <a:endParaRPr lang="es-SV" sz="2400" dirty="0">
              <a:latin typeface="Comic Sans MS" pitchFamily="66" charset="0"/>
            </a:endParaRPr>
          </a:p>
        </p:txBody>
      </p:sp>
    </p:spTree>
    <p:extLst>
      <p:ext uri="{BB962C8B-B14F-4D97-AF65-F5344CB8AC3E}">
        <p14:creationId xmlns="" xmlns:p14="http://schemas.microsoft.com/office/powerpoint/2010/main" val="1782224889"/>
      </p:ext>
    </p:extLst>
  </p:cSld>
  <p:clrMapOvr>
    <a:masterClrMapping/>
  </p:clrMapOvr>
  <p:transition spd="slow">
    <p:wheel spokes="3"/>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95536" y="1556792"/>
            <a:ext cx="8172400" cy="5134312"/>
          </a:xfrm>
        </p:spPr>
        <p:txBody>
          <a:bodyPr>
            <a:normAutofit lnSpcReduction="10000"/>
          </a:bodyPr>
          <a:lstStyle/>
          <a:p>
            <a:pPr algn="just"/>
            <a:r>
              <a:rPr lang="es-SV" sz="2400" dirty="0" smtClean="0">
                <a:solidFill>
                  <a:srgbClr val="7030A0"/>
                </a:solidFill>
                <a:latin typeface="Comic Sans MS" pitchFamily="66" charset="0"/>
              </a:rPr>
              <a:t>La </a:t>
            </a:r>
            <a:r>
              <a:rPr lang="es-SV" sz="2400" dirty="0">
                <a:solidFill>
                  <a:srgbClr val="7030A0"/>
                </a:solidFill>
                <a:latin typeface="Comic Sans MS" pitchFamily="66" charset="0"/>
              </a:rPr>
              <a:t>ley de la demanda sostiene que existe una relación inversa entre el precio y la cantidad </a:t>
            </a:r>
            <a:r>
              <a:rPr lang="es-SV" sz="2400" dirty="0" smtClean="0">
                <a:solidFill>
                  <a:srgbClr val="7030A0"/>
                </a:solidFill>
                <a:latin typeface="Comic Sans MS" pitchFamily="66" charset="0"/>
              </a:rPr>
              <a:t>demandada</a:t>
            </a:r>
          </a:p>
          <a:p>
            <a:pPr algn="just"/>
            <a:endParaRPr lang="es-SV" sz="2400" dirty="0" smtClean="0">
              <a:solidFill>
                <a:srgbClr val="7030A0"/>
              </a:solidFill>
              <a:latin typeface="Comic Sans MS" pitchFamily="66" charset="0"/>
            </a:endParaRPr>
          </a:p>
          <a:p>
            <a:pPr algn="just"/>
            <a:r>
              <a:rPr lang="es-SV" sz="2400" dirty="0" smtClean="0">
                <a:solidFill>
                  <a:srgbClr val="7030A0"/>
                </a:solidFill>
                <a:latin typeface="Comic Sans MS" pitchFamily="66" charset="0"/>
              </a:rPr>
              <a:t>Relación </a:t>
            </a:r>
            <a:r>
              <a:rPr lang="es-SV" sz="2400" dirty="0">
                <a:solidFill>
                  <a:srgbClr val="7030A0"/>
                </a:solidFill>
                <a:latin typeface="Comic Sans MS" pitchFamily="66" charset="0"/>
              </a:rPr>
              <a:t>negativa entre el precio y la magnitud de la demanda: La relación entre la cantidad demandada y el precio es inversa, esto se refleja en la pendiente negativa de la Curva de demanda, es decir: a mayor precio ceteris paribus (permaneciendo constante todo lo demás), menor cantidad demandada y a menor precio mayor cantidad demandada. Esto se conoce con el nombre de Ley de la Demanda de Pendiente Negativa. Hay que tener en cuenta que la variable independiente es siempre el precio.</a:t>
            </a:r>
          </a:p>
        </p:txBody>
      </p:sp>
      <p:sp>
        <p:nvSpPr>
          <p:cNvPr id="3" name="2 Título"/>
          <p:cNvSpPr>
            <a:spLocks noGrp="1"/>
          </p:cNvSpPr>
          <p:nvPr>
            <p:ph type="title"/>
          </p:nvPr>
        </p:nvSpPr>
        <p:spPr/>
        <p:txBody>
          <a:bodyPr/>
          <a:lstStyle/>
          <a:p>
            <a:r>
              <a:rPr lang="es-SV" dirty="0" smtClean="0"/>
              <a:t>LA LEY DE LA DEMANDA</a:t>
            </a:r>
            <a:endParaRPr lang="es-SV" dirty="0"/>
          </a:p>
        </p:txBody>
      </p:sp>
    </p:spTree>
    <p:extLst>
      <p:ext uri="{BB962C8B-B14F-4D97-AF65-F5344CB8AC3E}">
        <p14:creationId xmlns="" xmlns:p14="http://schemas.microsoft.com/office/powerpoint/2010/main" val="2190493271"/>
      </p:ext>
    </p:extLst>
  </p:cSld>
  <p:clrMapOvr>
    <a:masterClrMapping/>
  </p:clrMapOvr>
  <p:transition spd="slow">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SV" dirty="0" smtClean="0"/>
              <a:t>FACTORES QUE INFLUYEN EN LA DEMANDA</a:t>
            </a:r>
            <a:endParaRPr lang="es-SV" dirty="0"/>
          </a:p>
        </p:txBody>
      </p:sp>
      <p:sp>
        <p:nvSpPr>
          <p:cNvPr id="6" name="5 Elipse"/>
          <p:cNvSpPr/>
          <p:nvPr/>
        </p:nvSpPr>
        <p:spPr>
          <a:xfrm>
            <a:off x="3203848" y="1593477"/>
            <a:ext cx="2957738"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Factores  que intervienen</a:t>
            </a:r>
            <a:endParaRPr lang="es-SV" dirty="0"/>
          </a:p>
        </p:txBody>
      </p:sp>
      <p:sp>
        <p:nvSpPr>
          <p:cNvPr id="7" name="6 Cinta perforada"/>
          <p:cNvSpPr/>
          <p:nvPr/>
        </p:nvSpPr>
        <p:spPr>
          <a:xfrm>
            <a:off x="2907365" y="3571574"/>
            <a:ext cx="2528731" cy="123672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Precio de bienes relacionados</a:t>
            </a:r>
            <a:endParaRPr lang="es-SV" dirty="0"/>
          </a:p>
        </p:txBody>
      </p:sp>
      <p:sp>
        <p:nvSpPr>
          <p:cNvPr id="8" name="7 Cinta perforada"/>
          <p:cNvSpPr/>
          <p:nvPr/>
        </p:nvSpPr>
        <p:spPr>
          <a:xfrm>
            <a:off x="7304721" y="1468676"/>
            <a:ext cx="1656184" cy="1296144"/>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Precio del propio bien</a:t>
            </a:r>
            <a:endParaRPr lang="es-SV" dirty="0"/>
          </a:p>
        </p:txBody>
      </p:sp>
      <p:sp>
        <p:nvSpPr>
          <p:cNvPr id="9" name="8 Conector fuera de página"/>
          <p:cNvSpPr/>
          <p:nvPr/>
        </p:nvSpPr>
        <p:spPr>
          <a:xfrm>
            <a:off x="3091610" y="5888991"/>
            <a:ext cx="2160240" cy="936104"/>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Sustitutivos</a:t>
            </a:r>
          </a:p>
          <a:p>
            <a:pPr algn="ctr"/>
            <a:r>
              <a:rPr lang="es-SV" dirty="0" smtClean="0"/>
              <a:t>complementarios</a:t>
            </a:r>
            <a:endParaRPr lang="es-SV" dirty="0"/>
          </a:p>
        </p:txBody>
      </p:sp>
      <p:sp>
        <p:nvSpPr>
          <p:cNvPr id="10" name="9 Cinta perforada"/>
          <p:cNvSpPr/>
          <p:nvPr/>
        </p:nvSpPr>
        <p:spPr>
          <a:xfrm>
            <a:off x="0" y="1823326"/>
            <a:ext cx="2160240" cy="993606"/>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b="1" dirty="0" smtClean="0"/>
              <a:t>Gustos y preferencias de los </a:t>
            </a:r>
            <a:r>
              <a:rPr lang="es-SV" dirty="0" smtClean="0"/>
              <a:t>consumidores</a:t>
            </a:r>
            <a:endParaRPr lang="es-SV" dirty="0"/>
          </a:p>
        </p:txBody>
      </p:sp>
      <p:sp>
        <p:nvSpPr>
          <p:cNvPr id="11" name="10 Cinta perforada"/>
          <p:cNvSpPr/>
          <p:nvPr/>
        </p:nvSpPr>
        <p:spPr>
          <a:xfrm>
            <a:off x="191638" y="3450073"/>
            <a:ext cx="1968602"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Otros factores</a:t>
            </a:r>
            <a:endParaRPr lang="es-SV" dirty="0"/>
          </a:p>
        </p:txBody>
      </p:sp>
      <p:sp>
        <p:nvSpPr>
          <p:cNvPr id="12" name="11 Conector fuera de página"/>
          <p:cNvSpPr/>
          <p:nvPr/>
        </p:nvSpPr>
        <p:spPr>
          <a:xfrm>
            <a:off x="191638" y="5517232"/>
            <a:ext cx="1968602" cy="1105562"/>
          </a:xfrm>
          <a:prstGeom prst="flowChartOffpage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Físicos</a:t>
            </a:r>
          </a:p>
          <a:p>
            <a:pPr algn="ctr"/>
            <a:r>
              <a:rPr lang="es-SV" dirty="0" smtClean="0"/>
              <a:t>Psicológicos</a:t>
            </a:r>
          </a:p>
          <a:p>
            <a:pPr algn="ctr"/>
            <a:r>
              <a:rPr lang="es-SV" dirty="0" smtClean="0"/>
              <a:t>económicos</a:t>
            </a:r>
            <a:endParaRPr lang="es-SV" dirty="0"/>
          </a:p>
        </p:txBody>
      </p:sp>
      <p:sp>
        <p:nvSpPr>
          <p:cNvPr id="13" name="12 Cinta perforada"/>
          <p:cNvSpPr/>
          <p:nvPr/>
        </p:nvSpPr>
        <p:spPr>
          <a:xfrm>
            <a:off x="6062464" y="3717032"/>
            <a:ext cx="2541984" cy="1342385"/>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Rentas de los consumidores</a:t>
            </a:r>
            <a:endParaRPr lang="es-SV" dirty="0"/>
          </a:p>
        </p:txBody>
      </p:sp>
      <p:sp>
        <p:nvSpPr>
          <p:cNvPr id="14" name="13 Flecha arriba y abajo"/>
          <p:cNvSpPr/>
          <p:nvPr/>
        </p:nvSpPr>
        <p:spPr>
          <a:xfrm>
            <a:off x="3860492" y="2604900"/>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cxnSp>
        <p:nvCxnSpPr>
          <p:cNvPr id="16" name="15 Conector recto de flecha"/>
          <p:cNvCxnSpPr/>
          <p:nvPr/>
        </p:nvCxnSpPr>
        <p:spPr>
          <a:xfrm>
            <a:off x="5605264" y="2604900"/>
            <a:ext cx="1343000" cy="1247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17 Flecha izquierda y derecha"/>
          <p:cNvSpPr/>
          <p:nvPr/>
        </p:nvSpPr>
        <p:spPr>
          <a:xfrm rot="9505146">
            <a:off x="2118830" y="2880270"/>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9" name="18 Flecha izquierda y derecha"/>
          <p:cNvSpPr/>
          <p:nvPr/>
        </p:nvSpPr>
        <p:spPr>
          <a:xfrm>
            <a:off x="6062464" y="1926544"/>
            <a:ext cx="1216152" cy="4846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0" name="19 Flecha abajo"/>
          <p:cNvSpPr/>
          <p:nvPr/>
        </p:nvSpPr>
        <p:spPr>
          <a:xfrm>
            <a:off x="3929414" y="4842626"/>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1" name="20 Flecha abajo"/>
          <p:cNvSpPr/>
          <p:nvPr/>
        </p:nvSpPr>
        <p:spPr>
          <a:xfrm>
            <a:off x="933623" y="442131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cxnSp>
        <p:nvCxnSpPr>
          <p:cNvPr id="23" name="22 Conector curvado"/>
          <p:cNvCxnSpPr/>
          <p:nvPr/>
        </p:nvCxnSpPr>
        <p:spPr>
          <a:xfrm>
            <a:off x="2160240" y="2133537"/>
            <a:ext cx="1043608" cy="186592"/>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796618258"/>
      </p:ext>
    </p:extLst>
  </p:cSld>
  <p:clrMapOvr>
    <a:masterClrMapping/>
  </p:clrMapOvr>
  <p:transition spd="slow">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r>
              <a:rPr lang="es-SV" sz="2400" dirty="0" smtClean="0">
                <a:latin typeface="Comic Sans MS" pitchFamily="66" charset="0"/>
              </a:rPr>
              <a:t>•Demandante</a:t>
            </a:r>
            <a:endParaRPr lang="es-SV" sz="2400" dirty="0">
              <a:latin typeface="Comic Sans MS" pitchFamily="66" charset="0"/>
            </a:endParaRPr>
          </a:p>
          <a:p>
            <a:r>
              <a:rPr lang="es-SV" sz="2400" dirty="0" smtClean="0">
                <a:latin typeface="Comic Sans MS" pitchFamily="66" charset="0"/>
              </a:rPr>
              <a:t>El </a:t>
            </a:r>
            <a:r>
              <a:rPr lang="es-SV" sz="2400" dirty="0">
                <a:latin typeface="Comic Sans MS" pitchFamily="66" charset="0"/>
              </a:rPr>
              <a:t>término "demandante", aplicado a la economía, hace referencia al consumidor, a la persona que demanda bienes o servicios en un mercado.</a:t>
            </a:r>
          </a:p>
          <a:p>
            <a:endParaRPr lang="es-SV" sz="2400" dirty="0" smtClean="0">
              <a:latin typeface="Comic Sans MS" pitchFamily="66" charset="0"/>
            </a:endParaRPr>
          </a:p>
          <a:p>
            <a:r>
              <a:rPr lang="es-SV" sz="2400" dirty="0" smtClean="0">
                <a:latin typeface="Comic Sans MS" pitchFamily="66" charset="0"/>
              </a:rPr>
              <a:t>Oferente</a:t>
            </a:r>
            <a:endParaRPr lang="es-SV" sz="2400" dirty="0">
              <a:latin typeface="Comic Sans MS" pitchFamily="66" charset="0"/>
            </a:endParaRPr>
          </a:p>
          <a:p>
            <a:r>
              <a:rPr lang="es-SV" sz="2400" dirty="0" smtClean="0">
                <a:latin typeface="Comic Sans MS" pitchFamily="66" charset="0"/>
              </a:rPr>
              <a:t>El </a:t>
            </a:r>
            <a:r>
              <a:rPr lang="es-SV" sz="2400" dirty="0">
                <a:latin typeface="Comic Sans MS" pitchFamily="66" charset="0"/>
              </a:rPr>
              <a:t>término "oferente", hace referencia al productor, al que ofrece bienes o servicios en el mercado</a:t>
            </a:r>
          </a:p>
          <a:p>
            <a:endParaRPr lang="es-SV" sz="2400" dirty="0">
              <a:latin typeface="Comic Sans MS" pitchFamily="66" charset="0"/>
            </a:endParaRPr>
          </a:p>
        </p:txBody>
      </p:sp>
      <p:sp>
        <p:nvSpPr>
          <p:cNvPr id="3" name="2 Título"/>
          <p:cNvSpPr>
            <a:spLocks noGrp="1"/>
          </p:cNvSpPr>
          <p:nvPr>
            <p:ph type="title"/>
          </p:nvPr>
        </p:nvSpPr>
        <p:spPr/>
        <p:txBody>
          <a:bodyPr>
            <a:normAutofit fontScale="90000"/>
          </a:bodyPr>
          <a:lstStyle/>
          <a:p>
            <a:r>
              <a:rPr lang="es-SV" dirty="0" smtClean="0"/>
              <a:t>QUE ES  DEMANDANTE Y OFERENTE?</a:t>
            </a:r>
            <a:endParaRPr lang="es-SV" dirty="0"/>
          </a:p>
        </p:txBody>
      </p:sp>
    </p:spTree>
    <p:extLst>
      <p:ext uri="{BB962C8B-B14F-4D97-AF65-F5344CB8AC3E}">
        <p14:creationId xmlns="" xmlns:p14="http://schemas.microsoft.com/office/powerpoint/2010/main" val="1721540733"/>
      </p:ext>
    </p:extLst>
  </p:cSld>
  <p:clrMapOvr>
    <a:masterClrMapping/>
  </p:clrMapOvr>
  <p:transition spd="slow">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52426" y="1463040"/>
            <a:ext cx="4507606" cy="4724400"/>
          </a:xfrm>
        </p:spPr>
        <p:txBody>
          <a:bodyPr>
            <a:normAutofit/>
          </a:bodyPr>
          <a:lstStyle/>
          <a:p>
            <a:pPr algn="just"/>
            <a:r>
              <a:rPr lang="es-SV" sz="2400" dirty="0">
                <a:latin typeface="Comic Sans MS" pitchFamily="66" charset="0"/>
              </a:rPr>
              <a:t>En economía, se define la oferta como aquella cantidad de bienes o servicios que los productores están dispuestos a vender a los distintos precios de mercado. Hay que diferenciar la oferta del término cantidad ofrecida, que hace referencia a la cantidad que los productores están dispuestos a vender a un determinado precio</a:t>
            </a:r>
          </a:p>
        </p:txBody>
      </p:sp>
      <p:sp>
        <p:nvSpPr>
          <p:cNvPr id="4" name="3 Rectángulo"/>
          <p:cNvSpPr/>
          <p:nvPr/>
        </p:nvSpPr>
        <p:spPr>
          <a:xfrm>
            <a:off x="2489450" y="404664"/>
            <a:ext cx="3635804"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LA OFERTA</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717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580112" y="1700808"/>
            <a:ext cx="3240360" cy="45365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60356494"/>
      </p:ext>
    </p:extLst>
  </p:cSld>
  <p:clrMapOvr>
    <a:masterClrMapping/>
  </p:clrMapOvr>
  <p:transition spd="slow">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95536" y="836712"/>
            <a:ext cx="4435598" cy="5472608"/>
          </a:xfrm>
        </p:spPr>
        <p:txBody>
          <a:bodyPr>
            <a:normAutofit/>
          </a:bodyPr>
          <a:lstStyle/>
          <a:p>
            <a:pPr algn="just"/>
            <a:endParaRPr lang="es-SV" sz="2400" dirty="0" smtClean="0">
              <a:latin typeface="Comic Sans MS" pitchFamily="66" charset="0"/>
            </a:endParaRPr>
          </a:p>
          <a:p>
            <a:pPr algn="just"/>
            <a:endParaRPr lang="es-SV" sz="2400" dirty="0">
              <a:latin typeface="Comic Sans MS" pitchFamily="66" charset="0"/>
            </a:endParaRPr>
          </a:p>
          <a:p>
            <a:pPr algn="just"/>
            <a:endParaRPr lang="es-SV" sz="2400" dirty="0" smtClean="0">
              <a:latin typeface="Comic Sans MS" pitchFamily="66" charset="0"/>
            </a:endParaRPr>
          </a:p>
          <a:p>
            <a:pPr algn="just"/>
            <a:r>
              <a:rPr lang="es-SV" sz="2400" dirty="0" smtClean="0">
                <a:latin typeface="Comic Sans MS" pitchFamily="66" charset="0"/>
              </a:rPr>
              <a:t>La </a:t>
            </a:r>
            <a:r>
              <a:rPr lang="es-SV" sz="2400" dirty="0">
                <a:latin typeface="Comic Sans MS" pitchFamily="66" charset="0"/>
              </a:rPr>
              <a:t>cantidad ofrecida por los fabricantes o productores de un determinado bien depende de varios factores que provocan incrementos o disminuciones de la cantidad ofrecida por el oferente</a:t>
            </a:r>
            <a:r>
              <a:rPr lang="es-SV" sz="2400" dirty="0" smtClean="0">
                <a:latin typeface="Comic Sans MS" pitchFamily="66" charset="0"/>
              </a:rPr>
              <a:t>..</a:t>
            </a:r>
            <a:endParaRPr lang="es-SV" sz="2400" dirty="0">
              <a:latin typeface="Comic Sans MS" pitchFamily="66" charset="0"/>
            </a:endParaRPr>
          </a:p>
        </p:txBody>
      </p:sp>
      <p:pic>
        <p:nvPicPr>
          <p:cNvPr id="819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76056" y="836712"/>
            <a:ext cx="4067944" cy="48194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67349416"/>
      </p:ext>
    </p:extLst>
  </p:cSld>
  <p:clrMapOvr>
    <a:masterClrMapping/>
  </p:clrMapOvr>
  <p:transition spd="slow">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pPr algn="just"/>
            <a:r>
              <a:rPr lang="es-SV" sz="2400" dirty="0">
                <a:latin typeface="Comic Sans MS" pitchFamily="66" charset="0"/>
              </a:rPr>
              <a:t>Estos factores son el precio del producto, el precio de los factores que intervienen en la producción de ese bien, el estado de la tecnología existente para producir ese producto y las expectativas que tengan los empresarios acerca del futuro del producto y del mercado</a:t>
            </a:r>
          </a:p>
        </p:txBody>
      </p:sp>
    </p:spTree>
    <p:extLst>
      <p:ext uri="{BB962C8B-B14F-4D97-AF65-F5344CB8AC3E}">
        <p14:creationId xmlns="" xmlns:p14="http://schemas.microsoft.com/office/powerpoint/2010/main" val="2922788894"/>
      </p:ext>
    </p:extLst>
  </p:cSld>
  <p:clrMapOvr>
    <a:masterClrMapping/>
  </p:clrMapOvr>
  <p:transition spd="slow">
    <p:wheel spokes="3"/>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563888" y="1463040"/>
            <a:ext cx="5472608" cy="4724400"/>
          </a:xfrm>
        </p:spPr>
        <p:txBody>
          <a:bodyPr>
            <a:normAutofit/>
          </a:bodyPr>
          <a:lstStyle/>
          <a:p>
            <a:pPr algn="just"/>
            <a:r>
              <a:rPr lang="es-SV" sz="2400" dirty="0">
                <a:latin typeface="Comic Sans MS" pitchFamily="66" charset="0"/>
              </a:rPr>
              <a:t>El precio del producto es el factor fundamental que determina la cantidad que un fabricante ofrece de su producto, cuando el precio es alto la venta de ese producto se hace más rentable y por tanto la cantidad ofrecida del mismo es más elevada. Si el precio del bien disminuye la rentabilidad esperada por la venta disminuye y por tanto la cantidad que los fabricantes están dispuestos a vender</a:t>
            </a:r>
          </a:p>
        </p:txBody>
      </p:sp>
      <p:sp>
        <p:nvSpPr>
          <p:cNvPr id="3" name="2 Título"/>
          <p:cNvSpPr>
            <a:spLocks noGrp="1"/>
          </p:cNvSpPr>
          <p:nvPr>
            <p:ph type="title"/>
          </p:nvPr>
        </p:nvSpPr>
        <p:spPr/>
        <p:txBody>
          <a:bodyPr/>
          <a:lstStyle/>
          <a:p>
            <a:r>
              <a:rPr lang="es-SV" dirty="0" smtClean="0"/>
              <a:t>EL PRECIO DEL PRODUCTO</a:t>
            </a:r>
            <a:endParaRPr lang="es-SV" dirty="0"/>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1484784"/>
            <a:ext cx="3004751" cy="42484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01655728"/>
      </p:ext>
    </p:extLst>
  </p:cSld>
  <p:clrMapOvr>
    <a:masterClrMapping/>
  </p:clrMapOvr>
  <p:transition spd="slow">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616654" y="1124744"/>
            <a:ext cx="7910692" cy="923330"/>
          </a:xfrm>
          <a:prstGeom prst="rect">
            <a:avLst/>
          </a:prstGeom>
          <a:noFill/>
        </p:spPr>
        <p:txBody>
          <a:bodyPr wrap="none" lIns="91440" tIns="45720" rIns="91440" bIns="45720">
            <a:spAutoFit/>
          </a:bodyPr>
          <a:lstStyle/>
          <a:p>
            <a:pPr algn="ctr"/>
            <a:r>
              <a:rPr lang="es-ES"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 OFERTA Y LA DEMANDA</a:t>
            </a:r>
            <a:endParaRPr lang="es-E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614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75656" y="2355850"/>
            <a:ext cx="6624736" cy="40974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04270693"/>
      </p:ext>
    </p:extLst>
  </p:cSld>
  <p:clrMapOvr>
    <a:masterClrMapping/>
  </p:clrMapOvr>
  <p:transition spd="slow">
    <p:wheel spokes="3"/>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pPr algn="just"/>
            <a:r>
              <a:rPr lang="es-SV" sz="2400" dirty="0">
                <a:latin typeface="Comic Sans MS" pitchFamily="66" charset="0"/>
              </a:rPr>
              <a:t>La ley de la oferta establece que, ante un aumento en el precio de un bien, la cantidad ofertada que exista de ese bien va a ser mayor; es decir, los productores de bienes y servicios tendrán un incentivo mayor.</a:t>
            </a:r>
          </a:p>
          <a:p>
            <a:pPr algn="just"/>
            <a:r>
              <a:rPr lang="es-SV" sz="2400" dirty="0">
                <a:latin typeface="Comic Sans MS" pitchFamily="66" charset="0"/>
              </a:rPr>
              <a:t>Este incentivo surge de la lógica racional de los productores, ya que en condiciones normales si el precio de un bien aumenta manteniéndose el de los demás constantes, provocará un aumento en los ingresos de los que produzcan dicho bien, por lo tanto motivará a que aumenten también su oferta</a:t>
            </a:r>
          </a:p>
          <a:p>
            <a:endParaRPr lang="es-SV" dirty="0"/>
          </a:p>
        </p:txBody>
      </p:sp>
      <p:sp>
        <p:nvSpPr>
          <p:cNvPr id="3" name="2 Título"/>
          <p:cNvSpPr>
            <a:spLocks noGrp="1"/>
          </p:cNvSpPr>
          <p:nvPr>
            <p:ph type="title"/>
          </p:nvPr>
        </p:nvSpPr>
        <p:spPr/>
        <p:txBody>
          <a:bodyPr/>
          <a:lstStyle/>
          <a:p>
            <a:r>
              <a:rPr lang="es-SV" dirty="0" smtClean="0"/>
              <a:t>Ley de la oferta</a:t>
            </a:r>
            <a:endParaRPr lang="es-SV" dirty="0"/>
          </a:p>
        </p:txBody>
      </p:sp>
    </p:spTree>
    <p:extLst>
      <p:ext uri="{BB962C8B-B14F-4D97-AF65-F5344CB8AC3E}">
        <p14:creationId xmlns="" xmlns:p14="http://schemas.microsoft.com/office/powerpoint/2010/main" val="295033254"/>
      </p:ext>
    </p:extLst>
  </p:cSld>
  <p:clrMapOvr>
    <a:masterClrMapping/>
  </p:clrMapOvr>
  <p:transition spd="slow">
    <p:wheel spokes="3"/>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755576" y="1412776"/>
            <a:ext cx="8136904" cy="5184576"/>
          </a:xfrm>
        </p:spPr>
        <p:txBody>
          <a:bodyPr>
            <a:normAutofit/>
          </a:bodyPr>
          <a:lstStyle/>
          <a:p>
            <a:pPr algn="just"/>
            <a:endParaRPr lang="es-SV" sz="2400" dirty="0" smtClean="0">
              <a:latin typeface="Comic Sans MS" pitchFamily="66" charset="0"/>
            </a:endParaRPr>
          </a:p>
          <a:p>
            <a:pPr algn="just"/>
            <a:r>
              <a:rPr lang="es-SV" sz="2400" dirty="0" smtClean="0">
                <a:latin typeface="Comic Sans MS" pitchFamily="66" charset="0"/>
              </a:rPr>
              <a:t>La </a:t>
            </a:r>
            <a:r>
              <a:rPr lang="es-SV" sz="2400" dirty="0">
                <a:latin typeface="Comic Sans MS" pitchFamily="66" charset="0"/>
              </a:rPr>
              <a:t>curva de oferta es la relación gráfica existente entre el precio de un bien y la cantidad ofrecida del mismo. La pendiente de esta curva determina cómo aumenta o disminuye la oferta ante una disminución o un aumento del precio del bien. Se denomina </a:t>
            </a:r>
            <a:r>
              <a:rPr lang="es-SV" sz="2400" b="1" u="sng" dirty="0">
                <a:latin typeface="Comic Sans MS" pitchFamily="66" charset="0"/>
              </a:rPr>
              <a:t>elasticidad de la curva de oferta </a:t>
            </a:r>
            <a:r>
              <a:rPr lang="es-SV" sz="2400" dirty="0">
                <a:latin typeface="Comic Sans MS" pitchFamily="66" charset="0"/>
              </a:rPr>
              <a:t>al grado de aumento de la cantidad ofrecida al elevar el precio</a:t>
            </a:r>
            <a:r>
              <a:rPr lang="es-SV" sz="2400" dirty="0" smtClean="0">
                <a:latin typeface="Comic Sans MS" pitchFamily="66" charset="0"/>
              </a:rPr>
              <a:t>.</a:t>
            </a:r>
          </a:p>
        </p:txBody>
      </p:sp>
      <p:sp>
        <p:nvSpPr>
          <p:cNvPr id="4" name="3 Rectángulo"/>
          <p:cNvSpPr/>
          <p:nvPr/>
        </p:nvSpPr>
        <p:spPr>
          <a:xfrm>
            <a:off x="1325825" y="300201"/>
            <a:ext cx="619913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La curva de la oferta</a:t>
            </a:r>
            <a:endParaRPr lang="es-E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 xmlns:p14="http://schemas.microsoft.com/office/powerpoint/2010/main" val="2237254696"/>
      </p:ext>
    </p:extLst>
  </p:cSld>
  <p:clrMapOvr>
    <a:masterClrMapping/>
  </p:clrMapOvr>
  <p:transition spd="slow">
    <p:wheel spokes="3"/>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r>
              <a:rPr lang="es-SV" sz="2400" dirty="0">
                <a:latin typeface="Comic Sans MS" pitchFamily="66" charset="0"/>
              </a:rPr>
              <a:t>La oferta es la relación entre la cantidad de bienes ofrecidos por los productores y el precio de mercado actual. Gráficamente se representa mediante la curva de oferta. Debido a que la oferta es directamente proporcional al precio, las curvas de oferta son casi siempre crecientes. Además, la pendiente de una curva de oferta suele ser también creciente (es decir, suele ser una función convexa), debido a la ley de los rendimientos decrecientes</a:t>
            </a:r>
          </a:p>
          <a:p>
            <a:endParaRPr lang="es-SV" sz="2400" dirty="0">
              <a:latin typeface="Comic Sans MS" pitchFamily="66" charset="0"/>
            </a:endParaRPr>
          </a:p>
        </p:txBody>
      </p:sp>
    </p:spTree>
    <p:extLst>
      <p:ext uri="{BB962C8B-B14F-4D97-AF65-F5344CB8AC3E}">
        <p14:creationId xmlns="" xmlns:p14="http://schemas.microsoft.com/office/powerpoint/2010/main" val="1006162139"/>
      </p:ext>
    </p:extLst>
  </p:cSld>
  <p:clrMapOvr>
    <a:masterClrMapping/>
  </p:clrMapOvr>
  <p:transition spd="slow">
    <p:wheel spokes="3"/>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692696"/>
            <a:ext cx="4104456" cy="44644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5148064" y="332656"/>
            <a:ext cx="3707904" cy="6001643"/>
          </a:xfrm>
          <a:prstGeom prst="rect">
            <a:avLst/>
          </a:prstGeom>
        </p:spPr>
        <p:txBody>
          <a:bodyPr wrap="square">
            <a:spAutoFit/>
          </a:bodyPr>
          <a:lstStyle/>
          <a:p>
            <a:pPr algn="just"/>
            <a:r>
              <a:rPr lang="es-SV" sz="2400" dirty="0">
                <a:latin typeface="Comic Sans MS" pitchFamily="66" charset="0"/>
              </a:rPr>
              <a:t>el precio de un bien, y asumiendo un mercado competitivo, la cantidad ofrecida de ese bien va a ser mayor; es decir, los productores de bienes y servicios aumentarán la producción. La pendiente de esta curva determina cómo aumenta o disminuye la cantidad ofrecida de un bien ante una disminución o un aumento del precio del mismo</a:t>
            </a:r>
          </a:p>
        </p:txBody>
      </p:sp>
    </p:spTree>
    <p:extLst>
      <p:ext uri="{BB962C8B-B14F-4D97-AF65-F5344CB8AC3E}">
        <p14:creationId xmlns="" xmlns:p14="http://schemas.microsoft.com/office/powerpoint/2010/main" val="3129384881"/>
      </p:ext>
    </p:extLst>
  </p:cSld>
  <p:clrMapOvr>
    <a:masterClrMapping/>
  </p:clrMapOvr>
  <p:transition spd="slow">
    <p:wheel spokes="3"/>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SV" dirty="0" smtClean="0"/>
              <a:t>Factores que influyen en la oferta</a:t>
            </a:r>
            <a:endParaRPr lang="es-SV" dirty="0"/>
          </a:p>
        </p:txBody>
      </p:sp>
      <p:sp>
        <p:nvSpPr>
          <p:cNvPr id="4" name="3 Llamada de flecha a la derecha"/>
          <p:cNvSpPr/>
          <p:nvPr/>
        </p:nvSpPr>
        <p:spPr>
          <a:xfrm>
            <a:off x="154360" y="2708920"/>
            <a:ext cx="1969368" cy="170648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Factores que intervienen</a:t>
            </a:r>
            <a:endParaRPr lang="es-SV" dirty="0"/>
          </a:p>
        </p:txBody>
      </p:sp>
      <p:cxnSp>
        <p:nvCxnSpPr>
          <p:cNvPr id="6" name="5 Conector recto"/>
          <p:cNvCxnSpPr/>
          <p:nvPr/>
        </p:nvCxnSpPr>
        <p:spPr>
          <a:xfrm flipV="1">
            <a:off x="2339752" y="1556792"/>
            <a:ext cx="0" cy="44644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2411760" y="1556792"/>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2335943" y="2564904"/>
            <a:ext cx="108012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p:nvPr/>
        </p:nvCxnSpPr>
        <p:spPr>
          <a:xfrm>
            <a:off x="2411760" y="3562164"/>
            <a:ext cx="914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p:nvPr/>
        </p:nvCxnSpPr>
        <p:spPr>
          <a:xfrm>
            <a:off x="2411760" y="4725144"/>
            <a:ext cx="144016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24 Conector recto de flecha"/>
          <p:cNvCxnSpPr/>
          <p:nvPr/>
        </p:nvCxnSpPr>
        <p:spPr>
          <a:xfrm>
            <a:off x="2496344" y="5877272"/>
            <a:ext cx="12709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27 Rectángulo redondeado"/>
          <p:cNvSpPr/>
          <p:nvPr/>
        </p:nvSpPr>
        <p:spPr>
          <a:xfrm>
            <a:off x="3995936" y="1328192"/>
            <a:ext cx="4010113"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Precio del propio bien</a:t>
            </a:r>
            <a:endParaRPr lang="es-SV" dirty="0"/>
          </a:p>
        </p:txBody>
      </p:sp>
      <p:sp>
        <p:nvSpPr>
          <p:cNvPr id="29" name="28 Rectángulo redondeado"/>
          <p:cNvSpPr/>
          <p:nvPr/>
        </p:nvSpPr>
        <p:spPr>
          <a:xfrm>
            <a:off x="3498968" y="2240868"/>
            <a:ext cx="500404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Precio de los factores productivos</a:t>
            </a:r>
            <a:endParaRPr lang="es-SV" dirty="0"/>
          </a:p>
        </p:txBody>
      </p:sp>
      <p:sp>
        <p:nvSpPr>
          <p:cNvPr id="30" name="29 Rectángulo redondeado"/>
          <p:cNvSpPr/>
          <p:nvPr/>
        </p:nvSpPr>
        <p:spPr>
          <a:xfrm>
            <a:off x="3498968" y="3276318"/>
            <a:ext cx="5125144"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Precio de las materias primas</a:t>
            </a:r>
            <a:endParaRPr lang="es-SV" dirty="0"/>
          </a:p>
        </p:txBody>
      </p:sp>
      <p:sp>
        <p:nvSpPr>
          <p:cNvPr id="31" name="30 Rectángulo redondeado"/>
          <p:cNvSpPr/>
          <p:nvPr/>
        </p:nvSpPr>
        <p:spPr>
          <a:xfrm>
            <a:off x="4010879" y="4363098"/>
            <a:ext cx="446449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Precio de otros bienes</a:t>
            </a:r>
            <a:endParaRPr lang="es-SV" dirty="0"/>
          </a:p>
        </p:txBody>
      </p:sp>
      <p:sp>
        <p:nvSpPr>
          <p:cNvPr id="32" name="31 Rectángulo redondeado"/>
          <p:cNvSpPr/>
          <p:nvPr/>
        </p:nvSpPr>
        <p:spPr>
          <a:xfrm>
            <a:off x="4219431" y="5556944"/>
            <a:ext cx="4047391" cy="5040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SV" dirty="0" smtClean="0"/>
              <a:t>Tecnología existente</a:t>
            </a:r>
            <a:endParaRPr lang="es-SV" dirty="0"/>
          </a:p>
        </p:txBody>
      </p:sp>
    </p:spTree>
    <p:extLst>
      <p:ext uri="{BB962C8B-B14F-4D97-AF65-F5344CB8AC3E}">
        <p14:creationId xmlns="" xmlns:p14="http://schemas.microsoft.com/office/powerpoint/2010/main" val="1491785286"/>
      </p:ext>
    </p:extLst>
  </p:cSld>
  <p:clrMapOvr>
    <a:masterClrMapping/>
  </p:clrMapOvr>
  <p:transition spd="slow">
    <p:wheel spokes="3"/>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52426" y="188640"/>
            <a:ext cx="7680960" cy="5998800"/>
          </a:xfrm>
        </p:spPr>
        <p:txBody>
          <a:bodyPr>
            <a:normAutofit/>
          </a:bodyPr>
          <a:lstStyle/>
          <a:p>
            <a:pPr algn="just"/>
            <a:r>
              <a:rPr lang="es-SV" sz="2400" dirty="0" smtClean="0">
                <a:latin typeface="Comic Sans MS" pitchFamily="66" charset="0"/>
              </a:rPr>
              <a:t>En </a:t>
            </a:r>
            <a:r>
              <a:rPr lang="es-SV" sz="2400" dirty="0">
                <a:latin typeface="Comic Sans MS" pitchFamily="66" charset="0"/>
              </a:rPr>
              <a:t>macroeconomía se entiende por </a:t>
            </a:r>
            <a:r>
              <a:rPr lang="es-SV" sz="2400" b="1" u="sng" dirty="0">
                <a:latin typeface="Comic Sans MS" pitchFamily="66" charset="0"/>
              </a:rPr>
              <a:t>Oferta de dinero </a:t>
            </a:r>
            <a:r>
              <a:rPr lang="es-SV" sz="2400" dirty="0">
                <a:latin typeface="Comic Sans MS" pitchFamily="66" charset="0"/>
              </a:rPr>
              <a:t>o Masa monetaria la cantidad de dinero disponible en una economía para comprar bienes, servicios y títulos de ahorro, en un momento determinado</a:t>
            </a:r>
          </a:p>
          <a:p>
            <a:pPr algn="just"/>
            <a:endParaRPr lang="es-SV" sz="2400" dirty="0" smtClean="0">
              <a:latin typeface="Comic Sans MS" pitchFamily="66" charset="0"/>
            </a:endParaRPr>
          </a:p>
          <a:p>
            <a:pPr algn="just"/>
            <a:r>
              <a:rPr lang="es-SV" sz="2400" dirty="0" smtClean="0">
                <a:latin typeface="Comic Sans MS" pitchFamily="66" charset="0"/>
              </a:rPr>
              <a:t>En </a:t>
            </a:r>
            <a:r>
              <a:rPr lang="es-SV" sz="2400" dirty="0">
                <a:latin typeface="Comic Sans MS" pitchFamily="66" charset="0"/>
              </a:rPr>
              <a:t>la teoría macroeconómica, </a:t>
            </a:r>
            <a:r>
              <a:rPr lang="es-SV" sz="2400" b="1" u="sng" dirty="0">
                <a:latin typeface="Comic Sans MS" pitchFamily="66" charset="0"/>
              </a:rPr>
              <a:t>la oferta agregada </a:t>
            </a:r>
            <a:r>
              <a:rPr lang="es-SV" sz="2400" dirty="0">
                <a:latin typeface="Comic Sans MS" pitchFamily="66" charset="0"/>
              </a:rPr>
              <a:t>es la oferta total de bienes y servicios que las empresas planean poner a la venta en la economía nacional durante un período de tiempo específico. Es la cantidad total de bienes y servicios que las empresas están dispuestas a vender a un determinado nivel de precios en una economía.</a:t>
            </a:r>
          </a:p>
          <a:p>
            <a:pPr algn="just"/>
            <a:endParaRPr lang="es-SV" sz="2000" dirty="0">
              <a:latin typeface="Comic Sans MS" pitchFamily="66" charset="0"/>
            </a:endParaRPr>
          </a:p>
        </p:txBody>
      </p:sp>
    </p:spTree>
    <p:extLst>
      <p:ext uri="{BB962C8B-B14F-4D97-AF65-F5344CB8AC3E}">
        <p14:creationId xmlns="" xmlns:p14="http://schemas.microsoft.com/office/powerpoint/2010/main" val="2978601915"/>
      </p:ext>
    </p:extLst>
  </p:cSld>
  <p:clrMapOvr>
    <a:masterClrMapping/>
  </p:clrMapOvr>
  <p:transition spd="slow">
    <p:wheel spokes="3"/>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971600" y="980728"/>
            <a:ext cx="7632848" cy="55446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21069703"/>
      </p:ext>
    </p:extLst>
  </p:cSld>
  <p:clrMapOvr>
    <a:masterClrMapping/>
  </p:clrMapOvr>
  <p:transition spd="slow">
    <p:wheel spokes="3"/>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539552" y="2133600"/>
            <a:ext cx="7680960" cy="4724400"/>
          </a:xfrm>
        </p:spPr>
        <p:txBody>
          <a:bodyPr/>
          <a:lstStyle/>
          <a:p>
            <a:pPr algn="just"/>
            <a:r>
              <a:rPr lang="es-SV" sz="2000" dirty="0">
                <a:latin typeface="Comic Sans MS" pitchFamily="66" charset="0"/>
              </a:rPr>
              <a:t>La ley de la oferta y demanda es un modelo económico básico postulado para la formación de precios de mercado de los bienes,1 usándose para explicar una gran variedad de fenómenos y procesos tanto macro como microeconómicos. Además, sirve como base para otras teorías y modelos económicos.</a:t>
            </a:r>
          </a:p>
          <a:p>
            <a:pPr algn="just"/>
            <a:r>
              <a:rPr lang="es-SV" sz="2000" dirty="0">
                <a:latin typeface="Comic Sans MS" pitchFamily="66" charset="0"/>
              </a:rPr>
              <a:t>El modelo se basa en la relación entre el precio de un bien y las ventas del mismo y asume que en un mercado de competencia perfecta, el precio de mercado se establecerá en un punto —llamado punto de equilibrio— en el cual el se produce un vaciamiento del mercado, es decir, todo lo producido se vende y no queda demanda insatisfecha</a:t>
            </a:r>
          </a:p>
          <a:p>
            <a:endParaRPr lang="es-SV" dirty="0"/>
          </a:p>
        </p:txBody>
      </p:sp>
      <p:sp>
        <p:nvSpPr>
          <p:cNvPr id="5" name="4 Rectángulo"/>
          <p:cNvSpPr/>
          <p:nvPr/>
        </p:nvSpPr>
        <p:spPr>
          <a:xfrm>
            <a:off x="107504" y="188640"/>
            <a:ext cx="8922492"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s-E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La ley de la oferta y la demanda</a:t>
            </a:r>
            <a:endParaRPr lang="es-E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 xmlns:p14="http://schemas.microsoft.com/office/powerpoint/2010/main" val="2895464282"/>
      </p:ext>
    </p:extLst>
  </p:cSld>
  <p:clrMapOvr>
    <a:masterClrMapping/>
  </p:clrMapOvr>
  <p:transition spd="slow">
    <p:wheel spokes="3"/>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539552" y="692696"/>
            <a:ext cx="8352928" cy="5544616"/>
          </a:xfrm>
        </p:spPr>
        <p:txBody>
          <a:bodyPr/>
          <a:lstStyle/>
          <a:p>
            <a:pPr algn="just"/>
            <a:r>
              <a:rPr lang="es-SV" sz="2000" dirty="0">
                <a:latin typeface="Comic Sans MS" pitchFamily="66" charset="0"/>
              </a:rPr>
              <a:t>El postulado de la oferta y la demanda implica tres leyes:4</a:t>
            </a:r>
          </a:p>
          <a:p>
            <a:pPr algn="just"/>
            <a:endParaRPr lang="es-SV" sz="2000" dirty="0" smtClean="0">
              <a:latin typeface="Comic Sans MS" pitchFamily="66" charset="0"/>
            </a:endParaRPr>
          </a:p>
          <a:p>
            <a:pPr algn="just"/>
            <a:r>
              <a:rPr lang="es-SV" sz="2000" dirty="0" smtClean="0">
                <a:latin typeface="Comic Sans MS" pitchFamily="66" charset="0"/>
              </a:rPr>
              <a:t>I</a:t>
            </a:r>
            <a:r>
              <a:rPr lang="es-SV" sz="2000" dirty="0">
                <a:latin typeface="Comic Sans MS" pitchFamily="66" charset="0"/>
              </a:rPr>
              <a:t>.- Cuando, al precio corriente, la demanda excede la oferta, el precio tiende a aumentar. Inversamente, cuando la oferta excede la demanda, el precio tiende a disminuir.</a:t>
            </a:r>
          </a:p>
          <a:p>
            <a:pPr algn="just"/>
            <a:r>
              <a:rPr lang="es-SV" sz="2000" dirty="0">
                <a:latin typeface="Comic Sans MS" pitchFamily="66" charset="0"/>
              </a:rPr>
              <a:t>II.- Un aumento en el precio tiende, más tarde o más temprano, a disminuir la demanda y a aumentar la oferta. Inversamente, una disminución en el precio tiende, más tarde o más temprano, a aumentar la demanda y disminuir la oferta.</a:t>
            </a:r>
          </a:p>
          <a:p>
            <a:pPr algn="just"/>
            <a:r>
              <a:rPr lang="es-SV" sz="2000" dirty="0">
                <a:latin typeface="Comic Sans MS" pitchFamily="66" charset="0"/>
              </a:rPr>
              <a:t>III: El precio tiende al nivel en el cual la demanda iguala la oferta. En economía el modelo generalmente se usa en conjunto con el tanteo walrasiano</a:t>
            </a:r>
          </a:p>
          <a:p>
            <a:endParaRPr lang="es-SV" dirty="0"/>
          </a:p>
        </p:txBody>
      </p:sp>
    </p:spTree>
    <p:extLst>
      <p:ext uri="{BB962C8B-B14F-4D97-AF65-F5344CB8AC3E}">
        <p14:creationId xmlns="" xmlns:p14="http://schemas.microsoft.com/office/powerpoint/2010/main" val="3563657253"/>
      </p:ext>
    </p:extLst>
  </p:cSld>
  <p:clrMapOvr>
    <a:masterClrMapping/>
  </p:clrMapOvr>
  <p:transition spd="slow">
    <p:wheel spokes="3"/>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bwMode="auto">
          <a:xfrm>
            <a:off x="467544" y="764704"/>
            <a:ext cx="8136904" cy="56166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19040498"/>
      </p:ext>
    </p:extLst>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755575" y="1844824"/>
            <a:ext cx="7762867" cy="4724400"/>
          </a:xfrm>
        </p:spPr>
        <p:txBody>
          <a:bodyPr>
            <a:normAutofit/>
          </a:bodyPr>
          <a:lstStyle/>
          <a:p>
            <a:pPr algn="just"/>
            <a:r>
              <a:rPr lang="es-SV" sz="2400" dirty="0">
                <a:latin typeface="Comic Sans MS" pitchFamily="66" charset="0"/>
              </a:rPr>
              <a:t>Oferta y demanda son las dos palabras que más emplean los economistas. </a:t>
            </a:r>
            <a:endParaRPr lang="es-SV" sz="2400" dirty="0" smtClean="0">
              <a:latin typeface="Comic Sans MS" pitchFamily="66" charset="0"/>
            </a:endParaRPr>
          </a:p>
          <a:p>
            <a:pPr algn="just"/>
            <a:endParaRPr lang="es-SV" sz="2400" dirty="0" smtClean="0">
              <a:latin typeface="Comic Sans MS" pitchFamily="66" charset="0"/>
            </a:endParaRPr>
          </a:p>
          <a:p>
            <a:pPr algn="just"/>
            <a:r>
              <a:rPr lang="es-SV" sz="2400" dirty="0" smtClean="0">
                <a:latin typeface="Comic Sans MS" pitchFamily="66" charset="0"/>
              </a:rPr>
              <a:t>Oferta </a:t>
            </a:r>
            <a:r>
              <a:rPr lang="es-SV" sz="2400" dirty="0">
                <a:latin typeface="Comic Sans MS" pitchFamily="66" charset="0"/>
              </a:rPr>
              <a:t>y demanda son las fuerzas que hacen trabajar al mercado. </a:t>
            </a:r>
            <a:endParaRPr lang="es-SV" sz="2400" dirty="0" smtClean="0">
              <a:latin typeface="Comic Sans MS" pitchFamily="66" charset="0"/>
            </a:endParaRPr>
          </a:p>
          <a:p>
            <a:pPr algn="just"/>
            <a:endParaRPr lang="es-SV" sz="2400" dirty="0" smtClean="0">
              <a:latin typeface="Comic Sans MS" pitchFamily="66" charset="0"/>
            </a:endParaRPr>
          </a:p>
          <a:p>
            <a:pPr algn="just"/>
            <a:r>
              <a:rPr lang="es-SV" sz="2400" dirty="0" smtClean="0">
                <a:latin typeface="Comic Sans MS" pitchFamily="66" charset="0"/>
              </a:rPr>
              <a:t>La </a:t>
            </a:r>
            <a:r>
              <a:rPr lang="es-SV" sz="2400" dirty="0">
                <a:latin typeface="Comic Sans MS" pitchFamily="66" charset="0"/>
              </a:rPr>
              <a:t>microeconomía moderna estudia la oferta, la demanda y el equilibrio del mercado</a:t>
            </a:r>
          </a:p>
        </p:txBody>
      </p:sp>
      <p:sp>
        <p:nvSpPr>
          <p:cNvPr id="4" name="3 Rectángulo"/>
          <p:cNvSpPr/>
          <p:nvPr/>
        </p:nvSpPr>
        <p:spPr>
          <a:xfrm>
            <a:off x="2407861" y="260648"/>
            <a:ext cx="4084260" cy="923330"/>
          </a:xfrm>
          <a:prstGeom prst="rect">
            <a:avLst/>
          </a:prstGeom>
          <a:noFill/>
        </p:spPr>
        <p:txBody>
          <a:bodyPr wrap="none" lIns="91440" tIns="45720" rIns="91440" bIns="45720">
            <a:spAutoFit/>
          </a:bodyPr>
          <a:lstStyle/>
          <a:p>
            <a:pPr algn="ctr"/>
            <a:r>
              <a:rPr lang="es-ES" sz="5400" b="1" spc="100" dirty="0" smtClean="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rPr>
              <a:t>introducción</a:t>
            </a:r>
            <a:endParaRPr lang="es-ES" sz="5400" b="1" cap="none"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endParaRPr>
          </a:p>
        </p:txBody>
      </p:sp>
    </p:spTree>
    <p:extLst>
      <p:ext uri="{BB962C8B-B14F-4D97-AF65-F5344CB8AC3E}">
        <p14:creationId xmlns="" xmlns:p14="http://schemas.microsoft.com/office/powerpoint/2010/main" val="534885496"/>
      </p:ext>
    </p:extLst>
  </p:cSld>
  <p:clrMapOvr>
    <a:masterClrMapping/>
  </p:clrMapOvr>
  <p:transition spd="slow">
    <p:wheel spokes="3"/>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pPr algn="just"/>
            <a:r>
              <a:rPr lang="es-SV" sz="2000" dirty="0">
                <a:latin typeface="Comic Sans MS" pitchFamily="66" charset="0"/>
              </a:rPr>
              <a:t>El precio de un producto del mercado está determinado por un equilibrio entre la oferta (lo que se está dispuesto a producir a un precio determinado) y la demanda (lo que se desea comprar a un precio determinado).</a:t>
            </a:r>
          </a:p>
        </p:txBody>
      </p:sp>
      <p:sp>
        <p:nvSpPr>
          <p:cNvPr id="3" name="2 Título"/>
          <p:cNvSpPr>
            <a:spLocks noGrp="1"/>
          </p:cNvSpPr>
          <p:nvPr>
            <p:ph type="title"/>
          </p:nvPr>
        </p:nvSpPr>
        <p:spPr/>
        <p:txBody>
          <a:bodyPr/>
          <a:lstStyle/>
          <a:p>
            <a:r>
              <a:rPr lang="es-SV" dirty="0" smtClean="0"/>
              <a:t>Cambios en la oferta y la demanda</a:t>
            </a:r>
            <a:endParaRPr lang="es-SV"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31640" y="2996952"/>
            <a:ext cx="7128792" cy="36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89480258"/>
      </p:ext>
    </p:extLst>
  </p:cSld>
  <p:clrMapOvr>
    <a:masterClrMapping/>
  </p:clrMapOvr>
  <p:transition spd="slow">
    <p:wheel spokes="3"/>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52426" y="260648"/>
            <a:ext cx="8540054" cy="5926792"/>
          </a:xfrm>
        </p:spPr>
        <p:txBody>
          <a:bodyPr>
            <a:noAutofit/>
          </a:bodyPr>
          <a:lstStyle/>
          <a:p>
            <a:pPr algn="just"/>
            <a:r>
              <a:rPr lang="es-SV" sz="2400" dirty="0" smtClean="0">
                <a:latin typeface="Comic Sans MS" pitchFamily="66" charset="0"/>
              </a:rPr>
              <a:t> </a:t>
            </a:r>
          </a:p>
          <a:p>
            <a:pPr algn="just"/>
            <a:r>
              <a:rPr lang="es-SV" sz="2400" dirty="0" smtClean="0">
                <a:latin typeface="Comic Sans MS" pitchFamily="66" charset="0"/>
              </a:rPr>
              <a:t>La </a:t>
            </a:r>
            <a:r>
              <a:rPr lang="es-SV" sz="2400" dirty="0">
                <a:latin typeface="Comic Sans MS" pitchFamily="66" charset="0"/>
              </a:rPr>
              <a:t>oferta y la demanda, juntos, determinan los precios de los bienes y servicios. En las economías de mercado, los precios son una guía para la distribución de los recursos. </a:t>
            </a:r>
            <a:endParaRPr lang="es-SV" sz="2400" dirty="0" smtClean="0">
              <a:latin typeface="Comic Sans MS" pitchFamily="66" charset="0"/>
            </a:endParaRPr>
          </a:p>
          <a:p>
            <a:pPr algn="just"/>
            <a:endParaRPr lang="es-SV" sz="2400" dirty="0" smtClean="0">
              <a:latin typeface="Comic Sans MS" pitchFamily="66" charset="0"/>
            </a:endParaRPr>
          </a:p>
          <a:p>
            <a:pPr algn="just"/>
            <a:endParaRPr lang="es-SV" sz="2400" dirty="0">
              <a:latin typeface="Comic Sans MS" pitchFamily="66" charset="0"/>
            </a:endParaRPr>
          </a:p>
          <a:p>
            <a:pPr algn="just"/>
            <a:r>
              <a:rPr lang="es-SV" sz="2400" dirty="0" smtClean="0">
                <a:latin typeface="Comic Sans MS" pitchFamily="66" charset="0"/>
              </a:rPr>
              <a:t>Resumen </a:t>
            </a:r>
            <a:r>
              <a:rPr lang="es-SV" sz="2400" dirty="0">
                <a:latin typeface="Comic Sans MS" pitchFamily="66" charset="0"/>
              </a:rPr>
              <a:t>Los economistas emplean el modelo de oferta y demanda para analizar los mercados competitivos. La curva de demanda muestra cómo la cantidad de un bien depende de su precio. Vamos a hacer un pequeño resumen del tema. El resumen no lo copiéis, sólo leedlo en alto para quedarnos con las principales ideas del tema </a:t>
            </a:r>
          </a:p>
          <a:p>
            <a:pPr algn="just"/>
            <a:r>
              <a:rPr lang="es-SV" sz="2400" dirty="0" smtClean="0">
                <a:latin typeface="Comic Sans MS" pitchFamily="66" charset="0"/>
              </a:rPr>
              <a:t> </a:t>
            </a:r>
            <a:endParaRPr lang="es-SV" sz="2400" dirty="0">
              <a:latin typeface="Comic Sans MS" pitchFamily="66" charset="0"/>
            </a:endParaRPr>
          </a:p>
        </p:txBody>
      </p:sp>
    </p:spTree>
    <p:extLst>
      <p:ext uri="{BB962C8B-B14F-4D97-AF65-F5344CB8AC3E}">
        <p14:creationId xmlns="" xmlns:p14="http://schemas.microsoft.com/office/powerpoint/2010/main" val="1564522386"/>
      </p:ext>
    </p:extLst>
  </p:cSld>
  <p:clrMapOvr>
    <a:masterClrMapping/>
  </p:clrMapOvr>
  <p:transition spd="slow">
    <p:wheel spokes="3"/>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a:xfrm>
            <a:off x="352426" y="620688"/>
            <a:ext cx="7680960" cy="5566752"/>
          </a:xfrm>
        </p:spPr>
        <p:txBody>
          <a:bodyPr>
            <a:noAutofit/>
          </a:bodyPr>
          <a:lstStyle/>
          <a:p>
            <a:r>
              <a:rPr lang="es-SV" sz="2400" dirty="0">
                <a:latin typeface="Comic Sans MS" pitchFamily="66" charset="0"/>
              </a:rPr>
              <a:t> De acuerdo con la ley de la demanda, cuando el precio sube, la cantidad demandada baja. Además del precio, otros determinantes de la demanda son el ingreso, los gustos, las expectativas, y los precios de complementos y sustitutos. </a:t>
            </a:r>
          </a:p>
          <a:p>
            <a:r>
              <a:rPr lang="es-SV" sz="2400" dirty="0">
                <a:latin typeface="Comic Sans MS" pitchFamily="66" charset="0"/>
              </a:rPr>
              <a:t>La curva de oferta muestra cómo la cantidad ofertada depende del precio del bien. De acuerdo con la ley de la oferta, cuando el precio sube, la cantidad ofertada sube. </a:t>
            </a:r>
          </a:p>
          <a:p>
            <a:r>
              <a:rPr lang="es-SV" sz="2400" dirty="0">
                <a:latin typeface="Comic Sans MS" pitchFamily="66" charset="0"/>
              </a:rPr>
              <a:t> Además del precio, otros determinantes de la oferta son, el precio de los factores, la tecnología y las expectativas. El equilibrio del mercado se determina mediante la intersección de las curvas de oferta y </a:t>
            </a:r>
            <a:r>
              <a:rPr lang="es-SV" sz="2400" dirty="0" smtClean="0">
                <a:latin typeface="Comic Sans MS" pitchFamily="66" charset="0"/>
              </a:rPr>
              <a:t>demanda.</a:t>
            </a:r>
            <a:endParaRPr lang="es-SV" sz="2400" dirty="0">
              <a:latin typeface="Comic Sans MS" pitchFamily="66" charset="0"/>
            </a:endParaRPr>
          </a:p>
        </p:txBody>
      </p:sp>
    </p:spTree>
    <p:extLst>
      <p:ext uri="{BB962C8B-B14F-4D97-AF65-F5344CB8AC3E}">
        <p14:creationId xmlns="" xmlns:p14="http://schemas.microsoft.com/office/powerpoint/2010/main" val="3197790608"/>
      </p:ext>
    </p:extLst>
  </p:cSld>
  <p:clrMapOvr>
    <a:masterClrMapping/>
  </p:clrMapOvr>
  <p:transition spd="slow">
    <p:wheel spokes="3"/>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58944" y="620688"/>
            <a:ext cx="8712968" cy="1754326"/>
          </a:xfrm>
          <a:prstGeom prst="rect">
            <a:avLst/>
          </a:prstGeom>
          <a:noFill/>
        </p:spPr>
        <p:txBody>
          <a:bodyPr wrap="square" lIns="91440" tIns="45720" rIns="91440" bIns="45720">
            <a:spAutoFit/>
          </a:bodyPr>
          <a:lstStyle/>
          <a:p>
            <a:pPr algn="ctr"/>
            <a:r>
              <a:rPr lang="es-E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Gracias por su atención prestada</a:t>
            </a:r>
            <a:endParaRPr lang="es-E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pic>
        <p:nvPicPr>
          <p:cNvPr id="921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5616" y="2605088"/>
            <a:ext cx="6912767" cy="38482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181417395"/>
      </p:ext>
    </p:extLst>
  </p:cSld>
  <p:clrMapOvr>
    <a:masterClrMapping/>
  </p:clrMapOvr>
  <p:transition spd="slow">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pPr algn="just"/>
            <a:r>
              <a:rPr lang="es-SV" sz="2400" b="1" dirty="0" smtClean="0">
                <a:solidFill>
                  <a:srgbClr val="FF0000"/>
                </a:solidFill>
                <a:latin typeface="Comic Sans MS" pitchFamily="66" charset="0"/>
              </a:rPr>
              <a:t>Un mercado </a:t>
            </a:r>
            <a:r>
              <a:rPr lang="es-SV" sz="2400" dirty="0" smtClean="0">
                <a:latin typeface="Comic Sans MS" pitchFamily="66" charset="0"/>
              </a:rPr>
              <a:t>es </a:t>
            </a:r>
            <a:r>
              <a:rPr lang="es-SV" sz="2400" dirty="0">
                <a:latin typeface="Comic Sans MS" pitchFamily="66" charset="0"/>
              </a:rPr>
              <a:t>un grupo de compradores y vendedores de un particular bien o servicio. </a:t>
            </a:r>
            <a:endParaRPr lang="es-SV" sz="2400" dirty="0" smtClean="0">
              <a:latin typeface="Comic Sans MS" pitchFamily="66" charset="0"/>
            </a:endParaRPr>
          </a:p>
          <a:p>
            <a:pPr algn="just"/>
            <a:endParaRPr lang="es-SV" sz="2400" dirty="0">
              <a:latin typeface="Comic Sans MS" pitchFamily="66" charset="0"/>
            </a:endParaRPr>
          </a:p>
          <a:p>
            <a:pPr algn="just"/>
            <a:endParaRPr lang="es-SV" sz="2400" dirty="0" smtClean="0">
              <a:latin typeface="Comic Sans MS" pitchFamily="66" charset="0"/>
            </a:endParaRPr>
          </a:p>
          <a:p>
            <a:pPr algn="just"/>
            <a:endParaRPr lang="es-SV" sz="2400" dirty="0">
              <a:latin typeface="Comic Sans MS" pitchFamily="66" charset="0"/>
            </a:endParaRPr>
          </a:p>
          <a:p>
            <a:pPr algn="just"/>
            <a:endParaRPr lang="es-SV" sz="2400" dirty="0" smtClean="0">
              <a:latin typeface="Comic Sans MS" pitchFamily="66" charset="0"/>
            </a:endParaRPr>
          </a:p>
          <a:p>
            <a:pPr algn="just"/>
            <a:endParaRPr lang="es-SV" sz="2400" dirty="0">
              <a:latin typeface="Comic Sans MS" pitchFamily="66" charset="0"/>
            </a:endParaRPr>
          </a:p>
          <a:p>
            <a:pPr algn="just"/>
            <a:r>
              <a:rPr lang="es-SV" sz="2400" dirty="0" smtClean="0">
                <a:latin typeface="Comic Sans MS" pitchFamily="66" charset="0"/>
              </a:rPr>
              <a:t>Los </a:t>
            </a:r>
            <a:r>
              <a:rPr lang="es-SV" sz="2400" dirty="0">
                <a:latin typeface="Comic Sans MS" pitchFamily="66" charset="0"/>
              </a:rPr>
              <a:t>términos </a:t>
            </a:r>
            <a:r>
              <a:rPr lang="es-SV" sz="2400" dirty="0">
                <a:solidFill>
                  <a:srgbClr val="FF0000"/>
                </a:solidFill>
                <a:latin typeface="Comic Sans MS" pitchFamily="66" charset="0"/>
              </a:rPr>
              <a:t>oferta y demanda </a:t>
            </a:r>
            <a:r>
              <a:rPr lang="es-SV" sz="2400" dirty="0">
                <a:latin typeface="Comic Sans MS" pitchFamily="66" charset="0"/>
              </a:rPr>
              <a:t>se refieren al comportamiento de la gente . . . como las personas interactúan en los mercados </a:t>
            </a:r>
          </a:p>
        </p:txBody>
      </p:sp>
      <p:sp>
        <p:nvSpPr>
          <p:cNvPr id="3" name="2 Título"/>
          <p:cNvSpPr>
            <a:spLocks noGrp="1"/>
          </p:cNvSpPr>
          <p:nvPr>
            <p:ph type="title"/>
          </p:nvPr>
        </p:nvSpPr>
        <p:spPr/>
        <p:txBody>
          <a:bodyPr/>
          <a:lstStyle/>
          <a:p>
            <a:r>
              <a:rPr lang="es-SV" dirty="0" smtClean="0"/>
              <a:t>MERCADO</a:t>
            </a:r>
            <a:endParaRPr lang="es-SV" dirty="0"/>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2422166"/>
            <a:ext cx="5328592" cy="25910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07937512"/>
      </p:ext>
    </p:extLst>
  </p:cSld>
  <p:clrMapOvr>
    <a:masterClrMapping/>
  </p:clrMapOvr>
  <p:transition spd="slow">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r>
              <a:rPr lang="es-SV" dirty="0"/>
              <a:t>. </a:t>
            </a:r>
            <a:r>
              <a:rPr lang="es-SV" sz="2800" dirty="0">
                <a:latin typeface="Comic Sans MS" pitchFamily="66" charset="0"/>
              </a:rPr>
              <a:t>Los compradores determinan </a:t>
            </a:r>
            <a:r>
              <a:rPr lang="es-SV" sz="2800" dirty="0">
                <a:solidFill>
                  <a:srgbClr val="FF0000"/>
                </a:solidFill>
                <a:latin typeface="Comic Sans MS" pitchFamily="66" charset="0"/>
              </a:rPr>
              <a:t>la demanda </a:t>
            </a:r>
            <a:r>
              <a:rPr lang="es-SV" sz="2800" dirty="0">
                <a:latin typeface="Comic Sans MS" pitchFamily="66" charset="0"/>
              </a:rPr>
              <a:t>. </a:t>
            </a:r>
            <a:endParaRPr lang="es-SV" sz="2800" dirty="0" smtClean="0">
              <a:latin typeface="Comic Sans MS" pitchFamily="66" charset="0"/>
            </a:endParaRPr>
          </a:p>
          <a:p>
            <a:endParaRPr lang="es-SV" sz="2800" dirty="0">
              <a:latin typeface="Comic Sans MS" pitchFamily="66" charset="0"/>
            </a:endParaRPr>
          </a:p>
          <a:p>
            <a:endParaRPr lang="es-SV" sz="2800" dirty="0" smtClean="0">
              <a:latin typeface="Comic Sans MS" pitchFamily="66" charset="0"/>
            </a:endParaRPr>
          </a:p>
          <a:p>
            <a:endParaRPr lang="es-SV" sz="2800" dirty="0">
              <a:latin typeface="Comic Sans MS" pitchFamily="66" charset="0"/>
            </a:endParaRPr>
          </a:p>
          <a:p>
            <a:endParaRPr lang="es-SV" sz="2800" dirty="0" smtClean="0">
              <a:latin typeface="Comic Sans MS" pitchFamily="66" charset="0"/>
            </a:endParaRPr>
          </a:p>
          <a:p>
            <a:endParaRPr lang="es-SV" sz="2800" dirty="0">
              <a:latin typeface="Comic Sans MS" pitchFamily="66" charset="0"/>
            </a:endParaRPr>
          </a:p>
          <a:p>
            <a:r>
              <a:rPr lang="es-SV" sz="2800" dirty="0" smtClean="0">
                <a:latin typeface="Comic Sans MS" pitchFamily="66" charset="0"/>
              </a:rPr>
              <a:t>Los </a:t>
            </a:r>
            <a:r>
              <a:rPr lang="es-SV" sz="2800" dirty="0">
                <a:latin typeface="Comic Sans MS" pitchFamily="66" charset="0"/>
              </a:rPr>
              <a:t>vendedores determinan </a:t>
            </a:r>
            <a:r>
              <a:rPr lang="es-SV" sz="2800" dirty="0">
                <a:solidFill>
                  <a:srgbClr val="FF0000"/>
                </a:solidFill>
                <a:latin typeface="Comic Sans MS" pitchFamily="66" charset="0"/>
              </a:rPr>
              <a:t>la oferta </a:t>
            </a:r>
            <a:endParaRPr lang="es-SV" dirty="0">
              <a:solidFill>
                <a:srgbClr val="FF0000"/>
              </a:solidFill>
              <a:latin typeface="Comic Sans MS" pitchFamily="66" charset="0"/>
            </a:endParaRPr>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547664" y="2060849"/>
            <a:ext cx="5832647" cy="2736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21700202"/>
      </p:ext>
    </p:extLst>
  </p:cSld>
  <p:clrMapOvr>
    <a:masterClrMapping/>
  </p:clrMapOvr>
  <p:transition spd="slow">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5576" y="164272"/>
            <a:ext cx="8064895" cy="66937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1 Marcador de contenido"/>
          <p:cNvSpPr>
            <a:spLocks noGrp="1"/>
          </p:cNvSpPr>
          <p:nvPr>
            <p:ph sz="quarter" idx="13"/>
          </p:nvPr>
        </p:nvSpPr>
        <p:spPr>
          <a:xfrm>
            <a:off x="947543" y="1412776"/>
            <a:ext cx="7680960" cy="4724400"/>
          </a:xfrm>
        </p:spPr>
        <p:txBody>
          <a:bodyPr/>
          <a:lstStyle/>
          <a:p>
            <a:r>
              <a:rPr lang="es-SV" dirty="0" smtClean="0"/>
              <a:t> </a:t>
            </a:r>
            <a:r>
              <a:rPr lang="es-SV" sz="2400" dirty="0">
                <a:solidFill>
                  <a:schemeClr val="bg1"/>
                </a:solidFill>
                <a:latin typeface="Comic Sans MS" pitchFamily="66" charset="0"/>
              </a:rPr>
              <a:t>Cantidad Demandada es la cantidad de un bien que los compradores están dispuestos y son capaces de comprar</a:t>
            </a:r>
            <a:r>
              <a:rPr lang="es-SV" dirty="0" smtClean="0">
                <a:solidFill>
                  <a:schemeClr val="bg1"/>
                </a:solidFill>
              </a:rPr>
              <a:t>.</a:t>
            </a:r>
          </a:p>
          <a:p>
            <a:pPr algn="just"/>
            <a:endParaRPr lang="es-SV" sz="2400" dirty="0" smtClean="0">
              <a:solidFill>
                <a:schemeClr val="bg1"/>
              </a:solidFill>
              <a:latin typeface="Comic Sans MS" pitchFamily="66" charset="0"/>
            </a:endParaRPr>
          </a:p>
          <a:p>
            <a:pPr algn="just"/>
            <a:r>
              <a:rPr lang="es-SV" sz="2400" dirty="0" smtClean="0">
                <a:solidFill>
                  <a:schemeClr val="accent3">
                    <a:lumMod val="60000"/>
                    <a:lumOff val="40000"/>
                  </a:schemeClr>
                </a:solidFill>
                <a:latin typeface="Comic Sans MS" pitchFamily="66" charset="0"/>
              </a:rPr>
              <a:t>La </a:t>
            </a:r>
            <a:r>
              <a:rPr lang="es-SV" sz="2400" dirty="0">
                <a:solidFill>
                  <a:schemeClr val="accent3">
                    <a:lumMod val="60000"/>
                    <a:lumOff val="40000"/>
                  </a:schemeClr>
                </a:solidFill>
                <a:latin typeface="Comic Sans MS" pitchFamily="66" charset="0"/>
              </a:rPr>
              <a:t>demanda se define como la cantidad y calidad de bienes y servicios que pueden ser adquiridos en los diferentes precios del mercado por un consumidor (demanda individual) o por el conjunto de consumidores (demanda total o de mercado), en un momento determinado</a:t>
            </a:r>
          </a:p>
        </p:txBody>
      </p:sp>
      <p:sp>
        <p:nvSpPr>
          <p:cNvPr id="4" name="3 Rectángulo"/>
          <p:cNvSpPr/>
          <p:nvPr/>
        </p:nvSpPr>
        <p:spPr>
          <a:xfrm>
            <a:off x="2592779" y="188640"/>
            <a:ext cx="3563797"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DEMANDA</a:t>
            </a:r>
            <a:endParaRPr lang="es-E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903155403"/>
      </p:ext>
    </p:extLst>
  </p:cSld>
  <p:clrMapOvr>
    <a:masterClrMapping/>
  </p:clrMapOvr>
  <p:transition spd="slow">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pPr algn="just"/>
            <a:r>
              <a:rPr lang="es-SV" dirty="0"/>
              <a:t>. </a:t>
            </a:r>
            <a:r>
              <a:rPr lang="es-SV" sz="2400" dirty="0">
                <a:latin typeface="Comic Sans MS" pitchFamily="66" charset="0"/>
              </a:rPr>
              <a:t>La demanda es una función matemática. Donde:</a:t>
            </a:r>
          </a:p>
          <a:p>
            <a:pPr algn="just"/>
            <a:r>
              <a:rPr lang="es-SV" sz="2400" dirty="0">
                <a:latin typeface="Comic Sans MS" pitchFamily="66" charset="0"/>
              </a:rPr>
              <a:t>•	Qdp = es la cantidad demandada del bien o servicio.</a:t>
            </a:r>
          </a:p>
          <a:p>
            <a:pPr algn="just"/>
            <a:r>
              <a:rPr lang="es-SV" sz="2400" dirty="0">
                <a:latin typeface="Comic Sans MS" pitchFamily="66" charset="0"/>
              </a:rPr>
              <a:t>•	P = precio del bien o servicio.</a:t>
            </a:r>
          </a:p>
          <a:p>
            <a:pPr algn="just"/>
            <a:r>
              <a:rPr lang="es-SV" sz="2400" dirty="0">
                <a:latin typeface="Comic Sans MS" pitchFamily="66" charset="0"/>
              </a:rPr>
              <a:t>•	I = ingreso del consumidor.</a:t>
            </a:r>
          </a:p>
          <a:p>
            <a:pPr algn="just"/>
            <a:r>
              <a:rPr lang="es-SV" sz="2400" dirty="0">
                <a:latin typeface="Comic Sans MS" pitchFamily="66" charset="0"/>
              </a:rPr>
              <a:t>•	G = gustos y preferencias.</a:t>
            </a:r>
          </a:p>
          <a:p>
            <a:pPr algn="just"/>
            <a:r>
              <a:rPr lang="es-SV" sz="2400" dirty="0">
                <a:latin typeface="Comic Sans MS" pitchFamily="66" charset="0"/>
              </a:rPr>
              <a:t>•	N = números de consumidores.</a:t>
            </a:r>
          </a:p>
          <a:p>
            <a:pPr algn="just"/>
            <a:r>
              <a:rPr lang="es-SV" sz="2400" dirty="0">
                <a:latin typeface="Comic Sans MS" pitchFamily="66" charset="0"/>
              </a:rPr>
              <a:t>•	Ps = precios de bienes sustit.</a:t>
            </a:r>
          </a:p>
          <a:p>
            <a:pPr algn="just"/>
            <a:r>
              <a:rPr lang="es-SV" sz="2400" dirty="0">
                <a:latin typeface="Comic Sans MS" pitchFamily="66" charset="0"/>
              </a:rPr>
              <a:t>•	Pc = precio de bienes complementarios</a:t>
            </a:r>
          </a:p>
        </p:txBody>
      </p:sp>
    </p:spTree>
    <p:extLst>
      <p:ext uri="{BB962C8B-B14F-4D97-AF65-F5344CB8AC3E}">
        <p14:creationId xmlns="" xmlns:p14="http://schemas.microsoft.com/office/powerpoint/2010/main" val="26177636"/>
      </p:ext>
    </p:extLst>
  </p:cSld>
  <p:clrMapOvr>
    <a:masterClrMapping/>
  </p:clrMapOvr>
  <p:transition spd="slow">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sz="quarter" idx="13"/>
          </p:nvPr>
        </p:nvSpPr>
        <p:spPr/>
        <p:txBody>
          <a:bodyPr>
            <a:normAutofit/>
          </a:bodyPr>
          <a:lstStyle/>
          <a:p>
            <a:pPr algn="just"/>
            <a:r>
              <a:rPr lang="es-SV" sz="2400" dirty="0" smtClean="0">
                <a:latin typeface="Comic Sans MS" pitchFamily="66" charset="0"/>
              </a:rPr>
              <a:t>La demanda puede ser expresada gráficamente por medio de la curva de la demanda. La pendiente de la curva determina cómo aumenta o disminuye la demanda ante una disminución o un aumento del precio. Este concepto se denomina la elasticidad de la curva de demanda.</a:t>
            </a:r>
            <a:endParaRPr lang="es-SV" sz="2400" dirty="0">
              <a:latin typeface="Comic Sans MS" pitchFamily="66" charset="0"/>
            </a:endParaRPr>
          </a:p>
        </p:txBody>
      </p:sp>
    </p:spTree>
    <p:extLst>
      <p:ext uri="{BB962C8B-B14F-4D97-AF65-F5344CB8AC3E}">
        <p14:creationId xmlns="" xmlns:p14="http://schemas.microsoft.com/office/powerpoint/2010/main" val="2264325947"/>
      </p:ext>
    </p:extLst>
  </p:cSld>
  <p:clrMapOvr>
    <a:masterClrMapping/>
  </p:clrMapOvr>
  <p:transition spd="slow">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quarter" idx="13"/>
          </p:nvPr>
        </p:nvPicPr>
        <p:blipFill>
          <a:blip r:embed="rId2" cstate="print">
            <a:extLst>
              <a:ext uri="{28A0092B-C50C-407E-A947-70E740481C1C}">
                <a14:useLocalDpi xmlns="" xmlns:a14="http://schemas.microsoft.com/office/drawing/2010/main" val="0"/>
              </a:ext>
            </a:extLst>
          </a:blip>
          <a:stretch>
            <a:fillRect/>
          </a:stretch>
        </p:blipFill>
        <p:spPr bwMode="auto">
          <a:xfrm>
            <a:off x="4211960" y="1124744"/>
            <a:ext cx="4545478" cy="49685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9512" y="980728"/>
            <a:ext cx="3456384" cy="4524315"/>
          </a:xfrm>
          <a:prstGeom prst="rect">
            <a:avLst/>
          </a:prstGeom>
        </p:spPr>
        <p:txBody>
          <a:bodyPr wrap="square">
            <a:spAutoFit/>
          </a:bodyPr>
          <a:lstStyle/>
          <a:p>
            <a:pPr algn="just"/>
            <a:r>
              <a:rPr lang="es-SV" sz="2400" dirty="0">
                <a:latin typeface="Comic Sans MS" pitchFamily="66" charset="0"/>
              </a:rPr>
              <a:t>Curva típica de demanda.</a:t>
            </a:r>
          </a:p>
          <a:p>
            <a:pPr algn="just"/>
            <a:r>
              <a:rPr lang="es-SV" sz="2400" dirty="0">
                <a:latin typeface="Comic Sans MS" pitchFamily="66" charset="0"/>
              </a:rPr>
              <a:t>Los determinantes de la demanda de un individuo son el precio del bien, el nivel de renta, los gustos personales, el precio de los bienes sustitutivos, y el precio de los bienes complementarios</a:t>
            </a:r>
            <a:r>
              <a:rPr lang="es-SV" dirty="0"/>
              <a:t>.</a:t>
            </a:r>
          </a:p>
        </p:txBody>
      </p:sp>
    </p:spTree>
    <p:extLst>
      <p:ext uri="{BB962C8B-B14F-4D97-AF65-F5344CB8AC3E}">
        <p14:creationId xmlns="" xmlns:p14="http://schemas.microsoft.com/office/powerpoint/2010/main" val="3628779406"/>
      </p:ext>
    </p:extLst>
  </p:cSld>
  <p:clrMapOvr>
    <a:masterClrMapping/>
  </p:clrMapOvr>
  <p:transition spd="slow">
    <p:wheel spokes="3"/>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1933</Words>
  <Application>Microsoft Office PowerPoint</Application>
  <PresentationFormat>Presentación en pantalla (4:3)</PresentationFormat>
  <Paragraphs>138</Paragraphs>
  <Slides>33</Slides>
  <Notes>1</Notes>
  <HiddenSlides>0</HiddenSlides>
  <MMClips>0</MMClips>
  <ScaleCrop>false</ScaleCrop>
  <HeadingPairs>
    <vt:vector size="4" baseType="variant">
      <vt:variant>
        <vt:lpstr>Tema</vt:lpstr>
      </vt:variant>
      <vt:variant>
        <vt:i4>3</vt:i4>
      </vt:variant>
      <vt:variant>
        <vt:lpstr>Títulos de diapositiva</vt:lpstr>
      </vt:variant>
      <vt:variant>
        <vt:i4>33</vt:i4>
      </vt:variant>
    </vt:vector>
  </HeadingPairs>
  <TitlesOfParts>
    <vt:vector size="36" baseType="lpstr">
      <vt:lpstr>Mylar</vt:lpstr>
      <vt:lpstr>Tema de Office</vt:lpstr>
      <vt:lpstr>Ángulos</vt:lpstr>
      <vt:lpstr>Diapositiva 1</vt:lpstr>
      <vt:lpstr>Diapositiva 2</vt:lpstr>
      <vt:lpstr>Diapositiva 3</vt:lpstr>
      <vt:lpstr>MERCADO</vt:lpstr>
      <vt:lpstr>Diapositiva 5</vt:lpstr>
      <vt:lpstr>Diapositiva 6</vt:lpstr>
      <vt:lpstr>Diapositiva 7</vt:lpstr>
      <vt:lpstr>Diapositiva 8</vt:lpstr>
      <vt:lpstr>Diapositiva 9</vt:lpstr>
      <vt:lpstr>Diapositiva 10</vt:lpstr>
      <vt:lpstr>Diapositiva 11</vt:lpstr>
      <vt:lpstr>Diapositiva 12</vt:lpstr>
      <vt:lpstr>LA LEY DE LA DEMANDA</vt:lpstr>
      <vt:lpstr>FACTORES QUE INFLUYEN EN LA DEMANDA</vt:lpstr>
      <vt:lpstr>QUE ES  DEMANDANTE Y OFERENTE?</vt:lpstr>
      <vt:lpstr>Diapositiva 16</vt:lpstr>
      <vt:lpstr>Diapositiva 17</vt:lpstr>
      <vt:lpstr>Diapositiva 18</vt:lpstr>
      <vt:lpstr>EL PRECIO DEL PRODUCTO</vt:lpstr>
      <vt:lpstr>Ley de la oferta</vt:lpstr>
      <vt:lpstr>Diapositiva 21</vt:lpstr>
      <vt:lpstr>Diapositiva 22</vt:lpstr>
      <vt:lpstr>Diapositiva 23</vt:lpstr>
      <vt:lpstr>Factores que influyen en la oferta</vt:lpstr>
      <vt:lpstr>Diapositiva 25</vt:lpstr>
      <vt:lpstr>Diapositiva 26</vt:lpstr>
      <vt:lpstr>Diapositiva 27</vt:lpstr>
      <vt:lpstr>Diapositiva 28</vt:lpstr>
      <vt:lpstr>Diapositiva 29</vt:lpstr>
      <vt:lpstr>Cambios en la oferta y la demanda</vt:lpstr>
      <vt:lpstr>Diapositiva 31</vt:lpstr>
      <vt:lpstr>Diapositiva 32</vt:lpstr>
      <vt:lpstr>Diapositiva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Fam. Aguirre</dc:creator>
  <cp:lastModifiedBy>Fam. Aguirre</cp:lastModifiedBy>
  <cp:revision>2</cp:revision>
  <dcterms:modified xsi:type="dcterms:W3CDTF">2012-10-23T01:45:27Z</dcterms:modified>
</cp:coreProperties>
</file>