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5" r:id="rId4"/>
    <p:sldId id="265" r:id="rId5"/>
    <p:sldId id="267" r:id="rId6"/>
    <p:sldId id="266" r:id="rId7"/>
    <p:sldId id="281" r:id="rId8"/>
    <p:sldId id="282" r:id="rId9"/>
    <p:sldId id="283" r:id="rId10"/>
    <p:sldId id="284" r:id="rId11"/>
    <p:sldId id="258" r:id="rId12"/>
    <p:sldId id="285" r:id="rId13"/>
    <p:sldId id="259" r:id="rId14"/>
    <p:sldId id="268" r:id="rId15"/>
    <p:sldId id="270" r:id="rId16"/>
    <p:sldId id="286" r:id="rId17"/>
    <p:sldId id="269" r:id="rId18"/>
    <p:sldId id="297" r:id="rId19"/>
    <p:sldId id="296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71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SV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E741438-49A5-42D6-8231-559B8440FC84}" type="datetimeFigureOut">
              <a:rPr lang="es-SV" smtClean="0"/>
              <a:pPr/>
              <a:t>14/10/2012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E98EFCC-1E17-4F0D-9846-9DDB70DB59CB}" type="slidenum">
              <a:rPr lang="es-SV" smtClean="0"/>
              <a:pPr/>
              <a:t>‹Nº›</a:t>
            </a:fld>
            <a:endParaRPr lang="es-SV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SV" sz="4400" dirty="0" smtClean="0"/>
              <a:t>     INSTITUTO NACIONAL </a:t>
            </a:r>
            <a:br>
              <a:rPr lang="es-SV" sz="4400" dirty="0" smtClean="0"/>
            </a:br>
            <a:r>
              <a:rPr lang="es-SV" sz="4400" dirty="0" smtClean="0"/>
              <a:t>      DE    SOYAPANGO</a:t>
            </a:r>
            <a:endParaRPr lang="es-SV" sz="4400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s-SV" dirty="0" smtClean="0"/>
          </a:p>
          <a:p>
            <a:pPr algn="ctr">
              <a:buNone/>
            </a:pPr>
            <a:r>
              <a:rPr lang="es-SV" b="1" dirty="0" smtClean="0">
                <a:latin typeface="Arial" pitchFamily="34" charset="0"/>
                <a:cs typeface="Arial" pitchFamily="34" charset="0"/>
              </a:rPr>
              <a:t>MAESTRO:</a:t>
            </a:r>
            <a:r>
              <a:rPr lang="es-SV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None/>
            </a:pPr>
            <a:r>
              <a:rPr lang="es-SV" dirty="0" smtClean="0"/>
              <a:t>Pedro Aguirre Nativí</a:t>
            </a:r>
          </a:p>
          <a:p>
            <a:pPr algn="ctr">
              <a:buNone/>
            </a:pPr>
            <a:endParaRPr lang="es-SV" dirty="0" smtClean="0"/>
          </a:p>
          <a:p>
            <a:pPr algn="ctr">
              <a:buNone/>
            </a:pPr>
            <a:r>
              <a:rPr lang="es-SV" b="1" dirty="0" smtClean="0">
                <a:latin typeface="Arial" pitchFamily="34" charset="0"/>
                <a:cs typeface="Arial" pitchFamily="34" charset="0"/>
              </a:rPr>
              <a:t>INTEGRANTES : </a:t>
            </a:r>
          </a:p>
          <a:p>
            <a:pPr algn="ctr">
              <a:buNone/>
            </a:pPr>
            <a:r>
              <a:rPr lang="es-SV" dirty="0" smtClean="0"/>
              <a:t>Graciela Elizabeth Leiva</a:t>
            </a:r>
          </a:p>
          <a:p>
            <a:pPr algn="ctr">
              <a:buNone/>
            </a:pPr>
            <a:r>
              <a:rPr lang="es-SV" dirty="0" smtClean="0"/>
              <a:t>Silvia Lorena Pérez</a:t>
            </a:r>
          </a:p>
          <a:p>
            <a:pPr algn="ctr">
              <a:buNone/>
            </a:pPr>
            <a:r>
              <a:rPr lang="es-SV" dirty="0" smtClean="0"/>
              <a:t>Zoraida  Daniela Pérez </a:t>
            </a:r>
          </a:p>
          <a:p>
            <a:pPr algn="ctr">
              <a:buNone/>
            </a:pPr>
            <a:r>
              <a:rPr lang="es-SV" dirty="0" smtClean="0"/>
              <a:t>Adriana Beatriz Rosales</a:t>
            </a:r>
          </a:p>
          <a:p>
            <a:pPr algn="ctr">
              <a:buNone/>
            </a:pPr>
            <a:endParaRPr lang="es-SV" dirty="0" smtClean="0"/>
          </a:p>
          <a:p>
            <a:pPr algn="ctr">
              <a:buNone/>
            </a:pPr>
            <a:endParaRPr lang="es-SV" dirty="0" smtClean="0"/>
          </a:p>
          <a:p>
            <a:pPr algn="ctr">
              <a:buNone/>
            </a:pPr>
            <a:endParaRPr lang="es-SV" dirty="0" smtClean="0"/>
          </a:p>
          <a:p>
            <a:pPr algn="ctr">
              <a:buNone/>
            </a:pPr>
            <a:endParaRPr lang="es-SV" dirty="0" smtClean="0"/>
          </a:p>
          <a:p>
            <a:pPr algn="ctr">
              <a:buNone/>
            </a:pPr>
            <a:endParaRPr lang="es-SV" dirty="0" smtClean="0"/>
          </a:p>
          <a:p>
            <a:pPr algn="ctr">
              <a:buNone/>
            </a:pPr>
            <a:endParaRPr lang="es-SV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67494"/>
            <a:ext cx="8147248" cy="1793354"/>
          </a:xfrm>
        </p:spPr>
        <p:txBody>
          <a:bodyPr>
            <a:normAutofit fontScale="90000"/>
          </a:bodyPr>
          <a:lstStyle/>
          <a:p>
            <a:pPr marL="266700" indent="217488" algn="ctr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Países comunistas </a:t>
            </a:r>
            <a:br>
              <a:rPr lang="es-AR" b="1" dirty="0" smtClean="0"/>
            </a:br>
            <a:r>
              <a:rPr lang="es-AR" b="1" dirty="0" smtClean="0"/>
              <a:t>y                                                      ex comunistas: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2420888"/>
            <a:ext cx="8075240" cy="4033920"/>
          </a:xfrm>
        </p:spPr>
        <p:txBody>
          <a:bodyPr>
            <a:normAutofit fontScale="77500" lnSpcReduction="20000"/>
          </a:bodyPr>
          <a:lstStyle/>
          <a:p>
            <a:r>
              <a:rPr lang="es-AR" dirty="0" smtClean="0"/>
              <a:t>Uno de los países Cerca del 33% de la población mundial vive en países comunistas o en países que están en transición al capitalismo, China por ejemplo es un país en desarrollo; Rumania, Yugoslavia y Bulgaria ex comunistas tienen ingresos similares a los de países recién industrializados. </a:t>
            </a:r>
          </a:p>
          <a:p>
            <a:endParaRPr lang="es-SV" dirty="0" smtClean="0"/>
          </a:p>
          <a:p>
            <a:r>
              <a:rPr lang="es-AR" dirty="0" smtClean="0"/>
              <a:t>Como podemos observar que la mayoría de países son comunistas que atreves atenido un alto nivel de ingresos del </a:t>
            </a:r>
            <a:r>
              <a:rPr lang="es-AR" dirty="0" err="1" smtClean="0"/>
              <a:t>pais</a:t>
            </a:r>
            <a:r>
              <a:rPr lang="es-AR" dirty="0" smtClean="0"/>
              <a:t> como podemos observar la curva de lores de los años 80</a:t>
            </a:r>
            <a:endParaRPr lang="es-SV" dirty="0" smtClean="0"/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GRAFICA DE CURVAS DE LORENZ MUNDIAL</a:t>
            </a:r>
            <a:endParaRPr lang="es-SV" dirty="0"/>
          </a:p>
        </p:txBody>
      </p:sp>
      <p:pic>
        <p:nvPicPr>
          <p:cNvPr id="5" name="4 Marcador de contenido" descr="curva-lorenz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2276872"/>
            <a:ext cx="5904656" cy="36004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33870"/>
          </a:xfrm>
        </p:spPr>
        <p:txBody>
          <a:bodyPr>
            <a:normAutofit fontScale="90000"/>
          </a:bodyPr>
          <a:lstStyle/>
          <a:p>
            <a:pPr algn="ctr"/>
            <a:r>
              <a:rPr lang="es-SV" dirty="0" smtClean="0"/>
              <a:t/>
            </a:r>
            <a:br>
              <a:rPr lang="es-SV" dirty="0" smtClean="0"/>
            </a:br>
            <a:r>
              <a:rPr lang="es-SV" dirty="0" smtClean="0"/>
              <a:t>Estrategia para lograr el crecimiento económico</a:t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4864"/>
            <a:ext cx="8003232" cy="4249944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El crecimiento económico es la sumatoria de muchas variables macroeconómicas que convergen para producir un efecto de estabilidad, bienestar y desarrollo para la sociedad</a:t>
            </a:r>
            <a:endParaRPr lang="es-SV" dirty="0" smtClean="0"/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Desarrollando sobre la base de cuatro pilares</a:t>
            </a:r>
            <a:r>
              <a:rPr lang="es-AR" dirty="0" smtClean="0"/>
              <a:t>:</a:t>
            </a:r>
            <a:endParaRPr lang="es-SV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es-AR" dirty="0" smtClean="0"/>
              <a:t>Crecimiento económico</a:t>
            </a:r>
          </a:p>
          <a:p>
            <a:pPr lvl="0">
              <a:buFont typeface="Wingdings" pitchFamily="2" charset="2"/>
              <a:buChar char="v"/>
            </a:pPr>
            <a:endParaRPr lang="es-SV" dirty="0" smtClean="0"/>
          </a:p>
          <a:p>
            <a:pPr lvl="0">
              <a:buFont typeface="Wingdings" pitchFamily="2" charset="2"/>
              <a:buChar char="v"/>
            </a:pPr>
            <a:r>
              <a:rPr lang="es-AR" dirty="0" smtClean="0"/>
              <a:t>Productividad y Competitividad</a:t>
            </a:r>
          </a:p>
          <a:p>
            <a:pPr lvl="0">
              <a:buFont typeface="Wingdings" pitchFamily="2" charset="2"/>
              <a:buChar char="v"/>
            </a:pPr>
            <a:endParaRPr lang="es-SV" dirty="0" smtClean="0"/>
          </a:p>
          <a:p>
            <a:pPr lvl="0">
              <a:buFont typeface="Wingdings" pitchFamily="2" charset="2"/>
              <a:buChar char="v"/>
            </a:pPr>
            <a:r>
              <a:rPr lang="es-AR" dirty="0" smtClean="0"/>
              <a:t>Nueva arquitectura financiera ecuatoriana</a:t>
            </a:r>
          </a:p>
          <a:p>
            <a:pPr lvl="0">
              <a:buFont typeface="Wingdings" pitchFamily="2" charset="2"/>
              <a:buChar char="v"/>
            </a:pPr>
            <a:endParaRPr lang="es-SV" dirty="0" smtClean="0"/>
          </a:p>
          <a:p>
            <a:pPr lvl="0">
              <a:buFont typeface="Wingdings" pitchFamily="2" charset="2"/>
              <a:buChar char="v"/>
            </a:pPr>
            <a:r>
              <a:rPr lang="es-AR" dirty="0" smtClean="0"/>
              <a:t>Inserción del país a la economía globalizada</a:t>
            </a: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4120"/>
          </a:xfrm>
        </p:spPr>
        <p:txBody>
          <a:bodyPr/>
          <a:lstStyle/>
          <a:p>
            <a:r>
              <a:rPr lang="es-SV" b="1" dirty="0" smtClean="0"/>
              <a:t>La aceptación de estos pilares </a:t>
            </a:r>
          </a:p>
          <a:p>
            <a:pPr>
              <a:buNone/>
            </a:pPr>
            <a:r>
              <a:rPr lang="es-SV" b="1" dirty="0" smtClean="0"/>
              <a:t>    </a:t>
            </a:r>
          </a:p>
          <a:p>
            <a:pPr>
              <a:buNone/>
            </a:pPr>
            <a:r>
              <a:rPr lang="es-SV" dirty="0" smtClean="0"/>
              <a:t>   dada en razón que todo debe estar entrelazado a un crecimiento económico.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   una alta productividad y competitividad, aplicando una adecuada arquitectura financiera .</a:t>
            </a:r>
            <a:endParaRPr lang="es-SV" dirty="0" smtClean="0"/>
          </a:p>
          <a:p>
            <a:pPr>
              <a:buNone/>
            </a:pP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Tasa de crecimiento y niveles de ingreso.-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La tasa de crecimiento es la manera  que se cuantifica el progreso o retraso que experimenta un país en un período determinado. </a:t>
            </a:r>
          </a:p>
          <a:p>
            <a:endParaRPr lang="es-AR" dirty="0" smtClean="0"/>
          </a:p>
          <a:p>
            <a:r>
              <a:rPr lang="es-AR" dirty="0" smtClean="0"/>
              <a:t>al PIB real, e ingreso per cápita real; y comparándolo entre países.</a:t>
            </a:r>
            <a:endParaRPr lang="es-SV" dirty="0" smtClean="0"/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7992888" cy="560076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6048672"/>
          </a:xfrm>
        </p:spPr>
        <p:txBody>
          <a:bodyPr>
            <a:normAutofit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2112"/>
          </a:xfrm>
        </p:spPr>
        <p:txBody>
          <a:bodyPr/>
          <a:lstStyle/>
          <a:p>
            <a:endParaRPr lang="es-AR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.</a:t>
            </a:r>
            <a:endParaRPr lang="es-SV" dirty="0"/>
          </a:p>
        </p:txBody>
      </p:sp>
      <p:sp>
        <p:nvSpPr>
          <p:cNvPr id="4" name="3 Rectángulo"/>
          <p:cNvSpPr/>
          <p:nvPr/>
        </p:nvSpPr>
        <p:spPr>
          <a:xfrm>
            <a:off x="1043608" y="692696"/>
            <a:ext cx="66967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PARA QUIÉN PRODUCIR </a:t>
            </a:r>
            <a:endParaRPr lang="es-ES" sz="3600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endParaRPr lang="es-ES" sz="3600" dirty="0" smtClean="0"/>
          </a:p>
          <a:p>
            <a:r>
              <a:rPr lang="es-ES" sz="3600" dirty="0" smtClean="0"/>
              <a:t>Depende de la capacidad adquisitiva del individuo o familia de </a:t>
            </a:r>
          </a:p>
          <a:p>
            <a:r>
              <a:rPr lang="es-ES" sz="3600" dirty="0" smtClean="0"/>
              <a:t>acuerdo a las leyes del mercado. </a:t>
            </a:r>
          </a:p>
          <a:p>
            <a:r>
              <a:rPr lang="es-ES" sz="3600" dirty="0" smtClean="0"/>
              <a:t>Para quien pueda pagar el precio de los bienes y </a:t>
            </a:r>
            <a:r>
              <a:rPr lang="es-ES" sz="3600" dirty="0" smtClean="0"/>
              <a:t>servicios.</a:t>
            </a:r>
            <a:endParaRPr lang="es-ES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25785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 </a:t>
            </a:r>
            <a:br>
              <a:rPr lang="es-ES" dirty="0" smtClean="0"/>
            </a:br>
            <a:r>
              <a:rPr lang="es-ES" smtClean="0"/>
              <a:t>    </a:t>
            </a:r>
            <a:r>
              <a:rPr lang="es-ES" sz="3200" dirty="0" smtClean="0">
                <a:solidFill>
                  <a:schemeClr val="tx1"/>
                </a:solidFill>
              </a:rPr>
              <a:t/>
            </a:r>
            <a:br>
              <a:rPr lang="es-ES" sz="3200" dirty="0" smtClean="0">
                <a:solidFill>
                  <a:schemeClr val="tx1"/>
                </a:solidFill>
              </a:rPr>
            </a:br>
            <a:r>
              <a:rPr lang="es-ES" sz="3600" dirty="0" smtClean="0">
                <a:solidFill>
                  <a:schemeClr val="tx1"/>
                </a:solidFill>
              </a:rPr>
              <a:t> </a:t>
            </a:r>
            <a:r>
              <a:rPr lang="es-ES" sz="3600" b="1" i="1" dirty="0" smtClean="0">
                <a:solidFill>
                  <a:schemeClr val="tx1"/>
                </a:solidFill>
              </a:rPr>
              <a:t>A quién va destinada la producción, a que sector del mercado va destinada, cómo se distribuirá la producción de Bienes y Servicios entre los miembros de la sociedad. El mercado destinatario de la producción retroalimenta la cuestión del Que producir, en lo que respecta a la calidad deseada y la franja de precios correspondiente.</a:t>
            </a:r>
            <a:br>
              <a:rPr lang="es-ES" sz="3600" b="1" i="1" dirty="0" smtClean="0">
                <a:solidFill>
                  <a:schemeClr val="tx1"/>
                </a:solidFill>
              </a:rPr>
            </a:br>
            <a:r>
              <a:rPr lang="es-ES" dirty="0" smtClean="0">
                <a:solidFill>
                  <a:schemeClr val="tx1"/>
                </a:solidFill>
              </a:rPr>
              <a:t/>
            </a:r>
            <a:br>
              <a:rPr lang="es-ES" dirty="0" smtClean="0">
                <a:solidFill>
                  <a:schemeClr val="tx1"/>
                </a:solidFill>
              </a:rPr>
            </a:b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6049962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EL PROBLEMA DE LA ESCASEZ:</a:t>
            </a:r>
            <a:br>
              <a:rPr lang="es-E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200" b="1" dirty="0" smtClean="0"/>
              <a:t>Los problemas de Qué, Cómo y Para Quién, no constituirían ninguna dificultad si los recursos fueran ilimitados, si se pudiesen producir infinitas cantidades de cada producto o si las necesidades humanas estuvieran totalmente satisfechas, no importando entonces que se fabricase demasiada cantidad de una determinada </a:t>
            </a:r>
            <a:r>
              <a:rPr lang="es-ES" sz="3200" b="1" dirty="0" smtClean="0"/>
              <a:t>cosa</a:t>
            </a:r>
            <a:r>
              <a:rPr lang="es-ES" sz="3200" b="1" dirty="0" smtClean="0"/>
              <a:t>.</a:t>
            </a:r>
            <a:endParaRPr lang="es-ES" sz="32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SV" sz="8800" dirty="0" smtClean="0"/>
              <a:t>TEMA</a:t>
            </a:r>
            <a:endParaRPr lang="es-SV" sz="8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s-SV" sz="5400" dirty="0" smtClean="0"/>
              <a:t>El problema social  de para quien producir , características  de  las curvas de lorenz y sus  usos en la economía .</a:t>
            </a:r>
            <a:endParaRPr lang="es-SV" sz="5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Clasificar los bienes en dos tipos:</a:t>
            </a:r>
            <a:r>
              <a:rPr lang="es-AR" dirty="0" smtClean="0"/>
              <a:t> 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b="1" dirty="0" smtClean="0"/>
              <a:t>Consumo es decir los destinados a satisfacer las necesidades humanas; </a:t>
            </a:r>
          </a:p>
          <a:p>
            <a:endParaRPr lang="es-AR" b="1" dirty="0" smtClean="0"/>
          </a:p>
          <a:p>
            <a:endParaRPr lang="es-AR" b="1" dirty="0" smtClean="0"/>
          </a:p>
          <a:p>
            <a:r>
              <a:rPr lang="es-AR" b="1" dirty="0" smtClean="0"/>
              <a:t>y los bienes de Capital, los cuales son bienes que producen otros bienes</a:t>
            </a:r>
            <a:r>
              <a:rPr lang="es-AR" dirty="0" smtClean="0"/>
              <a:t>.</a:t>
            </a: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productos y recursos es la función de producción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r>
              <a:rPr lang="es-AR" b="1" dirty="0" smtClean="0"/>
              <a:t>entre estos incluyen los tres tipos de recursos: </a:t>
            </a:r>
          </a:p>
          <a:p>
            <a:pPr>
              <a:buNone/>
            </a:pPr>
            <a:r>
              <a:rPr lang="es-AR" b="1" dirty="0" smtClean="0"/>
              <a:t>              </a:t>
            </a:r>
            <a:r>
              <a:rPr lang="es-AR" b="1" dirty="0" smtClean="0"/>
              <a:t>Tierra</a:t>
            </a:r>
          </a:p>
          <a:p>
            <a:pPr>
              <a:buNone/>
            </a:pPr>
            <a:r>
              <a:rPr lang="es-AR" b="1" dirty="0" smtClean="0"/>
              <a:t> </a:t>
            </a:r>
            <a:r>
              <a:rPr lang="es-AR" b="1" dirty="0" smtClean="0"/>
              <a:t>           Trabajo </a:t>
            </a:r>
            <a:r>
              <a:rPr lang="es-AR" b="1" dirty="0" smtClean="0"/>
              <a:t>y</a:t>
            </a:r>
          </a:p>
          <a:p>
            <a:pPr>
              <a:buNone/>
            </a:pPr>
            <a:r>
              <a:rPr lang="es-AR" b="1" dirty="0" smtClean="0"/>
              <a:t>               </a:t>
            </a:r>
            <a:r>
              <a:rPr lang="es-AR" b="1" dirty="0" smtClean="0"/>
              <a:t>Capital.</a:t>
            </a:r>
            <a:endParaRPr lang="es-SV" b="1" dirty="0" smtClean="0"/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http://www.monografias.com/trabajos14/crecimientoecon/Image28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969" y="980728"/>
            <a:ext cx="754744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         Producto interno Bruto.-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b="1" dirty="0" smtClean="0"/>
              <a:t>El PIB es el valor de todos los bienes y servicios finales producidos en una economía en un año, los bienes y servicios finales son aquellos que no se usan como insumos en la producción de otros bienes y servicios, sino que los compra el usuario final.</a:t>
            </a:r>
            <a:endParaRPr lang="es-SV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La tendencia del PIB real aumenta debido a tres razones: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AR" dirty="0" smtClean="0"/>
          </a:p>
          <a:p>
            <a:r>
              <a:rPr lang="es-AR" b="1" dirty="0" smtClean="0"/>
              <a:t>El crecimiento de la población</a:t>
            </a:r>
          </a:p>
          <a:p>
            <a:pPr>
              <a:buNone/>
            </a:pPr>
            <a:endParaRPr lang="es-SV" b="1" dirty="0" smtClean="0"/>
          </a:p>
          <a:p>
            <a:r>
              <a:rPr lang="es-AR" b="1" dirty="0" smtClean="0"/>
              <a:t>El crecimiento del acervo del equipo de capital</a:t>
            </a:r>
          </a:p>
          <a:p>
            <a:pPr>
              <a:buNone/>
            </a:pPr>
            <a:endParaRPr lang="es-SV" b="1" dirty="0" smtClean="0"/>
          </a:p>
          <a:p>
            <a:r>
              <a:rPr lang="es-AR" b="1" dirty="0" smtClean="0"/>
              <a:t>Los avances de la tecnología</a:t>
            </a:r>
            <a:endParaRPr lang="es-SV" b="1" dirty="0" smtClean="0"/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Círculo virtuoso del crecimiento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Muchos economistas y estudiosos de esta ciencia social han concluido que los países pobres o en desarrollo que buscan un elevado crecimiento, desarrollo, riqueza y bienestar de su población deben buscar o anhelar el llamado círculo virtuoso del desarrollo</a:t>
            </a:r>
            <a:endParaRPr lang="es-SV" dirty="0" smtClean="0"/>
          </a:p>
          <a:p>
            <a:pPr>
              <a:buNone/>
            </a:pPr>
            <a:endParaRPr lang="es-SV" dirty="0" smtClean="0"/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         Política económica</a:t>
            </a:r>
            <a:br>
              <a:rPr lang="es-AR" dirty="0" smtClean="0"/>
            </a:br>
            <a:r>
              <a:rPr lang="es-AR" dirty="0" smtClean="0"/>
              <a:t>              y crecimiento.-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s-AR" dirty="0" smtClean="0"/>
              <a:t>Las economías del este asiático, Chile, República Dominicana y El Salvador, permiten identificar algunos elementos que son cruciales para el crecimiento económico.</a:t>
            </a:r>
            <a:endParaRPr lang="es-SV" dirty="0" smtClean="0"/>
          </a:p>
          <a:p>
            <a:pPr>
              <a:buFont typeface="Wingdings" pitchFamily="2" charset="2"/>
              <a:buChar char="v"/>
            </a:pPr>
            <a:r>
              <a:rPr lang="es-AR" dirty="0" smtClean="0"/>
              <a:t>Establecer restricciones que impidan modificar los presupuestos aprobados del sector público para evitar gastos.</a:t>
            </a:r>
            <a:endParaRPr lang="es-SV" dirty="0" smtClean="0"/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Buscar mecanismos de estabilización anti-cíclicos: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a) sostener el gasto público en épocas de ingresos bajos,</a:t>
            </a:r>
            <a:endParaRPr lang="es-SV" dirty="0" smtClean="0"/>
          </a:p>
          <a:p>
            <a:r>
              <a:rPr lang="es-AR" dirty="0" smtClean="0"/>
              <a:t> b) activar gastos extraordinarios para atender situaciones de catástrofe y/o vinculadas a una recesión,</a:t>
            </a:r>
            <a:endParaRPr lang="es-SV" dirty="0" smtClean="0"/>
          </a:p>
          <a:p>
            <a:r>
              <a:rPr lang="es-AR" dirty="0" smtClean="0"/>
              <a:t> c) para pagar deuda. En el sector bancario establecer políticas de provisiones atadas al crecimiento del crédito .</a:t>
            </a: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Crear redes de protección social: 	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r>
              <a:rPr lang="es-AR" dirty="0" smtClean="0"/>
              <a:t>Otorgar transferencias o subsidios directos para la población en situación de pobreza extrema. </a:t>
            </a:r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Reformar el sistema educativo: 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Descentralizar la educación pública a nivel primario y secundario haciendo que los padres de familia y las comunidades tengan voz en la evaluación de la calidad de los profesores y del manejo de los fondos públicos asignados al plantel. </a:t>
            </a: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6128"/>
          </a:xfrm>
        </p:spPr>
        <p:txBody>
          <a:bodyPr/>
          <a:lstStyle/>
          <a:p>
            <a:endParaRPr lang="es-AR" dirty="0" smtClean="0"/>
          </a:p>
          <a:p>
            <a:pPr>
              <a:buNone/>
            </a:pP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                  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curva de Lorenz</a:t>
            </a:r>
          </a:p>
          <a:p>
            <a:r>
              <a:rPr lang="es-AR" b="1" dirty="0" smtClean="0">
                <a:solidFill>
                  <a:schemeClr val="bg1"/>
                </a:solidFill>
              </a:rPr>
              <a:t>La</a:t>
            </a:r>
            <a:r>
              <a:rPr lang="es-AR" b="1" dirty="0" smtClean="0">
                <a:solidFill>
                  <a:schemeClr val="bg1"/>
                </a:solidFill>
              </a:rPr>
              <a:t> curva de Lorenz es una representación </a:t>
            </a:r>
            <a:r>
              <a:rPr lang="es-AR" b="1" dirty="0" smtClean="0">
                <a:solidFill>
                  <a:schemeClr val="bg1"/>
                </a:solidFill>
              </a:rPr>
              <a:t>gráfica</a:t>
            </a:r>
            <a:r>
              <a:rPr lang="es-AR" b="1" dirty="0" smtClean="0">
                <a:solidFill>
                  <a:schemeClr val="bg1"/>
                </a:solidFill>
              </a:rPr>
              <a:t> utilizada frecuentemente para plasmar la </a:t>
            </a:r>
            <a:r>
              <a:rPr lang="es-A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distribución relativa</a:t>
            </a:r>
            <a:r>
              <a:rPr lang="es-AR" b="1" dirty="0" smtClean="0">
                <a:solidFill>
                  <a:schemeClr val="bg1"/>
                </a:solidFill>
              </a:rPr>
              <a:t> de una variable en un dominio determinado. El dominio puede ser el conjunto de hogares o personas de una región o país, por ejemplo. La </a:t>
            </a:r>
            <a:r>
              <a:rPr lang="es-AR" b="1" dirty="0" smtClean="0">
                <a:solidFill>
                  <a:schemeClr val="bg1"/>
                </a:solidFill>
              </a:rPr>
              <a:t>variable cuya </a:t>
            </a:r>
            <a:r>
              <a:rPr lang="es-AR" b="1" dirty="0" smtClean="0">
                <a:solidFill>
                  <a:schemeClr val="bg1"/>
                </a:solidFill>
              </a:rPr>
              <a:t>distribución se estudia puede ser el ingreso de los hogares o las personas. </a:t>
            </a:r>
            <a:endParaRPr lang="es-E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Aumentar la progresividad del sistema tributario: 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Promoviendo el concepto de transparencia como elemento clave, sobre la recaudación y los gastos del sector público</a:t>
            </a: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Apoyar a la pequeña empresa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Procurar que el crédito sea canalizado a las empresas pequeñas y medianas sin acceso a los recursos de la banca. </a:t>
            </a: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Elevar la competitividad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 La competitividad se sustenta en mejoras de la productividad (reducciones reales de costos) y en mejoras de la calidad y variedad de los bienes y servicios producidos.</a:t>
            </a: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/>
              <a:t>El desarrollo humano sostenible.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 smtClean="0"/>
          </a:p>
          <a:p>
            <a:r>
              <a:rPr lang="es-AR" dirty="0" smtClean="0"/>
              <a:t>es una aspiración que muchos economistas han buscado, y lograrlo podría parecer una utopía digna de una epopeya, muy difícil de conseguir, pero no imposible.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49338"/>
          </a:xfrm>
        </p:spPr>
        <p:txBody>
          <a:bodyPr>
            <a:normAutofit fontScale="90000"/>
          </a:bodyPr>
          <a:lstStyle/>
          <a:p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El desarrollo humano está catalogado o distribuido en tres grandes grupos que son: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2204864"/>
            <a:ext cx="7344816" cy="4249944"/>
          </a:xfrm>
        </p:spPr>
        <p:txBody>
          <a:bodyPr/>
          <a:lstStyle/>
          <a:p>
            <a:endParaRPr lang="es-AR" dirty="0" smtClean="0"/>
          </a:p>
          <a:p>
            <a:r>
              <a:rPr lang="es-AR" dirty="0" smtClean="0"/>
              <a:t>Alto desarrollo humano</a:t>
            </a:r>
            <a:endParaRPr lang="es-SV" dirty="0" smtClean="0"/>
          </a:p>
          <a:p>
            <a:endParaRPr lang="es-AR" dirty="0" smtClean="0"/>
          </a:p>
          <a:p>
            <a:r>
              <a:rPr lang="es-AR" dirty="0" smtClean="0"/>
              <a:t>Desarrollo humano medio</a:t>
            </a:r>
            <a:endParaRPr lang="es-SV" dirty="0" smtClean="0"/>
          </a:p>
          <a:p>
            <a:endParaRPr lang="es-AR" dirty="0" smtClean="0"/>
          </a:p>
          <a:p>
            <a:r>
              <a:rPr lang="es-AR" dirty="0" smtClean="0"/>
              <a:t>Desarrollo humano bajo</a:t>
            </a:r>
            <a:endParaRPr lang="es-SV" dirty="0" smtClean="0"/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SV" sz="6000" b="1" i="1" dirty="0" smtClean="0">
                <a:solidFill>
                  <a:schemeClr val="bg1"/>
                </a:solidFill>
                <a:latin typeface="Algerian" pitchFamily="82" charset="0"/>
              </a:rPr>
              <a:t>Gracias por su atención prestada</a:t>
            </a:r>
            <a:r>
              <a:rPr lang="es-SV" sz="6000" dirty="0" smtClean="0"/>
              <a:t>.</a:t>
            </a:r>
            <a:endParaRPr lang="es-SV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67494"/>
            <a:ext cx="8686800" cy="1793354"/>
          </a:xfrm>
        </p:spPr>
        <p:txBody>
          <a:bodyPr>
            <a:normAutofit fontScale="90000"/>
          </a:bodyPr>
          <a:lstStyle/>
          <a:p>
            <a:r>
              <a:rPr lang="es-SV" dirty="0" smtClean="0"/>
              <a:t>Conocimientos de la economía y el problema social de el salvador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4465968"/>
          </a:xfrm>
        </p:spPr>
        <p:txBody>
          <a:bodyPr>
            <a:normAutofit lnSpcReduction="10000"/>
          </a:bodyPr>
          <a:lstStyle/>
          <a:p>
            <a:pPr marL="470154" lvl="1" indent="-30163">
              <a:buFont typeface="Wingdings" pitchFamily="2" charset="2"/>
              <a:buChar char="v"/>
            </a:pPr>
            <a:r>
              <a:rPr lang="es-AR" sz="3600" b="1" dirty="0" smtClean="0">
                <a:solidFill>
                  <a:schemeClr val="bg1"/>
                </a:solidFill>
              </a:rPr>
              <a:t>El Salvador a través de los trece años de políticas y  los Programas de Estabilización Económica(PEE), tienen como antecedentes, en los años setenta, marcando  una  participación del Estado en la economía. </a:t>
            </a:r>
            <a:endParaRPr lang="es-SV" sz="3600" b="1" dirty="0" smtClean="0">
              <a:solidFill>
                <a:schemeClr val="bg1"/>
              </a:solidFill>
            </a:endParaRPr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endParaRPr lang="es-AR" dirty="0" smtClean="0"/>
          </a:p>
          <a:p>
            <a:r>
              <a:rPr lang="es-AR" b="1" dirty="0" smtClean="0">
                <a:solidFill>
                  <a:schemeClr val="bg1"/>
                </a:solidFill>
              </a:rPr>
              <a:t> Atreves de los años la economía tubo un  proceso de globalización .</a:t>
            </a:r>
          </a:p>
          <a:p>
            <a:endParaRPr lang="es-AR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AR" b="1" dirty="0" smtClean="0">
              <a:solidFill>
                <a:schemeClr val="bg1"/>
              </a:solidFill>
            </a:endParaRPr>
          </a:p>
          <a:p>
            <a:r>
              <a:rPr lang="es-AR" b="1" dirty="0" smtClean="0">
                <a:solidFill>
                  <a:schemeClr val="bg1"/>
                </a:solidFill>
              </a:rPr>
              <a:t> las empresas transnacionales, que facilitaran el acceso de los Capitales a los distintos países y la reducción de las restricciones que los Estados puedan. </a:t>
            </a:r>
            <a:endParaRPr lang="es-SV" b="1" dirty="0" smtClean="0">
              <a:solidFill>
                <a:schemeClr val="bg1"/>
              </a:solidFill>
            </a:endParaRPr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57200" y="691224"/>
            <a:ext cx="8229600" cy="5618096"/>
          </a:xfrm>
        </p:spPr>
        <p:txBody>
          <a:bodyPr>
            <a:normAutofit/>
          </a:bodyPr>
          <a:lstStyle/>
          <a:p>
            <a:endParaRPr lang="es-AR" dirty="0" smtClean="0"/>
          </a:p>
          <a:p>
            <a:endParaRPr lang="es-AR" dirty="0" smtClean="0"/>
          </a:p>
          <a:p>
            <a:r>
              <a:rPr lang="es-AR" b="1" dirty="0" smtClean="0">
                <a:solidFill>
                  <a:schemeClr val="bg1"/>
                </a:solidFill>
              </a:rPr>
              <a:t>Para esto debemos considerar que el crecimiento no necesariamente está ligado al desarrollo, incluye aspectos inmateriales como son la libertad de pensamiento, de religión, intelectual, cultural, acceso a la información y opinión pública..</a:t>
            </a:r>
            <a:endParaRPr lang="es-SV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/>
            </a:r>
            <a:br>
              <a:rPr lang="es-SV" dirty="0" smtClean="0"/>
            </a:br>
            <a:r>
              <a:rPr lang="es-SV" dirty="0" smtClean="0"/>
              <a:t>La Mayoría de los Países en Desarrollo</a:t>
            </a:r>
            <a:br>
              <a:rPr lang="es-SV" dirty="0" smtClean="0"/>
            </a:br>
            <a:r>
              <a:rPr lang="es-SV" dirty="0" smtClean="0"/>
              <a:t> </a:t>
            </a: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Países que siendo pobres, están acumulando capital y desarrollando una base industrial y comercial. Los países en desarrollo tienen una población urbana grande y creciente además tienen ingresos que están creciendo constantemente. Estos países están en todas partes del mundo, el 17% de la población mundial vive en estos países y gana el 11% del ingreso mundial.  </a:t>
            </a:r>
            <a:endParaRPr lang="es-SV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SV" dirty="0" smtClean="0"/>
              <a:t> </a:t>
            </a:r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Países industriales: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b="1" dirty="0" smtClean="0">
                <a:solidFill>
                  <a:schemeClr val="bg1"/>
                </a:solidFill>
              </a:rPr>
              <a:t>son todos aquellos  que tienen una gran cantidad de equipo de capital y en los que la gente realiza actividades sumamente especializadas, lo que les permite ganar ingresos per cápita altos. Estos son los países de Europa Occidental, Estados Unidos, Canadá, Japón, Australia y Nueva Zelanda. </a:t>
            </a:r>
            <a:endParaRPr lang="es-SV" b="1" dirty="0" smtClean="0">
              <a:solidFill>
                <a:schemeClr val="bg1"/>
              </a:solidFill>
            </a:endParaRPr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Países petroleros ricos:</a:t>
            </a:r>
            <a:r>
              <a:rPr lang="es-AR" dirty="0" smtClean="0"/>
              <a:t> </a:t>
            </a:r>
            <a:r>
              <a:rPr lang="es-SV" dirty="0" smtClean="0"/>
              <a:t/>
            </a:r>
            <a:br>
              <a:rPr lang="es-SV" dirty="0" smtClean="0"/>
            </a:br>
            <a:endParaRPr lang="es-SV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AR" dirty="0" smtClean="0"/>
              <a:t>La mayoría de países tiene un pequeño número de países petroleros ricos tiene ingresos per cápita muy alta, a pesar del hecho de que son, en muchos otros aspectos, similar a los países más pobres o a los países en desarrollo. Estos países tienen poca industria y venden al mundo exclusivamente petróleo . El 4% de la población mundial vive en esos países y ganan el 4% del ingreso mundial. </a:t>
            </a:r>
            <a:endParaRPr lang="es-SV" dirty="0" smtClean="0"/>
          </a:p>
          <a:p>
            <a:endParaRPr lang="es-SV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606</TotalTime>
  <Words>822</Words>
  <Application>Microsoft Office PowerPoint</Application>
  <PresentationFormat>Presentación en pantalla (4:3)</PresentationFormat>
  <Paragraphs>130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Brío</vt:lpstr>
      <vt:lpstr>     INSTITUTO NACIONAL        DE    SOYAPANGO</vt:lpstr>
      <vt:lpstr>TEMA</vt:lpstr>
      <vt:lpstr>Diapositiva 3</vt:lpstr>
      <vt:lpstr>Conocimientos de la economía y el problema social de el salvador</vt:lpstr>
      <vt:lpstr>Diapositiva 5</vt:lpstr>
      <vt:lpstr>Diapositiva 6</vt:lpstr>
      <vt:lpstr> La Mayoría de los Países en Desarrollo  </vt:lpstr>
      <vt:lpstr>Países industriales: </vt:lpstr>
      <vt:lpstr>Países petroleros ricos:  </vt:lpstr>
      <vt:lpstr> Países comunistas  y                                                      ex comunistas: </vt:lpstr>
      <vt:lpstr>GRAFICA DE CURVAS DE LORENZ MUNDIAL</vt:lpstr>
      <vt:lpstr> Estrategia para lograr el crecimiento económico </vt:lpstr>
      <vt:lpstr>Desarrollando sobre la base de cuatro pilares:</vt:lpstr>
      <vt:lpstr>Diapositiva 14</vt:lpstr>
      <vt:lpstr> Tasa de crecimiento y niveles de ingreso.- </vt:lpstr>
      <vt:lpstr>Diapositiva 16</vt:lpstr>
      <vt:lpstr>   </vt:lpstr>
      <vt:lpstr>        A quién va destinada la producción, a que sector del mercado va destinada, cómo se distribuirá la producción de Bienes y Servicios entre los miembros de la sociedad. El mercado destinatario de la producción retroalimenta la cuestión del Que producir, en lo que respecta a la calidad deseada y la franja de precios correspondiente.  </vt:lpstr>
      <vt:lpstr>Diapositiva 19</vt:lpstr>
      <vt:lpstr> Clasificar los bienes en dos tipos:  </vt:lpstr>
      <vt:lpstr>productos y recursos es la función de producción</vt:lpstr>
      <vt:lpstr>Diapositiva 22</vt:lpstr>
      <vt:lpstr>          Producto interno Bruto.- </vt:lpstr>
      <vt:lpstr> La tendencia del PIB real aumenta debido a tres razones: </vt:lpstr>
      <vt:lpstr> Círculo virtuoso del crecimiento </vt:lpstr>
      <vt:lpstr>           Política económica               y crecimiento.- </vt:lpstr>
      <vt:lpstr>Buscar mecanismos de estabilización anti-cíclicos: </vt:lpstr>
      <vt:lpstr>Crear redes de protección social:  </vt:lpstr>
      <vt:lpstr> Reformar el sistema educativo:  </vt:lpstr>
      <vt:lpstr>Aumentar la progresividad del sistema tributario: </vt:lpstr>
      <vt:lpstr>Apoyar a la pequeña empresa</vt:lpstr>
      <vt:lpstr>Elevar la competitividad</vt:lpstr>
      <vt:lpstr>El desarrollo humano sostenible. </vt:lpstr>
      <vt:lpstr> El desarrollo humano está catalogado o distribuido en tres grandes grupos que son: </vt:lpstr>
      <vt:lpstr>Diapositiva 35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NACIONAL DE SOYAPANGO</dc:title>
  <dc:creator>Compaq</dc:creator>
  <cp:lastModifiedBy>Usuario</cp:lastModifiedBy>
  <cp:revision>67</cp:revision>
  <dcterms:created xsi:type="dcterms:W3CDTF">2012-10-10T20:17:14Z</dcterms:created>
  <dcterms:modified xsi:type="dcterms:W3CDTF">2012-10-14T22:44:26Z</dcterms:modified>
</cp:coreProperties>
</file>