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4" r:id="rId1"/>
    <p:sldMasterId id="2147483686" r:id="rId2"/>
    <p:sldMasterId id="2147483712" r:id="rId3"/>
    <p:sldMasterId id="2147483726" r:id="rId4"/>
    <p:sldMasterId id="2147483743" r:id="rId5"/>
    <p:sldMasterId id="2147483760" r:id="rId6"/>
  </p:sldMasterIdLst>
  <p:notesMasterIdLst>
    <p:notesMasterId r:id="rId3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80" r:id="rId29"/>
    <p:sldId id="281" r:id="rId30"/>
    <p:sldId id="283" r:id="rId31"/>
    <p:sldId id="284" r:id="rId32"/>
    <p:sldId id="279" r:id="rId33"/>
    <p:sldId id="276" r:id="rId34"/>
    <p:sldId id="285" r:id="rId3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2" d="100"/>
          <a:sy n="62" d="100"/>
        </p:scale>
        <p:origin x="-16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9FA9-D459-46A0-8DDB-CBD02904C1A4}" type="datetimeFigureOut">
              <a:rPr lang="es-SV" smtClean="0"/>
              <a:t>24/09/2012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ED6C-7EF5-412E-A2EF-C4A866E334CD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ED6C-7EF5-412E-A2EF-C4A866E334CD}" type="slidenum">
              <a:rPr lang="es-SV" smtClean="0"/>
              <a:t>13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8229600" cy="485778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274638"/>
            <a:ext cx="1614471" cy="608332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543692" cy="608332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1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7" name="Group 6"/>
          <p:cNvGrpSpPr/>
          <p:nvPr/>
        </p:nvGrpSpPr>
        <p:grpSpPr>
          <a:xfrm>
            <a:off x="685798" y="1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7" name="Group 6"/>
          <p:cNvGrpSpPr/>
          <p:nvPr/>
        </p:nvGrpSpPr>
        <p:grpSpPr>
          <a:xfrm>
            <a:off x="4592781" y="2133601"/>
            <a:ext cx="3865419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1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3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9" y="3756819"/>
            <a:ext cx="3429000" cy="639763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8" name="Group 22"/>
          <p:cNvGrpSpPr/>
          <p:nvPr/>
        </p:nvGrpSpPr>
        <p:grpSpPr>
          <a:xfrm>
            <a:off x="4695701" y="2133601"/>
            <a:ext cx="4448299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4" y="5147954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6" y="5103130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22" name="Group 21"/>
          <p:cNvGrpSpPr/>
          <p:nvPr/>
        </p:nvGrpSpPr>
        <p:grpSpPr>
          <a:xfrm>
            <a:off x="3775365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3" name="Group 21"/>
          <p:cNvGrpSpPr/>
          <p:nvPr/>
        </p:nvGrpSpPr>
        <p:grpSpPr>
          <a:xfrm>
            <a:off x="3775365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3" name="Group 21"/>
          <p:cNvGrpSpPr/>
          <p:nvPr/>
        </p:nvGrpSpPr>
        <p:grpSpPr>
          <a:xfrm>
            <a:off x="3775365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1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7" name="Group 6"/>
          <p:cNvGrpSpPr/>
          <p:nvPr/>
        </p:nvGrpSpPr>
        <p:grpSpPr>
          <a:xfrm>
            <a:off x="685798" y="1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7" name="Group 6"/>
          <p:cNvGrpSpPr/>
          <p:nvPr/>
        </p:nvGrpSpPr>
        <p:grpSpPr>
          <a:xfrm>
            <a:off x="4592781" y="2133601"/>
            <a:ext cx="3865419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1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3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9" y="3756819"/>
            <a:ext cx="3429000" cy="639763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4677"/>
            <a:ext cx="77724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9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8" name="Group 22"/>
          <p:cNvGrpSpPr/>
          <p:nvPr/>
        </p:nvGrpSpPr>
        <p:grpSpPr>
          <a:xfrm>
            <a:off x="4695701" y="2133601"/>
            <a:ext cx="4448299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4" y="5147954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6" y="5103130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22" name="Group 21"/>
          <p:cNvGrpSpPr/>
          <p:nvPr/>
        </p:nvGrpSpPr>
        <p:grpSpPr>
          <a:xfrm>
            <a:off x="3775365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3" name="Group 21"/>
          <p:cNvGrpSpPr/>
          <p:nvPr/>
        </p:nvGrpSpPr>
        <p:grpSpPr>
          <a:xfrm>
            <a:off x="3775365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3" name="Group 21"/>
          <p:cNvGrpSpPr/>
          <p:nvPr/>
        </p:nvGrpSpPr>
        <p:grpSpPr>
          <a:xfrm>
            <a:off x="3775365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9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1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1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1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1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1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6000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6000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9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4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1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4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1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1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699247"/>
            <a:ext cx="1667435" cy="501416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699247"/>
            <a:ext cx="6037729" cy="50141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9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1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1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1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1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1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6000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6000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9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4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1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4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1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1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699247"/>
            <a:ext cx="1667435" cy="501416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699247"/>
            <a:ext cx="6037729" cy="50141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10" y="5500702"/>
            <a:ext cx="8228639" cy="857256"/>
          </a:xfrm>
        </p:spPr>
        <p:txBody>
          <a:bodyPr anchor="ctr"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167"/>
            <a:ext cx="5111751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714489"/>
            <a:ext cx="3008313" cy="3714776"/>
          </a:xfr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88" y="428605"/>
            <a:ext cx="6172224" cy="566738"/>
          </a:xfrm>
        </p:spPr>
        <p:txBody>
          <a:bodyPr anchor="ctr"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" y="1151862"/>
            <a:ext cx="8172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95973"/>
            <a:ext cx="54864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571472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chemeClr val="accent3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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1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1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7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2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5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700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8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5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4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3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6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3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3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1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1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7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2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5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700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8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5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4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3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6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3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3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1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1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AF02C3FC-728A-4537-A9FB-5210157E1223}" type="datetimeFigureOut">
              <a:rPr lang="es-SV" smtClean="0"/>
              <a:pPr/>
              <a:t>24/09/2012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3D58FFB-CF79-4CAF-A8D6-4DDAEE96432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J:\Economia%20Bienes%20y%20servicios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lgerian" pitchFamily="82" charset="0"/>
              </a:rPr>
              <a:t>INSTITUTO NACIONAL DE SOYAPANGO</a:t>
            </a:r>
            <a:endParaRPr lang="es-SV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390913"/>
            <a:ext cx="7488832" cy="2702384"/>
          </a:xfrm>
        </p:spPr>
        <p:txBody>
          <a:bodyPr>
            <a:normAutofit fontScale="85000" lnSpcReduction="20000"/>
          </a:bodyPr>
          <a:lstStyle/>
          <a:p>
            <a:endParaRPr lang="es-MX" sz="4800" dirty="0" smtClean="0">
              <a:latin typeface="Algerian" pitchFamily="82" charset="0"/>
            </a:endParaRPr>
          </a:p>
          <a:p>
            <a:r>
              <a:rPr lang="es-MX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gerian" pitchFamily="82" charset="0"/>
              </a:rPr>
              <a:t>SECCION</a:t>
            </a:r>
          </a:p>
          <a:p>
            <a:r>
              <a:rPr lang="es-MX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gerian" pitchFamily="82" charset="0"/>
              </a:rPr>
              <a:t>“B”</a:t>
            </a:r>
          </a:p>
          <a:p>
            <a:r>
              <a:rPr lang="es-MX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gerian" pitchFamily="82" charset="0"/>
              </a:rPr>
              <a:t>2012</a:t>
            </a:r>
            <a:endParaRPr lang="es-SV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2915816" y="116633"/>
            <a:ext cx="3384376" cy="1949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s-MX" sz="2800" u="sng" dirty="0" smtClean="0">
                <a:latin typeface="Algerian" pitchFamily="82" charset="0"/>
              </a:rPr>
              <a:t>2. </a:t>
            </a:r>
            <a:r>
              <a:rPr lang="es-SV" sz="2800" b="1" u="sng" dirty="0" smtClean="0">
                <a:latin typeface="Algerian" pitchFamily="82" charset="0"/>
              </a:rPr>
              <a:t>Según su durabilidad.</a:t>
            </a:r>
            <a:endParaRPr lang="es-SV" sz="2800" u="sng" dirty="0" smtClean="0">
              <a:latin typeface="Algerian" pitchFamily="82" charset="0"/>
            </a:endParaRPr>
          </a:p>
          <a:p>
            <a:endParaRPr lang="es-SV" sz="1200" dirty="0"/>
          </a:p>
        </p:txBody>
      </p:sp>
      <p:pic>
        <p:nvPicPr>
          <p:cNvPr id="14" name="13 Marcador de posición de imagen" descr="pereceder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359" r="10359"/>
          <a:stretch>
            <a:fillRect/>
          </a:stretch>
        </p:blipFill>
        <p:spPr>
          <a:xfrm>
            <a:off x="3353544" y="4221088"/>
            <a:ext cx="2514600" cy="2514600"/>
          </a:xfrm>
          <a:ln>
            <a:solidFill>
              <a:schemeClr val="accent6">
                <a:lumMod val="50000"/>
                <a:alpha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11 Marcador de posición de imagen" descr="no durable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764704"/>
            <a:ext cx="2514600" cy="2514600"/>
          </a:xfrm>
          <a:ln>
            <a:solidFill>
              <a:schemeClr val="accent6">
                <a:lumMod val="50000"/>
                <a:alpha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12 Marcador de posición de imagen" descr="durables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8704" r="8704"/>
          <a:stretch>
            <a:fillRect/>
          </a:stretch>
        </p:blipFill>
        <p:spPr>
          <a:xfrm>
            <a:off x="401216" y="698376"/>
            <a:ext cx="2514600" cy="2514600"/>
          </a:xfrm>
          <a:ln>
            <a:solidFill>
              <a:schemeClr val="accent6">
                <a:lumMod val="50000"/>
                <a:alpha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5 Marcador de texto"/>
          <p:cNvSpPr txBox="1">
            <a:spLocks/>
          </p:cNvSpPr>
          <p:nvPr/>
        </p:nvSpPr>
        <p:spPr>
          <a:xfrm>
            <a:off x="323528" y="3933056"/>
            <a:ext cx="2664296" cy="1728192"/>
          </a:xfrm>
          <a:prstGeom prst="ellipse">
            <a:avLst/>
          </a:prstGeom>
          <a:ln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</a:pPr>
            <a:r>
              <a:rPr lang="es-SV" sz="14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BIENES DURABLES. </a:t>
            </a:r>
            <a:r>
              <a:rPr lang="es-SV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Son bienes susceptibles de un consumo prolongado en el tiempo.</a:t>
            </a:r>
            <a:endParaRPr kumimoji="0" lang="es-SV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23 Conector angular"/>
          <p:cNvCxnSpPr>
            <a:stCxn id="13" idx="4"/>
            <a:endCxn id="15" idx="0"/>
          </p:cNvCxnSpPr>
          <p:nvPr/>
        </p:nvCxnSpPr>
        <p:spPr>
          <a:xfrm rot="5400000">
            <a:off x="1297057" y="3571596"/>
            <a:ext cx="720080" cy="284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 Marcador de texto"/>
          <p:cNvSpPr txBox="1">
            <a:spLocks/>
          </p:cNvSpPr>
          <p:nvPr/>
        </p:nvSpPr>
        <p:spPr>
          <a:xfrm>
            <a:off x="6156176" y="3933056"/>
            <a:ext cx="2664296" cy="1728192"/>
          </a:xfrm>
          <a:prstGeom prst="ellipse">
            <a:avLst/>
          </a:prstGeom>
          <a:ln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</a:pPr>
            <a:r>
              <a:rPr lang="es-SV" sz="14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BIENES NO DURABLES.            </a:t>
            </a:r>
            <a:r>
              <a:rPr lang="es-SV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Son los que se agotan con el primer uso.</a:t>
            </a:r>
            <a:endParaRPr kumimoji="0" lang="es-SV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7 Conector angular"/>
          <p:cNvCxnSpPr>
            <a:stCxn id="12" idx="4"/>
            <a:endCxn id="26" idx="0"/>
          </p:cNvCxnSpPr>
          <p:nvPr/>
        </p:nvCxnSpPr>
        <p:spPr>
          <a:xfrm rot="16200000" flipH="1">
            <a:off x="7160029" y="3604760"/>
            <a:ext cx="653752" cy="284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 Marcador de texto"/>
          <p:cNvSpPr txBox="1">
            <a:spLocks/>
          </p:cNvSpPr>
          <p:nvPr/>
        </p:nvSpPr>
        <p:spPr>
          <a:xfrm>
            <a:off x="3275856" y="1772816"/>
            <a:ext cx="2664296" cy="1728192"/>
          </a:xfrm>
          <a:prstGeom prst="ellipse">
            <a:avLst/>
          </a:prstGeom>
          <a:ln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</a:pPr>
            <a:r>
              <a:rPr lang="es-SV" sz="14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BIENES PERECEDEROS     </a:t>
            </a:r>
            <a:r>
              <a:rPr lang="es-SV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dejan de ser útiles en un breve plazo de tiempo ya sea por su propia naturaleza</a:t>
            </a:r>
            <a:endParaRPr kumimoji="0" lang="es-SV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38 Conector angular"/>
          <p:cNvCxnSpPr>
            <a:stCxn id="38" idx="4"/>
            <a:endCxn id="14" idx="0"/>
          </p:cNvCxnSpPr>
          <p:nvPr/>
        </p:nvCxnSpPr>
        <p:spPr>
          <a:xfrm rot="16200000" flipH="1">
            <a:off x="4249385" y="3859628"/>
            <a:ext cx="720080" cy="284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4365104"/>
            <a:ext cx="3200400" cy="19560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es-SV" sz="3000" b="1" u="sng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lgerian" pitchFamily="82" charset="0"/>
              </a:rPr>
              <a:t>3</a:t>
            </a:r>
            <a:r>
              <a:rPr lang="es-SV" sz="3000" b="1" u="sng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lgerian" pitchFamily="82" charset="0"/>
              </a:rPr>
              <a:t>. Según su función.</a:t>
            </a:r>
            <a:endParaRPr lang="es-SV" sz="3000" u="sng" dirty="0" smtClean="0">
              <a:solidFill>
                <a:schemeClr val="tx2">
                  <a:lumMod val="95000"/>
                  <a:lumOff val="5000"/>
                </a:schemeClr>
              </a:solidFill>
              <a:latin typeface="Algerian" pitchFamily="82" charset="0"/>
            </a:endParaRPr>
          </a:p>
          <a:p>
            <a:endParaRPr lang="es-SV" sz="3200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3" name="12 Marcador de posición de imagen" descr="dinero-cas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714" r="20714"/>
          <a:stretch>
            <a:fillRect/>
          </a:stretch>
        </p:blipFill>
        <p:spPr>
          <a:xfrm>
            <a:off x="3347864" y="332656"/>
            <a:ext cx="5394920" cy="4697396"/>
          </a:xfrm>
          <a:prstGeom prst="ellipse">
            <a:avLst/>
          </a:prstGeom>
          <a:ln w="190500" cap="rnd"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Marcador de posición de imagen" descr="mueble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6151" r="6151"/>
          <a:stretch>
            <a:fillRect/>
          </a:stretch>
        </p:blipFill>
        <p:spPr>
          <a:xfrm>
            <a:off x="683568" y="1196752"/>
            <a:ext cx="25146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18 Marcador de posición de imagen" descr="no durables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1750" r="1750"/>
          <a:stretch>
            <a:fillRect/>
          </a:stretch>
        </p:blipFill>
        <p:spPr>
          <a:xfrm>
            <a:off x="6228184" y="1268760"/>
            <a:ext cx="25146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12 Marcador de texto"/>
          <p:cNvSpPr txBox="1">
            <a:spLocks/>
          </p:cNvSpPr>
          <p:nvPr/>
        </p:nvSpPr>
        <p:spPr>
          <a:xfrm>
            <a:off x="2127176" y="3356992"/>
            <a:ext cx="2516832" cy="289215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  <a:buFont typeface="Wingdings" pitchFamily="2" charset="2"/>
              <a:buChar char="ü"/>
            </a:pPr>
            <a:r>
              <a:rPr lang="es-SV" sz="1500" b="1" dirty="0" smtClean="0">
                <a:solidFill>
                  <a:schemeClr val="tx1"/>
                </a:solidFill>
              </a:rPr>
              <a:t>Durables.</a:t>
            </a:r>
          </a:p>
          <a:p>
            <a:pPr lvl="0" algn="ctr">
              <a:spcBef>
                <a:spcPts val="1800"/>
              </a:spcBef>
            </a:pPr>
            <a:r>
              <a:rPr lang="es-SV" sz="1500" b="1" dirty="0" smtClean="0">
                <a:solidFill>
                  <a:schemeClr val="tx1"/>
                </a:solidFill>
              </a:rPr>
              <a:t>son los bienes que duran con el tiempo que solo devalúan su valor a través del tiempo. Poseen una larga duración.</a:t>
            </a:r>
            <a:endParaRPr kumimoji="0" lang="es-SV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2 Marcador de texto"/>
          <p:cNvSpPr txBox="1">
            <a:spLocks/>
          </p:cNvSpPr>
          <p:nvPr/>
        </p:nvSpPr>
        <p:spPr>
          <a:xfrm>
            <a:off x="3347864" y="620688"/>
            <a:ext cx="2592288" cy="1524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rmAutofit fontScale="77500" lnSpcReduction="20000"/>
            <a:scene3d>
              <a:camera prst="orthographicFront"/>
              <a:lightRig rig="threePt" dir="t"/>
            </a:scene3d>
            <a:sp3d extrusionH="254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ts val="1800"/>
              </a:spcBef>
            </a:pPr>
            <a:r>
              <a:rPr lang="es-SV" sz="3000" b="1" dirty="0" smtClean="0">
                <a:latin typeface="Bernard MT Condensed" pitchFamily="18" charset="0"/>
              </a:rPr>
              <a:t>Bienes de consumo.</a:t>
            </a:r>
            <a:endParaRPr lang="es-SV" sz="3000" dirty="0" smtClean="0">
              <a:latin typeface="Bernard MT Condensed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2 Marcador de texto"/>
          <p:cNvSpPr txBox="1">
            <a:spLocks/>
          </p:cNvSpPr>
          <p:nvPr/>
        </p:nvSpPr>
        <p:spPr>
          <a:xfrm>
            <a:off x="4644008" y="3356992"/>
            <a:ext cx="2520280" cy="288032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  <a:buFont typeface="Wingdings" pitchFamily="2" charset="2"/>
              <a:buChar char="ü"/>
            </a:pPr>
            <a:r>
              <a:rPr lang="es-SV" sz="1600" b="1" dirty="0" smtClean="0">
                <a:solidFill>
                  <a:schemeClr val="tx1"/>
                </a:solidFill>
              </a:rPr>
              <a:t>No Perdurables.</a:t>
            </a:r>
          </a:p>
          <a:p>
            <a:pPr algn="ctr">
              <a:spcBef>
                <a:spcPts val="1800"/>
              </a:spcBef>
            </a:pPr>
            <a:r>
              <a:rPr lang="es-SV" sz="1600" b="1" dirty="0" smtClean="0">
                <a:solidFill>
                  <a:schemeClr val="tx1"/>
                </a:solidFill>
              </a:rPr>
              <a:t>Son los bienes que no duran con el tiempo y su devaluación se da en el momento. Poseen una corta duración.</a:t>
            </a:r>
          </a:p>
          <a:p>
            <a:pPr lvl="0" algn="ctr">
              <a:spcBef>
                <a:spcPts val="1800"/>
              </a:spcBef>
            </a:pPr>
            <a:endParaRPr kumimoji="0" lang="es-SV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posición de imagen" descr="mp.jpe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20458" b="20458"/>
          <a:stretch>
            <a:fillRect/>
          </a:stretch>
        </p:blipFill>
        <p:spPr>
          <a:xfrm>
            <a:off x="539749" y="260350"/>
            <a:ext cx="3168651" cy="2808288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1" name="10 Marcador de posición de imagen" descr="bm.jpg"/>
          <p:cNvPicPr>
            <a:picLocks noGrp="1" noChangeAspect="1"/>
          </p:cNvPicPr>
          <p:nvPr>
            <p:ph type="pic" idx="13"/>
          </p:nvPr>
        </p:nvPicPr>
        <p:blipFill>
          <a:blip r:embed="rId5" cstate="print"/>
          <a:srcRect t="10118" b="10118"/>
          <a:stretch>
            <a:fillRect/>
          </a:stretch>
        </p:blipFill>
        <p:spPr>
          <a:xfrm>
            <a:off x="5364163" y="260350"/>
            <a:ext cx="3168651" cy="2808288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251520" y="3789040"/>
            <a:ext cx="3672408" cy="2820144"/>
          </a:xfrm>
          <a:prstGeom prst="round2SameRect">
            <a:avLst>
              <a:gd name="adj1" fmla="val 35041"/>
              <a:gd name="adj2" fmla="val 3998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algn="ctr"/>
            <a:r>
              <a:rPr lang="es-SV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  <a:cs typeface="Arial" pitchFamily="34" charset="0"/>
              </a:rPr>
              <a:t>Capital </a:t>
            </a:r>
            <a:r>
              <a:rPr lang="es-SV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  <a:cs typeface="Arial" pitchFamily="34" charset="0"/>
              </a:rPr>
              <a:t> Circulante</a:t>
            </a:r>
          </a:p>
          <a:p>
            <a:pPr algn="ctr"/>
            <a:r>
              <a:rPr lang="es-SV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Aquellos </a:t>
            </a:r>
            <a:r>
              <a:rPr lang="es-SV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bienes que se extinguen con la primera utilización que se haga de ellos o bien que duran un corto tiempo, generalmente menos de un año.</a:t>
            </a:r>
            <a:endParaRPr lang="es-SV" sz="2000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5148064" y="3789040"/>
            <a:ext cx="3744416" cy="2820144"/>
          </a:xfrm>
          <a:prstGeom prst="round2SameRect">
            <a:avLst>
              <a:gd name="adj1" fmla="val 35041"/>
              <a:gd name="adj2" fmla="val 3998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</a:pPr>
            <a:r>
              <a:rPr lang="es-SV" sz="19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  <a:cs typeface="Arial" pitchFamily="34" charset="0"/>
              </a:rPr>
              <a:t>Capital </a:t>
            </a:r>
            <a:r>
              <a:rPr lang="es-SV" sz="19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  <a:cs typeface="Arial" pitchFamily="34" charset="0"/>
              </a:rPr>
              <a:t> Fijo.</a:t>
            </a:r>
            <a:r>
              <a:rPr lang="es-SV" sz="19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  <a:cs typeface="Arial" pitchFamily="34" charset="0"/>
              </a:rPr>
              <a:t> </a:t>
            </a:r>
            <a:r>
              <a:rPr lang="es-SV" sz="19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  <a:cs typeface="Arial" pitchFamily="34" charset="0"/>
              </a:rPr>
              <a:t>                    </a:t>
            </a:r>
            <a:r>
              <a:rPr lang="es-SV" sz="1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SV" sz="1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ctivos </a:t>
            </a:r>
            <a:r>
              <a:rPr lang="es-SV" sz="1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que se usan repetida o continuamente en el proceso de producción, </a:t>
            </a:r>
            <a:r>
              <a:rPr lang="es-SV" sz="1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SV" sz="1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fin de ser utilizadas durante por lo menos mas de un año en su proceso de producción</a:t>
            </a:r>
            <a:r>
              <a:rPr lang="es-SV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  <a:br>
              <a:rPr lang="es-SV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SV" sz="20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2771800" y="2780928"/>
            <a:ext cx="3528392" cy="1524000"/>
          </a:xfr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SV" sz="3200" b="1" dirty="0" smtClean="0">
                <a:solidFill>
                  <a:schemeClr val="tx1"/>
                </a:solidFill>
                <a:latin typeface="Algerian" pitchFamily="82" charset="0"/>
              </a:rPr>
              <a:t>Bienes de Capital.</a:t>
            </a:r>
            <a:endParaRPr lang="es-SV" sz="32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08921"/>
            <a:ext cx="3024336" cy="340804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SV" sz="2800" dirty="0" smtClean="0">
                <a:latin typeface="Arial Narrow" pitchFamily="34" charset="0"/>
                <a:cs typeface="Arial" pitchFamily="34" charset="0"/>
              </a:rPr>
              <a:t>Son bienes con cuya transformación se obtiene otros bienes de consumo o de capital. </a:t>
            </a:r>
            <a:endParaRPr lang="es-SV" sz="2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836712"/>
            <a:ext cx="3200400" cy="1524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800" b="1" dirty="0" smtClean="0">
                <a:latin typeface="Algerian" pitchFamily="82" charset="0"/>
              </a:rPr>
              <a:t>Bienes intermedios</a:t>
            </a:r>
            <a:endParaRPr lang="es-SV" sz="2800" b="1" dirty="0">
              <a:latin typeface="Algerian" pitchFamily="82" charset="0"/>
            </a:endParaRPr>
          </a:p>
        </p:txBody>
      </p:sp>
      <p:pic>
        <p:nvPicPr>
          <p:cNvPr id="10" name="9 Marcador de posición de imagen" descr="b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268760"/>
            <a:ext cx="4572000" cy="4572000"/>
          </a:xfrm>
          <a:ln>
            <a:solidFill>
              <a:schemeClr val="accent2">
                <a:alpha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2915816" y="5334000"/>
            <a:ext cx="3200400" cy="1524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s-SV" sz="2400" b="1" dirty="0" smtClean="0">
                <a:solidFill>
                  <a:schemeClr val="tx1"/>
                </a:solidFill>
                <a:latin typeface="Algerian" pitchFamily="82" charset="0"/>
              </a:rPr>
              <a:t>4. Según </a:t>
            </a:r>
            <a:r>
              <a:rPr lang="es-SV" sz="2400" b="1" dirty="0" smtClean="0">
                <a:solidFill>
                  <a:schemeClr val="tx1"/>
                </a:solidFill>
                <a:latin typeface="Algerian" pitchFamily="82" charset="0"/>
              </a:rPr>
              <a:t>la ex portabilidad.</a:t>
            </a:r>
          </a:p>
          <a:p>
            <a:endParaRPr lang="es-SV" sz="24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2" name="11 Marcador de posición de imagen" descr="bm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044" r="14044"/>
          <a:stretch>
            <a:fillRect/>
          </a:stretch>
        </p:blipFill>
        <p:spPr>
          <a:xfrm>
            <a:off x="5148263" y="2708275"/>
            <a:ext cx="3527425" cy="3241675"/>
          </a:xfrm>
        </p:spPr>
      </p:pic>
      <p:pic>
        <p:nvPicPr>
          <p:cNvPr id="9" name="8 Marcador de posición de imagen" descr="bm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t="8745" b="8745"/>
          <a:stretch>
            <a:fillRect/>
          </a:stretch>
        </p:blipFill>
        <p:spPr>
          <a:xfrm>
            <a:off x="395288" y="2708275"/>
            <a:ext cx="3529012" cy="3235325"/>
          </a:xfrm>
        </p:spPr>
      </p:pic>
      <p:sp>
        <p:nvSpPr>
          <p:cNvPr id="7" name="2 Marcador de texto"/>
          <p:cNvSpPr txBox="1">
            <a:spLocks/>
          </p:cNvSpPr>
          <p:nvPr/>
        </p:nvSpPr>
        <p:spPr>
          <a:xfrm>
            <a:off x="179512" y="260648"/>
            <a:ext cx="4032448" cy="2232248"/>
          </a:xfrm>
          <a:prstGeom prst="foldedCorner">
            <a:avLst>
              <a:gd name="adj" fmla="val 23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1" algn="ctr"/>
            <a:endParaRPr lang="es-SV" sz="2000" b="1" dirty="0" smtClean="0"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s-SV" sz="2000" b="1" dirty="0" smtClean="0">
                <a:latin typeface="Algerian" pitchFamily="82" charset="0"/>
                <a:cs typeface="Arial" pitchFamily="34" charset="0"/>
              </a:rPr>
              <a:t>Bienes muebles.                 </a:t>
            </a:r>
            <a:r>
              <a:rPr lang="es-SV" sz="2000" dirty="0" smtClean="0">
                <a:latin typeface="Arial" pitchFamily="34" charset="0"/>
                <a:cs typeface="Arial" pitchFamily="34" charset="0"/>
              </a:rPr>
              <a:t>Son aquellos con los cuales se puede comerciar o hacer intercambios en el entorno nacional e internacional.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 flipH="1">
            <a:off x="4860032" y="260648"/>
            <a:ext cx="4032448" cy="2232248"/>
          </a:xfrm>
          <a:prstGeom prst="foldedCorner">
            <a:avLst>
              <a:gd name="adj" fmla="val 2374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</a:pPr>
            <a:r>
              <a:rPr lang="es-SV" sz="2000" b="1" dirty="0" smtClean="0">
                <a:latin typeface="Algerian" pitchFamily="82" charset="0"/>
                <a:cs typeface="Arial" pitchFamily="34" charset="0"/>
              </a:rPr>
              <a:t>Bienes </a:t>
            </a:r>
            <a:r>
              <a:rPr lang="es-SV" sz="2000" b="1" dirty="0" smtClean="0">
                <a:latin typeface="Algerian" pitchFamily="82" charset="0"/>
                <a:cs typeface="Arial" pitchFamily="34" charset="0"/>
              </a:rPr>
              <a:t>inmuebles.</a:t>
            </a:r>
            <a:r>
              <a:rPr lang="es-SV" sz="2000" b="1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es-SV" sz="2000" b="1" dirty="0" smtClean="0">
                <a:latin typeface="Algerian" pitchFamily="82" charset="0"/>
                <a:cs typeface="Arial" pitchFamily="34" charset="0"/>
              </a:rPr>
              <a:t>                   </a:t>
            </a:r>
            <a:r>
              <a:rPr lang="es-SV" sz="2000" dirty="0" smtClean="0">
                <a:latin typeface="Arial" pitchFamily="34" charset="0"/>
                <a:cs typeface="Arial" pitchFamily="34" charset="0"/>
              </a:rPr>
              <a:t>Sólo pueden consumirse o utilizarse en la economía en la que se producen; ya sea por el coste del transporte, por barreras a la entrada y salida de </a:t>
            </a:r>
            <a:r>
              <a:rPr lang="es-SV" sz="2000" dirty="0" smtClean="0">
                <a:latin typeface="Arial" pitchFamily="34" charset="0"/>
                <a:cs typeface="Arial" pitchFamily="34" charset="0"/>
              </a:rPr>
              <a:t>éstos.</a:t>
            </a:r>
            <a:endParaRPr kumimoji="0" lang="es-SV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35496" y="3212976"/>
            <a:ext cx="3200400" cy="3600400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SV" sz="1600" b="1" dirty="0" smtClean="0">
                <a:latin typeface="Algerian" pitchFamily="82" charset="0"/>
              </a:rPr>
              <a:t>Bienes Complementarios.</a:t>
            </a:r>
            <a:r>
              <a:rPr lang="es-SV" sz="1600" dirty="0" smtClean="0">
                <a:latin typeface="Algerian" pitchFamily="82" charset="0"/>
              </a:rPr>
              <a:t>  </a:t>
            </a:r>
            <a:r>
              <a:rPr lang="es-SV" sz="1600" dirty="0" smtClean="0">
                <a:latin typeface="Algerian" pitchFamily="82" charset="0"/>
              </a:rPr>
              <a:t>      </a:t>
            </a:r>
            <a:r>
              <a:rPr lang="es-SV" sz="1600" dirty="0" smtClean="0"/>
              <a:t>Son </a:t>
            </a:r>
            <a:r>
              <a:rPr lang="es-SV" sz="1600" dirty="0" smtClean="0"/>
              <a:t>aquellos bienes que tienden a utilizarse en conjunto; por lo tanto, si baja la demanda de uno (por ejemplo, porque aumenta su precio) esto afecta la demanda del bien complementario.</a:t>
            </a:r>
            <a:endParaRPr lang="es-SV" sz="1600" dirty="0"/>
          </a:p>
        </p:txBody>
      </p:sp>
      <p:pic>
        <p:nvPicPr>
          <p:cNvPr id="15" name="14 Marcador de posición de imagen" descr="bi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474" r="14474"/>
          <a:stretch>
            <a:fillRect/>
          </a:stretch>
        </p:blipFill>
        <p:spPr>
          <a:xfrm>
            <a:off x="6372225" y="338138"/>
            <a:ext cx="2514600" cy="2514600"/>
          </a:xfrm>
          <a:ln>
            <a:solidFill>
              <a:schemeClr val="accent4">
                <a:lumMod val="75000"/>
                <a:alpha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4" name="13 Marcador de posición de imagen" descr="bs.jpg"/>
          <p:cNvPicPr>
            <a:picLocks noGrp="1" noChangeAspect="1"/>
          </p:cNvPicPr>
          <p:nvPr>
            <p:ph type="pic" idx="13"/>
          </p:nvPr>
        </p:nvPicPr>
        <p:blipFill>
          <a:blip r:embed="rId4" cstate="print"/>
          <a:srcRect l="11929" r="11929"/>
          <a:stretch>
            <a:fillRect/>
          </a:stretch>
        </p:blipFill>
        <p:spPr>
          <a:xfrm>
            <a:off x="3352800" y="4221163"/>
            <a:ext cx="2514600" cy="2514600"/>
          </a:xfrm>
          <a:ln>
            <a:solidFill>
              <a:schemeClr val="accent4">
                <a:lumMod val="75000"/>
                <a:alpha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12 Marcador de posición de imagen" descr="bc.jpg"/>
          <p:cNvPicPr>
            <a:picLocks noGrp="1" noChangeAspect="1"/>
          </p:cNvPicPr>
          <p:nvPr>
            <p:ph type="pic" idx="14"/>
          </p:nvPr>
        </p:nvPicPr>
        <p:blipFill>
          <a:blip r:embed="rId5" cstate="print"/>
          <a:srcRect t="4248" b="4248"/>
          <a:stretch>
            <a:fillRect/>
          </a:stretch>
        </p:blipFill>
        <p:spPr>
          <a:xfrm>
            <a:off x="250825" y="333375"/>
            <a:ext cx="2514600" cy="2514600"/>
          </a:xfrm>
          <a:ln>
            <a:solidFill>
              <a:schemeClr val="accent4">
                <a:lumMod val="75000"/>
                <a:alpha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2955776" y="44624"/>
            <a:ext cx="3200400" cy="12687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SV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uLnTx/>
                <a:uFillTx/>
                <a:latin typeface="Algerian" pitchFamily="82" charset="0"/>
              </a:rPr>
              <a:t>5. Según la relación con la demanda de otros bienes.</a:t>
            </a:r>
            <a:endParaRPr kumimoji="0" lang="es-SV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lgerian" pitchFamily="8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lgerian" pitchFamily="82" charset="0"/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2843808" y="1412776"/>
            <a:ext cx="3384376" cy="26642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</a:pPr>
            <a:r>
              <a:rPr lang="es-SV" sz="1500" b="1" dirty="0" smtClean="0">
                <a:latin typeface="Algerian" pitchFamily="82" charset="0"/>
                <a:cs typeface="Arial" pitchFamily="34" charset="0"/>
              </a:rPr>
              <a:t>Bienes </a:t>
            </a:r>
            <a:r>
              <a:rPr lang="es-SV" sz="1500" b="1" dirty="0" smtClean="0">
                <a:latin typeface="Algerian" pitchFamily="82" charset="0"/>
                <a:cs typeface="Arial" pitchFamily="34" charset="0"/>
              </a:rPr>
              <a:t>Sustitutivos.     </a:t>
            </a:r>
            <a:r>
              <a:rPr lang="es-SV" sz="1500" dirty="0" smtClean="0">
                <a:latin typeface="Arial" pitchFamily="34" charset="0"/>
                <a:cs typeface="Arial" pitchFamily="34" charset="0"/>
              </a:rPr>
              <a:t>Son bienes que satisfacen la misma necesidad del usuario o consumidor; por tanto, están compitiendo en los mercados. Los bienes sustitutivos son competencia uno del otro.</a:t>
            </a:r>
            <a:endParaRPr kumimoji="0" lang="es-SV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5908104" y="3212976"/>
            <a:ext cx="3200400" cy="3600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/>
            <a:r>
              <a:rPr lang="es-SV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es-SV" b="1" dirty="0" smtClean="0">
                <a:latin typeface="Algerian" pitchFamily="82" charset="0"/>
                <a:cs typeface="Arial" pitchFamily="34" charset="0"/>
              </a:rPr>
              <a:t>Bienes </a:t>
            </a:r>
            <a:r>
              <a:rPr lang="es-SV" b="1" dirty="0" smtClean="0">
                <a:latin typeface="Algerian" pitchFamily="82" charset="0"/>
                <a:cs typeface="Arial" pitchFamily="34" charset="0"/>
              </a:rPr>
              <a:t>Independientes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.  Son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aquellos en lo que  la variación del precio de un bien no influye en la cantidad demandada de otro bien, manteniendo constante todos los demás factores.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35496" y="1052736"/>
            <a:ext cx="3200400" cy="3096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es-SV" sz="2600" b="1" u="sng" dirty="0" smtClean="0">
                <a:effectLst/>
                <a:latin typeface="Algerian" pitchFamily="82" charset="0"/>
                <a:cs typeface="Arial" pitchFamily="34" charset="0"/>
              </a:rPr>
              <a:t>Bienes privados</a:t>
            </a:r>
            <a:r>
              <a:rPr lang="es-SV" sz="2600" u="sng" dirty="0" smtClean="0">
                <a:effectLst/>
                <a:latin typeface="Algerian" pitchFamily="82" charset="0"/>
                <a:cs typeface="Arial" pitchFamily="34" charset="0"/>
              </a:rPr>
              <a:t>. </a:t>
            </a:r>
            <a:r>
              <a:rPr lang="es-SV" sz="2600" u="sng" dirty="0" smtClean="0">
                <a:latin typeface="Algerian" pitchFamily="82" charset="0"/>
                <a:cs typeface="Arial" pitchFamily="34" charset="0"/>
              </a:rPr>
              <a:t> </a:t>
            </a:r>
            <a:r>
              <a:rPr lang="es-SV" sz="2900" u="sng" dirty="0" smtClean="0">
                <a:latin typeface="Algerian" pitchFamily="82" charset="0"/>
                <a:cs typeface="Arial" pitchFamily="34" charset="0"/>
              </a:rPr>
              <a:t>     </a:t>
            </a:r>
            <a:r>
              <a:rPr lang="es-SV" sz="2900" dirty="0" smtClean="0">
                <a:latin typeface="Arial" pitchFamily="34" charset="0"/>
                <a:cs typeface="Arial" pitchFamily="34" charset="0"/>
              </a:rPr>
              <a:t>Bienes </a:t>
            </a:r>
            <a:r>
              <a:rPr lang="es-SV" sz="2900" dirty="0" smtClean="0">
                <a:latin typeface="Arial" pitchFamily="34" charset="0"/>
                <a:cs typeface="Arial" pitchFamily="34" charset="0"/>
              </a:rPr>
              <a:t>cuyo uso está sujeto al principio de exclusión </a:t>
            </a:r>
            <a:r>
              <a:rPr lang="es-SV" sz="2900" dirty="0" smtClean="0">
                <a:latin typeface="Arial" pitchFamily="34" charset="0"/>
                <a:cs typeface="Arial" pitchFamily="34" charset="0"/>
              </a:rPr>
              <a:t>y que</a:t>
            </a:r>
            <a:r>
              <a:rPr lang="es-SV" sz="2900" dirty="0" smtClean="0">
                <a:latin typeface="Arial" pitchFamily="34" charset="0"/>
                <a:cs typeface="Arial" pitchFamily="34" charset="0"/>
              </a:rPr>
              <a:t> las empresas privadas suministran a quienes están </a:t>
            </a:r>
            <a:r>
              <a:rPr lang="es-SV" sz="2900" dirty="0" smtClean="0">
                <a:latin typeface="Arial" pitchFamily="34" charset="0"/>
                <a:cs typeface="Arial" pitchFamily="34" charset="0"/>
              </a:rPr>
              <a:t> dispuestos</a:t>
            </a:r>
            <a:r>
              <a:rPr lang="es-SV" sz="2900" dirty="0" smtClean="0">
                <a:latin typeface="Arial" pitchFamily="34" charset="0"/>
                <a:cs typeface="Arial" pitchFamily="34" charset="0"/>
              </a:rPr>
              <a:t> a pagar por él. </a:t>
            </a:r>
          </a:p>
          <a:p>
            <a:endParaRPr lang="es-SV" dirty="0"/>
          </a:p>
        </p:txBody>
      </p:sp>
      <p:pic>
        <p:nvPicPr>
          <p:cNvPr id="16" name="15 Marcador de posición de imagen" descr="ag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222" r="22222"/>
          <a:stretch>
            <a:fillRect/>
          </a:stretch>
        </p:blipFill>
        <p:spPr>
          <a:xfrm>
            <a:off x="3348038" y="1268413"/>
            <a:ext cx="2514600" cy="2514600"/>
          </a:xfrm>
        </p:spPr>
      </p:pic>
      <p:pic>
        <p:nvPicPr>
          <p:cNvPr id="13" name="12 Marcador de posición de imagen" descr="ho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8857" r="8857"/>
          <a:stretch>
            <a:fillRect/>
          </a:stretch>
        </p:blipFill>
        <p:spPr>
          <a:xfrm>
            <a:off x="401638" y="4227513"/>
            <a:ext cx="2514600" cy="2514600"/>
          </a:xfrm>
        </p:spPr>
      </p:pic>
      <p:pic>
        <p:nvPicPr>
          <p:cNvPr id="15" name="14 Marcador de posición de imagen" descr="wd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tretch>
            <a:fillRect/>
          </a:stretch>
        </p:blipFill>
        <p:spPr>
          <a:xfrm>
            <a:off x="6234113" y="4293096"/>
            <a:ext cx="2514600" cy="2448272"/>
          </a:xfrm>
        </p:spPr>
      </p:pic>
      <p:sp>
        <p:nvSpPr>
          <p:cNvPr id="7" name="2 Marcador de texto"/>
          <p:cNvSpPr txBox="1">
            <a:spLocks/>
          </p:cNvSpPr>
          <p:nvPr/>
        </p:nvSpPr>
        <p:spPr>
          <a:xfrm>
            <a:off x="3203848" y="4149080"/>
            <a:ext cx="2664296" cy="252028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5868144" y="1052736"/>
            <a:ext cx="3200400" cy="309634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/>
            <a:r>
              <a:rPr lang="es-SV" sz="1600" b="1" u="sng" dirty="0" smtClean="0">
                <a:latin typeface="Algerian" pitchFamily="82" charset="0"/>
                <a:cs typeface="Arial" pitchFamily="34" charset="0"/>
              </a:rPr>
              <a:t>Bienes públicos</a:t>
            </a:r>
            <a:r>
              <a:rPr lang="es-SV" sz="1400" b="1" u="sng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SV" sz="14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s-SV" sz="1500" dirty="0" smtClean="0">
                <a:latin typeface="Arial" pitchFamily="34" charset="0"/>
                <a:cs typeface="Arial" pitchFamily="34" charset="0"/>
              </a:rPr>
              <a:t>Son bienes o servicios que tienen la característica de no poder excluir a nadie de su uso y no existir rivalidad en el consumo, por estas características es generalmente proporcionado por el gobierno.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1691680" y="116632"/>
            <a:ext cx="5616624" cy="936104"/>
          </a:xfrm>
          <a:prstGeom prst="round2Same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uLnTx/>
                <a:uFillTx/>
                <a:latin typeface="Algerian" pitchFamily="82" charset="0"/>
              </a:rPr>
              <a:t>6. Según el régimen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uLnTx/>
                <a:uFillTx/>
                <a:latin typeface="Algerian" pitchFamily="82" charset="0"/>
              </a:rPr>
              <a:t>propiedad y usufructo.</a:t>
            </a: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lgerian" pitchFamily="8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lgerian" pitchFamily="82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75856" y="4665621"/>
            <a:ext cx="24117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SV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Bienes comunes</a:t>
            </a:r>
            <a:r>
              <a:rPr lang="es-SV" sz="2000" u="sng" dirty="0" smtClean="0">
                <a:solidFill>
                  <a:srgbClr val="000000"/>
                </a:solidFill>
                <a:latin typeface="Algerian" pitchFamily="82" charset="0"/>
                <a:ea typeface="Times New Roman" pitchFamily="18" charset="0"/>
                <a:cs typeface="Arial" pitchFamily="34" charset="0"/>
              </a:rPr>
              <a:t>.    </a:t>
            </a:r>
            <a:r>
              <a:rPr kumimoji="0" lang="es-SV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SV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Aquellos que poseen rivalidad pero no excludibilidad. </a:t>
            </a:r>
            <a:endParaRPr kumimoji="0" lang="es-SV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23528" y="2420888"/>
            <a:ext cx="3456384" cy="33843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SV" sz="1800" dirty="0" smtClean="0">
                <a:latin typeface="Arial" pitchFamily="34" charset="0"/>
                <a:cs typeface="Arial" pitchFamily="34" charset="0"/>
              </a:rPr>
            </a:br>
            <a:r>
              <a:rPr lang="es-SV" sz="1800" b="1" dirty="0" smtClean="0">
                <a:latin typeface="Algerian" pitchFamily="82" charset="0"/>
                <a:cs typeface="Arial" pitchFamily="34" charset="0"/>
              </a:rPr>
              <a:t>Bienes libres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>.             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>son todos aquellos que se utilizan para satisfacer necesidades, pero que no poseen ni dueño ni precio, son abundantes y no requieren de un proceso productivo para su obtención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SV" sz="2800" dirty="0" smtClean="0"/>
              <a:t/>
            </a:r>
            <a:br>
              <a:rPr lang="es-SV" sz="2800" dirty="0" smtClean="0"/>
            </a:br>
            <a:endParaRPr lang="es-SV" sz="280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3200400" cy="1524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lvl="0"/>
            <a:endParaRPr lang="es-MX" dirty="0" smtClean="0"/>
          </a:p>
          <a:p>
            <a:pPr lvl="0"/>
            <a:r>
              <a:rPr lang="es-MX" sz="3600" dirty="0" smtClean="0">
                <a:latin typeface="Algerian" pitchFamily="82" charset="0"/>
              </a:rPr>
              <a:t>7. </a:t>
            </a:r>
            <a:r>
              <a:rPr lang="es-SV" sz="3600" b="1" dirty="0" smtClean="0">
                <a:latin typeface="Algerian" pitchFamily="82" charset="0"/>
              </a:rPr>
              <a:t>Según la disponibilidad</a:t>
            </a:r>
            <a:endParaRPr lang="es-SV" sz="3600" dirty="0" smtClean="0">
              <a:latin typeface="Algerian" pitchFamily="82" charset="0"/>
            </a:endParaRPr>
          </a:p>
          <a:p>
            <a:endParaRPr lang="es-SV" dirty="0"/>
          </a:p>
        </p:txBody>
      </p:sp>
      <p:pic>
        <p:nvPicPr>
          <p:cNvPr id="10" name="9 Marcador de posición de imagen" descr="so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4067175" y="1017240"/>
            <a:ext cx="4572000" cy="4572000"/>
          </a:xfrm>
          <a:effectLst>
            <a:reflection blurRad="6350" stA="50000" endA="295" endPos="92000" dist="1016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4077072"/>
            <a:ext cx="4042792" cy="1735088"/>
          </a:xfrm>
          <a:solidFill>
            <a:srgbClr val="7030A0">
              <a:alpha val="20000"/>
            </a:srgb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pPr lvl="0"/>
            <a:r>
              <a:rPr lang="es-SV" sz="18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8. Según </a:t>
            </a:r>
            <a:r>
              <a:rPr lang="es-SV" sz="18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el comportamiento frente al aumento de renta.</a:t>
            </a:r>
            <a:endParaRPr lang="es-SV" sz="1600" b="1" dirty="0" smtClean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  <a:p>
            <a:endParaRPr lang="es-SV" dirty="0"/>
          </a:p>
        </p:txBody>
      </p:sp>
      <p:pic>
        <p:nvPicPr>
          <p:cNvPr id="10" name="9 Marcador de posición de imagen" descr="dd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903" r="2903"/>
          <a:stretch>
            <a:fillRect/>
          </a:stretch>
        </p:blipFill>
        <p:spPr>
          <a:xfrm>
            <a:off x="4572000" y="764704"/>
            <a:ext cx="4001319" cy="4233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stromia.com/fotouniverso/fotos/galact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1" y="0"/>
            <a:ext cx="912418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4718"/>
            <a:ext cx="8229600" cy="200223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Bauhaus 93" pitchFamily="82" charset="0"/>
              </a:rPr>
              <a:t>INTRODUCCION A </a:t>
            </a:r>
            <a:br>
              <a:rPr lang="es-MX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Bauhaus 93" pitchFamily="82" charset="0"/>
              </a:rPr>
            </a:br>
            <a:r>
              <a:rPr lang="es-MX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Bauhaus 93" pitchFamily="82" charset="0"/>
              </a:rPr>
              <a:t>LA ECONOMIA</a:t>
            </a:r>
            <a:endParaRPr lang="es-SV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3573016"/>
            <a:ext cx="7200800" cy="2376264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4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Bauhaus 93" pitchFamily="82" charset="0"/>
              </a:rPr>
              <a:t>CLASIFICACION DE </a:t>
            </a:r>
          </a:p>
          <a:p>
            <a:pPr algn="ctr">
              <a:buNone/>
            </a:pPr>
            <a:r>
              <a:rPr lang="es-MX" sz="4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  <a:latin typeface="Bauhaus 93" pitchFamily="82" charset="0"/>
              </a:rPr>
              <a:t>LOS BIENES Y SERVICIOS</a:t>
            </a:r>
            <a:endParaRPr lang="es-SV" sz="44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056400" cy="1959096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SV" sz="2000" b="1" i="0" u="sng" spc="300" dirty="0" smtClean="0">
                <a:latin typeface="Algerian" pitchFamily="82" charset="0"/>
                <a:cs typeface="Arial" pitchFamily="34" charset="0"/>
              </a:rPr>
              <a:t>Bien inferior. </a:t>
            </a:r>
            <a:r>
              <a:rPr lang="es-SV" sz="2000" u="sng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s-SV" sz="2000" i="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SV" sz="2000" i="0" dirty="0" smtClean="0">
                <a:latin typeface="Arial" pitchFamily="34" charset="0"/>
                <a:cs typeface="Arial" pitchFamily="34" charset="0"/>
              </a:rPr>
              <a:t>un bien inferior para un individuo si su consumo o uso decrece a medida que aumenta la renta del individuo</a:t>
            </a:r>
            <a:r>
              <a:rPr lang="es-SV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Marcador de posición de imagen" descr="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497" r="24497"/>
          <a:stretch>
            <a:fillRect/>
          </a:stretch>
        </p:blipFill>
        <p:spPr>
          <a:xfrm>
            <a:off x="6588125" y="1268413"/>
            <a:ext cx="2093913" cy="4105275"/>
          </a:xfrm>
          <a:prstGeom prst="ellipse">
            <a:avLst/>
          </a:prstGeom>
        </p:spPr>
      </p:pic>
      <p:pic>
        <p:nvPicPr>
          <p:cNvPr id="13" name="12 Marcador de posición de imagen" descr="TAXI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30975" r="30975"/>
          <a:stretch>
            <a:fillRect/>
          </a:stretch>
        </p:blipFill>
        <p:spPr>
          <a:xfrm>
            <a:off x="3779838" y="1257300"/>
            <a:ext cx="2087562" cy="4114800"/>
          </a:xfrm>
          <a:prstGeom prst="ellipse">
            <a:avLst/>
          </a:prstGeom>
        </p:spPr>
      </p:pic>
      <p:sp>
        <p:nvSpPr>
          <p:cNvPr id="11" name="8 Marcador de texto"/>
          <p:cNvSpPr txBox="1">
            <a:spLocks/>
          </p:cNvSpPr>
          <p:nvPr/>
        </p:nvSpPr>
        <p:spPr>
          <a:xfrm>
            <a:off x="251520" y="3356992"/>
            <a:ext cx="3056400" cy="273630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500"/>
              </a:spcBef>
            </a:pPr>
            <a:r>
              <a:rPr lang="es-SV" b="1" u="sng" spc="300" dirty="0" smtClean="0">
                <a:latin typeface="Algerian" pitchFamily="82" charset="0"/>
                <a:cs typeface="Arial" pitchFamily="34" charset="0"/>
              </a:rPr>
              <a:t>Bien Giffen.</a:t>
            </a:r>
            <a:r>
              <a:rPr lang="es-SV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SV" u="sng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Bien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 inferior cuya demanda disminuye con reducciones en su precio. Suele darse en situaciones de extrema pobreza, donde se consumen los  productos más baratos del mercado.</a:t>
            </a:r>
            <a:endParaRPr lang="es-SV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SV" sz="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s-SV" sz="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1907704" y="332656"/>
            <a:ext cx="5400600" cy="1656184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SV" sz="2400" b="1" dirty="0" smtClean="0">
                <a:solidFill>
                  <a:schemeClr val="tx1"/>
                </a:solidFill>
                <a:latin typeface="Algerian" pitchFamily="82" charset="0"/>
              </a:rPr>
              <a:t>Bien normal u ordinario</a:t>
            </a:r>
            <a:r>
              <a:rPr lang="es-SV" sz="2400" dirty="0" smtClean="0">
                <a:solidFill>
                  <a:schemeClr val="tx1"/>
                </a:solidFill>
                <a:latin typeface="Algerian" pitchFamily="82" charset="0"/>
              </a:rPr>
              <a:t>. </a:t>
            </a:r>
            <a:r>
              <a:rPr lang="es-SV" sz="2400" dirty="0" smtClean="0">
                <a:solidFill>
                  <a:schemeClr val="tx1"/>
                </a:solidFill>
                <a:latin typeface="Algerian" pitchFamily="82" charset="0"/>
              </a:rPr>
              <a:t>                           </a:t>
            </a:r>
            <a:r>
              <a:rPr lang="es-SV" dirty="0" smtClean="0"/>
              <a:t>Es </a:t>
            </a:r>
            <a:r>
              <a:rPr lang="es-SV" dirty="0" smtClean="0"/>
              <a:t>uno cuyo consumo aumenta a medida que aumenta la renta del individuo un ejemplo es la cantidad de energía consumida. </a:t>
            </a:r>
          </a:p>
          <a:p>
            <a:endParaRPr lang="es-SV" dirty="0"/>
          </a:p>
        </p:txBody>
      </p:sp>
      <p:pic>
        <p:nvPicPr>
          <p:cNvPr id="14" name="13 Marcador de posición de imagen" descr="a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668" r="12668"/>
          <a:stretch>
            <a:fillRect/>
          </a:stretch>
        </p:blipFill>
        <p:spPr>
          <a:xfrm>
            <a:off x="5868144" y="4437112"/>
            <a:ext cx="2335213" cy="2082800"/>
          </a:xfrm>
          <a:ln>
            <a:solidFill>
              <a:schemeClr val="accent1">
                <a:alpha val="50000"/>
              </a:schemeClr>
            </a:solidFill>
          </a:ln>
        </p:spPr>
      </p:pic>
      <p:pic>
        <p:nvPicPr>
          <p:cNvPr id="13" name="12 Marcador de posición de imagen" descr="d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9524" r="9524"/>
          <a:stretch>
            <a:fillRect/>
          </a:stretch>
        </p:blipFill>
        <p:spPr>
          <a:xfrm>
            <a:off x="5868144" y="2132856"/>
            <a:ext cx="2514600" cy="2081213"/>
          </a:xfrm>
          <a:ln>
            <a:solidFill>
              <a:schemeClr val="accent1">
                <a:alpha val="50000"/>
              </a:schemeClr>
            </a:solidFill>
          </a:ln>
        </p:spPr>
      </p:pic>
      <p:sp>
        <p:nvSpPr>
          <p:cNvPr id="11" name="7 Marcador de texto"/>
          <p:cNvSpPr txBox="1">
            <a:spLocks/>
          </p:cNvSpPr>
          <p:nvPr/>
        </p:nvSpPr>
        <p:spPr>
          <a:xfrm>
            <a:off x="1043608" y="2276872"/>
            <a:ext cx="3888432" cy="1800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t" anchorCtr="0">
            <a:normAutofit lnSpcReduction="10000"/>
            <a:scene3d>
              <a:camera prst="orthographicFront"/>
              <a:lightRig rig="threePt" dir="t"/>
            </a:scene3d>
            <a:sp3d extrusionH="25400"/>
          </a:bodyPr>
          <a:lstStyle/>
          <a:p>
            <a:pPr algn="ctr"/>
            <a:r>
              <a:rPr lang="es-SV" sz="1400" b="1" dirty="0" smtClean="0"/>
              <a:t>Bien de lujo</a:t>
            </a:r>
            <a:r>
              <a:rPr lang="es-SV" sz="1400" dirty="0" smtClean="0"/>
              <a:t>. </a:t>
            </a:r>
            <a:r>
              <a:rPr lang="es-SV" sz="1400" dirty="0" smtClean="0"/>
              <a:t>                      Cuando </a:t>
            </a:r>
            <a:r>
              <a:rPr lang="es-SV" sz="1400" dirty="0" smtClean="0"/>
              <a:t>su consumo se incrementa en una proporción superior a la renta. Muchos bienes de lujo son bienes de </a:t>
            </a:r>
            <a:r>
              <a:rPr lang="es-SV" sz="1400" dirty="0" err="1" smtClean="0"/>
              <a:t>Veblen</a:t>
            </a:r>
            <a:r>
              <a:rPr lang="es-SV" sz="1400" dirty="0" smtClean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7 Marcador de texto"/>
          <p:cNvSpPr txBox="1">
            <a:spLocks/>
          </p:cNvSpPr>
          <p:nvPr/>
        </p:nvSpPr>
        <p:spPr>
          <a:xfrm>
            <a:off x="1043608" y="4581128"/>
            <a:ext cx="3888432" cy="1800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t" anchorCtr="0">
            <a:normAutofit fontScale="92500" lnSpcReduction="10000"/>
            <a:scene3d>
              <a:camera prst="orthographicFront"/>
              <a:lightRig rig="threePt" dir="t"/>
            </a:scene3d>
            <a:sp3d extrusionH="25400"/>
          </a:bodyPr>
          <a:lstStyle/>
          <a:p>
            <a:pPr algn="ctr"/>
            <a:r>
              <a:rPr lang="es-SV" sz="1400" b="1" dirty="0" smtClean="0"/>
              <a:t>Bien necesario</a:t>
            </a:r>
            <a:r>
              <a:rPr lang="es-SV" sz="1400" dirty="0" smtClean="0"/>
              <a:t>. </a:t>
            </a:r>
            <a:r>
              <a:rPr lang="es-SV" sz="1400" dirty="0" smtClean="0"/>
              <a:t>                             Es </a:t>
            </a:r>
            <a:r>
              <a:rPr lang="es-SV" sz="1400" dirty="0" smtClean="0"/>
              <a:t>un bien cuyo consumo se incrementa con la renta, aunque en general debido a que la propensión marginal al consumo en dichos bienes es inferior a uno.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1011560" y="980728"/>
            <a:ext cx="3200400" cy="1524000"/>
          </a:xfrm>
          <a:solidFill>
            <a:schemeClr val="tx2">
              <a:lumMod val="1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Bien </a:t>
            </a:r>
            <a:r>
              <a:rPr lang="es-SV" sz="2800" b="1" dirty="0" err="1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Vebblen</a:t>
            </a:r>
            <a:r>
              <a:rPr lang="es-SV" sz="28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.</a:t>
            </a:r>
            <a:r>
              <a:rPr lang="es-SV" sz="28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 </a:t>
            </a:r>
            <a:endParaRPr lang="es-SV" sz="2800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pic>
        <p:nvPicPr>
          <p:cNvPr id="8" name="7 Marcador de posición de imagen" descr="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253" r="17253"/>
          <a:stretch>
            <a:fillRect/>
          </a:stretch>
        </p:blipFill>
        <p:spPr>
          <a:xfrm>
            <a:off x="5076825" y="1844675"/>
            <a:ext cx="3368675" cy="385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2 Marcador de texto"/>
          <p:cNvSpPr txBox="1">
            <a:spLocks/>
          </p:cNvSpPr>
          <p:nvPr/>
        </p:nvSpPr>
        <p:spPr>
          <a:xfrm>
            <a:off x="723528" y="2996952"/>
            <a:ext cx="3632448" cy="3528392"/>
          </a:xfrm>
          <a:prstGeom prst="round2SameRect">
            <a:avLst>
              <a:gd name="adj1" fmla="val 16667"/>
              <a:gd name="adj2" fmla="val 33810"/>
            </a:avLst>
          </a:prstGeom>
          <a:solidFill>
            <a:schemeClr val="tx2">
              <a:lumMod val="10000"/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  <p:txBody>
          <a:bodyPr vert="horz" lIns="0" tIns="45720" rIns="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spcBef>
                <a:spcPts val="1800"/>
              </a:spcBef>
            </a:pPr>
            <a:r>
              <a:rPr lang="es-SV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s-SV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bien que posee una curva de demanda con pendiente positiva, es decir, que al aumentar su precio también aumenta su cantidad demandada; en vez de disminuir como estipula la ley de la oferta y la demanda.</a:t>
            </a:r>
            <a:endParaRPr kumimoji="0" lang="es-SV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 descr="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826" r="11826"/>
          <a:stretch>
            <a:fillRect/>
          </a:stretch>
        </p:blipFill>
        <p:spPr>
          <a:xfrm>
            <a:off x="4427984" y="692696"/>
            <a:ext cx="4098925" cy="5297487"/>
          </a:xfrm>
        </p:spPr>
      </p:pic>
      <p:sp>
        <p:nvSpPr>
          <p:cNvPr id="8" name="2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4005064"/>
            <a:ext cx="3200400" cy="1872208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Algerian" pitchFamily="82" charset="0"/>
              </a:rPr>
              <a:t>Clasificación de los servicios</a:t>
            </a:r>
            <a:endParaRPr lang="es-SV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9456" y="274320"/>
            <a:ext cx="3200416" cy="1161288"/>
          </a:xfrm>
        </p:spPr>
        <p:txBody>
          <a:bodyPr/>
          <a:lstStyle/>
          <a:p>
            <a:pPr algn="ctr"/>
            <a:r>
              <a:rPr lang="es-MX" sz="4000" b="1" u="sng" dirty="0" smtClean="0">
                <a:latin typeface="Algerian" pitchFamily="82" charset="0"/>
              </a:rPr>
              <a:t>servicios</a:t>
            </a:r>
            <a:endParaRPr lang="es-SV" sz="4000" b="1" u="sng" dirty="0">
              <a:latin typeface="Algerian" pitchFamily="82" charset="0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00416" cy="4041648"/>
          </a:xfrm>
        </p:spPr>
        <p:txBody>
          <a:bodyPr>
            <a:normAutofit/>
          </a:bodyPr>
          <a:lstStyle/>
          <a:p>
            <a:pPr algn="ctr"/>
            <a:r>
              <a:rPr lang="es-SV" sz="1800" b="1" i="0" dirty="0" smtClean="0">
                <a:latin typeface="Arial" pitchFamily="34" charset="0"/>
                <a:cs typeface="Arial" pitchFamily="34" charset="0"/>
              </a:rPr>
              <a:t>Se define un marco en donde las actividades se desarrollarán con la idea de fijar una expectativa en el resultado de éstas. Es el equivalente no material de un bien. </a:t>
            </a:r>
          </a:p>
          <a:p>
            <a:pPr algn="ctr"/>
            <a:r>
              <a:rPr lang="es-SV" sz="1800" b="1" i="0" dirty="0" smtClean="0">
                <a:latin typeface="Arial" pitchFamily="34" charset="0"/>
                <a:cs typeface="Arial" pitchFamily="34" charset="0"/>
              </a:rPr>
              <a:t>Un servicio se diferencia de un bien (físico o intangible) en que el primero se consume y se desgasta de manera con el transcurso del tiempo.</a:t>
            </a:r>
          </a:p>
          <a:p>
            <a:pPr algn="ctr"/>
            <a:endParaRPr lang="es-SV" sz="18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Marcador de posición de imagen" descr="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910" r="14910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611528"/>
            <a:ext cx="3128408" cy="1161288"/>
          </a:xfrm>
        </p:spPr>
        <p:txBody>
          <a:bodyPr/>
          <a:lstStyle/>
          <a:p>
            <a:pPr algn="ctr"/>
            <a:r>
              <a:rPr lang="es-MX" sz="3600" b="1" u="sng" dirty="0" smtClean="0">
                <a:latin typeface="Algerian" pitchFamily="82" charset="0"/>
              </a:rPr>
              <a:t>públicos</a:t>
            </a:r>
            <a:endParaRPr lang="es-SV" sz="3600" b="1" u="sng" dirty="0">
              <a:latin typeface="Algerian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200416" cy="4407368"/>
          </a:xfrm>
        </p:spPr>
        <p:txBody>
          <a:bodyPr>
            <a:noAutofit/>
          </a:bodyPr>
          <a:lstStyle/>
          <a:p>
            <a:pPr algn="ctr"/>
            <a:r>
              <a:rPr lang="es-SV" sz="2200" i="0" dirty="0" smtClean="0">
                <a:latin typeface="Arial" pitchFamily="34" charset="0"/>
                <a:cs typeface="Arial" pitchFamily="34" charset="0"/>
              </a:rPr>
              <a:t>Son aquellos que permiten resolver las necesidades que una comunidad tiene en común. Para que estos servicios lleguen a todas las personas hay distintas empresas que se ocupan de su distribución. </a:t>
            </a:r>
            <a:endParaRPr lang="es-SV" sz="22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posición de imagen" descr="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34" r="7634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274320"/>
            <a:ext cx="3128408" cy="1161288"/>
          </a:xfrm>
        </p:spPr>
        <p:txBody>
          <a:bodyPr/>
          <a:lstStyle/>
          <a:p>
            <a:pPr algn="ctr"/>
            <a:r>
              <a:rPr lang="es-MX" sz="3600" b="1" u="sng" dirty="0" smtClean="0">
                <a:latin typeface="Algerian" pitchFamily="82" charset="0"/>
              </a:rPr>
              <a:t>privados</a:t>
            </a:r>
            <a:endParaRPr lang="es-SV" sz="3600" b="1" u="sng" dirty="0">
              <a:latin typeface="Algerian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3128408" cy="4041648"/>
          </a:xfrm>
        </p:spPr>
        <p:txBody>
          <a:bodyPr>
            <a:noAutofit/>
          </a:bodyPr>
          <a:lstStyle/>
          <a:p>
            <a:pPr algn="ctr"/>
            <a:r>
              <a:rPr lang="es-SV" sz="2000" dirty="0" smtClean="0">
                <a:latin typeface="Arial" pitchFamily="34" charset="0"/>
                <a:cs typeface="Arial" pitchFamily="34" charset="0"/>
              </a:rPr>
              <a:t>Se dedican a comercializar prestaciones para la obtención de un beneficio empresarial. Pueden ser servicios dirigidos a particulares, como comercio, turismo, hostelería, ocio, etc.; y dirigidos a empresas, como consultorías, selección y formación de personal, informáticos, etc.</a:t>
            </a:r>
          </a:p>
          <a:p>
            <a:pPr algn="ctr"/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posición de imagen" descr="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09" r="12409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6600" dirty="0" smtClean="0">
                <a:latin typeface="Algerian" pitchFamily="82" charset="0"/>
              </a:rPr>
              <a:t>             </a:t>
            </a:r>
            <a:r>
              <a:rPr lang="es-MX" sz="7200" dirty="0" smtClean="0">
                <a:latin typeface="Algerian" pitchFamily="82" charset="0"/>
              </a:rPr>
              <a:t>Clasificación de los bienes y servicios</a:t>
            </a:r>
            <a:endParaRPr lang="es-SV" sz="7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conomia Bienes y servicio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4.bp.blogspot.com/-9LEw4fEEHUw/UEZ1fZ6nrKI/AAAAAAAAAXc/at4WewoLDUA/s1600/gracias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ECen-uoetfk/ShMipabhLoI/AAAAAAAAAA0/p8k43flYPZ0/S1600-R/Image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¿PORQUE CLASIFICAR?</a:t>
            </a:r>
            <a:endParaRPr lang="es-SV" sz="4400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SV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El fin de la actividad económica es la satisfacción de las necesidades humanas, y para cumplir este fin se  precisan bienes y servicios. </a:t>
            </a:r>
            <a:br>
              <a:rPr lang="es-SV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SV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Los bienes y servicios son, entonces, cualquier cosa adecuada para satisfacer las necesidades humanas, esto se relaciona puesto que las personas de una sociedad adquieren en el mercado distintos bienes y servicios con el objetivo de satisfacer sus necesidades.</a:t>
            </a:r>
            <a:endParaRPr lang="es-SV" sz="2000" b="1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¿BIEN?</a:t>
            </a:r>
            <a:r>
              <a:rPr lang="es-SV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SV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S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4968552" cy="540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SV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un objeto material o servicio inmaterial cuyo uso produce cierta satisfacción de un deseo o necesidad. En el ámbito del mercado, los bienes son cosas y mercancías que se intercambian y que tienen alguna demanda por parte de personas u organizaciones que consideran que reciben un beneficio al obtenerlos.</a:t>
            </a:r>
          </a:p>
          <a:p>
            <a:pPr algn="ctr"/>
            <a:endParaRPr lang="es-SV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http://lanuevaeconomia.com/wp-content/uploads/2010/10/Como-hacer-un-negocio-en-bienes-ra%C3%ADces-a-pesar-de-la-ca%C3%ADda-del-sector-inmobili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104456" cy="5472608"/>
          </a:xfrm>
          <a:prstGeom prst="roundRect">
            <a:avLst>
              <a:gd name="adj" fmla="val 42513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solidFill>
                  <a:schemeClr val="accent1"/>
                </a:solidFill>
                <a:latin typeface="Bauhaus 93" pitchFamily="82" charset="0"/>
              </a:rPr>
              <a:t>SERVICIOS</a:t>
            </a:r>
            <a:endParaRPr lang="es-SV" sz="3600" dirty="0">
              <a:solidFill>
                <a:schemeClr val="accent1"/>
              </a:solidFill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5"/>
            <a:ext cx="4104456" cy="4584568"/>
          </a:xfrm>
        </p:spPr>
        <p:txBody>
          <a:bodyPr>
            <a:noAutofit/>
          </a:bodyPr>
          <a:lstStyle/>
          <a:p>
            <a:pPr algn="ctr"/>
            <a:r>
              <a:rPr lang="es-SV" sz="2000" b="1" dirty="0" smtClean="0">
                <a:solidFill>
                  <a:schemeClr val="accent1"/>
                </a:solidFill>
              </a:rPr>
              <a:t>Son actividades que si bien van dirigidas a satisfacer necesidades humanas, son trabajo improductivo porque no generan valor, no producen valor y, por tanto, son servicios inmateriales.</a:t>
            </a:r>
            <a:endParaRPr lang="es-SV" sz="2000" b="1" dirty="0">
              <a:solidFill>
                <a:schemeClr val="accent1"/>
              </a:solidFill>
            </a:endParaRPr>
          </a:p>
        </p:txBody>
      </p:sp>
      <p:pic>
        <p:nvPicPr>
          <p:cNvPr id="47106" name="Picture 2" descr="http://jmpublicplast.com/images/servic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9033">
            <a:off x="4513839" y="1936629"/>
            <a:ext cx="4273368" cy="4059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3672408" cy="144016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Bauhaus 93" pitchFamily="82" charset="0"/>
              </a:rPr>
              <a:t>CLASIFICACION DE  LOS BIENES</a:t>
            </a:r>
            <a:endParaRPr lang="es-SV" sz="2800" b="1" dirty="0">
              <a:solidFill>
                <a:schemeClr val="tx2">
                  <a:lumMod val="5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48130" name="Picture 2" descr="http://4.bp.blogspot.com/-XmL8cfeeYMo/UEaw2DwAdPI/AAAAAAAAAQg/RoonGRbMbGs/s1600/lupa+edificio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000" b="5000"/>
          <a:stretch>
            <a:fillRect/>
          </a:stretch>
        </p:blipFill>
        <p:spPr bwMode="auto">
          <a:xfrm>
            <a:off x="1259632" y="404664"/>
            <a:ext cx="4572795" cy="4067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75856" y="2708920"/>
            <a:ext cx="25202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u="sng" dirty="0" smtClean="0"/>
              <a:t>BIENES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588224" y="3645024"/>
            <a:ext cx="216024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SV" sz="1600" b="1" dirty="0" smtClean="0"/>
              <a:t>6. </a:t>
            </a:r>
            <a:r>
              <a:rPr lang="es-SV" sz="1400" b="1" dirty="0" smtClean="0"/>
              <a:t>Según el régimen de propiedad.</a:t>
            </a:r>
            <a:endParaRPr lang="es-SV" sz="1400" dirty="0"/>
          </a:p>
        </p:txBody>
      </p:sp>
      <p:sp>
        <p:nvSpPr>
          <p:cNvPr id="22" name="21 Rectángulo"/>
          <p:cNvSpPr/>
          <p:nvPr/>
        </p:nvSpPr>
        <p:spPr>
          <a:xfrm>
            <a:off x="323528" y="620688"/>
            <a:ext cx="21602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b="1" dirty="0" smtClean="0"/>
          </a:p>
          <a:p>
            <a:pPr lvl="0" algn="ctr"/>
            <a:r>
              <a:rPr lang="es-SV" sz="1600" b="1" dirty="0" smtClean="0"/>
              <a:t>1. Según la escasez.</a:t>
            </a:r>
            <a:endParaRPr lang="es-SV" sz="1600" dirty="0" smtClean="0"/>
          </a:p>
          <a:p>
            <a:endParaRPr lang="es-MX" dirty="0" smtClean="0"/>
          </a:p>
        </p:txBody>
      </p:sp>
      <p:sp>
        <p:nvSpPr>
          <p:cNvPr id="24" name="23 Rectángulo"/>
          <p:cNvSpPr/>
          <p:nvPr/>
        </p:nvSpPr>
        <p:spPr>
          <a:xfrm>
            <a:off x="323528" y="1988841"/>
            <a:ext cx="216024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sz="1600" b="1" dirty="0" smtClean="0"/>
          </a:p>
          <a:p>
            <a:pPr algn="ctr"/>
            <a:endParaRPr lang="es-SV" sz="1600" b="1" dirty="0" smtClean="0"/>
          </a:p>
          <a:p>
            <a:pPr algn="ctr"/>
            <a:r>
              <a:rPr lang="es-SV" sz="1600" b="1" dirty="0" smtClean="0"/>
              <a:t>2. Según su durabilidad.</a:t>
            </a:r>
            <a:endParaRPr lang="es-SV" sz="1600" dirty="0" smtClean="0"/>
          </a:p>
          <a:p>
            <a:pPr lvl="0" algn="ctr"/>
            <a:endParaRPr lang="es-SV" sz="1600" dirty="0" smtClean="0"/>
          </a:p>
          <a:p>
            <a:endParaRPr lang="es-MX" sz="1600" dirty="0" smtClean="0"/>
          </a:p>
        </p:txBody>
      </p:sp>
      <p:sp>
        <p:nvSpPr>
          <p:cNvPr id="25" name="24 Rectángulo"/>
          <p:cNvSpPr/>
          <p:nvPr/>
        </p:nvSpPr>
        <p:spPr>
          <a:xfrm>
            <a:off x="6660232" y="1916832"/>
            <a:ext cx="216024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SV" sz="1400" b="1" dirty="0" smtClean="0"/>
              <a:t>5. Según la relación con la demanda de otros bienes.</a:t>
            </a:r>
            <a:endParaRPr lang="es-SV" sz="1400" dirty="0"/>
          </a:p>
        </p:txBody>
      </p:sp>
      <p:sp>
        <p:nvSpPr>
          <p:cNvPr id="31" name="30 Rectángulo"/>
          <p:cNvSpPr/>
          <p:nvPr/>
        </p:nvSpPr>
        <p:spPr>
          <a:xfrm>
            <a:off x="6660232" y="620689"/>
            <a:ext cx="216024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SV" sz="1600" b="1" dirty="0" smtClean="0"/>
              <a:t>4. Según la ex portabilidad</a:t>
            </a:r>
            <a:endParaRPr lang="es-SV" sz="1600" dirty="0"/>
          </a:p>
        </p:txBody>
      </p:sp>
      <p:sp>
        <p:nvSpPr>
          <p:cNvPr id="10" name="9 Rectángulo"/>
          <p:cNvSpPr/>
          <p:nvPr/>
        </p:nvSpPr>
        <p:spPr>
          <a:xfrm>
            <a:off x="611560" y="1196753"/>
            <a:ext cx="230425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Bienes Libres.</a:t>
            </a:r>
            <a:endParaRPr lang="es-SV" sz="1600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Bienes Económicos.</a:t>
            </a:r>
          </a:p>
          <a:p>
            <a:pPr>
              <a:buFont typeface="Wingdings" pitchFamily="2" charset="2"/>
              <a:buChar char="ü"/>
            </a:pPr>
            <a:endParaRPr lang="es-MX" dirty="0" smtClean="0"/>
          </a:p>
        </p:txBody>
      </p:sp>
      <p:cxnSp>
        <p:nvCxnSpPr>
          <p:cNvPr id="15" name="14 Conector angular"/>
          <p:cNvCxnSpPr>
            <a:stCxn id="7" idx="2"/>
            <a:endCxn id="20" idx="1"/>
          </p:cNvCxnSpPr>
          <p:nvPr/>
        </p:nvCxnSpPr>
        <p:spPr>
          <a:xfrm rot="16200000" flipH="1">
            <a:off x="5166067" y="2510898"/>
            <a:ext cx="792088" cy="205222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4 Conector angular"/>
          <p:cNvCxnSpPr>
            <a:stCxn id="22" idx="1"/>
            <a:endCxn id="10" idx="1"/>
          </p:cNvCxnSpPr>
          <p:nvPr/>
        </p:nvCxnSpPr>
        <p:spPr>
          <a:xfrm rot="10800000" flipH="1" flipV="1">
            <a:off x="323528" y="836712"/>
            <a:ext cx="288032" cy="648072"/>
          </a:xfrm>
          <a:prstGeom prst="bentConnector3">
            <a:avLst>
              <a:gd name="adj1" fmla="val -793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611560" y="2636912"/>
            <a:ext cx="230425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sz="1600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Duraderos. </a:t>
            </a:r>
            <a:endParaRPr lang="es-SV" sz="1600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No duraderos.</a:t>
            </a:r>
            <a:endParaRPr lang="es-SV" sz="1600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Perecederos.</a:t>
            </a:r>
            <a:endParaRPr lang="es-SV" sz="1600" dirty="0" smtClean="0"/>
          </a:p>
          <a:p>
            <a:pPr>
              <a:buFont typeface="Wingdings" pitchFamily="2" charset="2"/>
              <a:buChar char="ü"/>
            </a:pPr>
            <a:endParaRPr lang="es-MX" sz="1600" dirty="0" smtClean="0"/>
          </a:p>
        </p:txBody>
      </p:sp>
      <p:cxnSp>
        <p:nvCxnSpPr>
          <p:cNvPr id="45" name="14 Conector angular"/>
          <p:cNvCxnSpPr>
            <a:stCxn id="31" idx="3"/>
            <a:endCxn id="77" idx="3"/>
          </p:cNvCxnSpPr>
          <p:nvPr/>
        </p:nvCxnSpPr>
        <p:spPr>
          <a:xfrm flipH="1">
            <a:off x="8604448" y="872716"/>
            <a:ext cx="216024" cy="648072"/>
          </a:xfrm>
          <a:prstGeom prst="bentConnector3">
            <a:avLst>
              <a:gd name="adj1" fmla="val -10582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7" idx="0"/>
            <a:endCxn id="24" idx="3"/>
          </p:cNvCxnSpPr>
          <p:nvPr/>
        </p:nvCxnSpPr>
        <p:spPr>
          <a:xfrm rot="16200000" flipV="1">
            <a:off x="3275857" y="1448780"/>
            <a:ext cx="468052" cy="205222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Rectángulo"/>
          <p:cNvSpPr/>
          <p:nvPr/>
        </p:nvSpPr>
        <p:spPr>
          <a:xfrm>
            <a:off x="107504" y="4869161"/>
            <a:ext cx="259228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Bienes de consumo.</a:t>
            </a:r>
          </a:p>
          <a:p>
            <a:r>
              <a:rPr lang="es-SV" sz="1600" b="1" i="1" dirty="0" smtClean="0"/>
              <a:t>  -Durables.</a:t>
            </a:r>
          </a:p>
          <a:p>
            <a:r>
              <a:rPr lang="es-SV" sz="1600" b="1" i="1" dirty="0" smtClean="0"/>
              <a:t>  - No Perdurables</a:t>
            </a:r>
            <a:endParaRPr lang="es-SV" sz="1600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Bienes de Capital.</a:t>
            </a:r>
          </a:p>
          <a:p>
            <a:r>
              <a:rPr lang="es-SV" sz="1600" b="1" dirty="0" smtClean="0"/>
              <a:t>  -Capital Circulante.</a:t>
            </a:r>
          </a:p>
          <a:p>
            <a:r>
              <a:rPr lang="es-SV" sz="1600" b="1" dirty="0" smtClean="0"/>
              <a:t>  -Capital Fijo.</a:t>
            </a:r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Bienes Intermedios.</a:t>
            </a:r>
          </a:p>
          <a:p>
            <a:pPr>
              <a:buFont typeface="Wingdings" pitchFamily="2" charset="2"/>
              <a:buChar char="ü"/>
            </a:pPr>
            <a:endParaRPr lang="es-MX" b="1" dirty="0" smtClean="0"/>
          </a:p>
        </p:txBody>
      </p:sp>
      <p:cxnSp>
        <p:nvCxnSpPr>
          <p:cNvPr id="58" name="14 Conector angular"/>
          <p:cNvCxnSpPr>
            <a:stCxn id="24" idx="1"/>
            <a:endCxn id="38" idx="1"/>
          </p:cNvCxnSpPr>
          <p:nvPr/>
        </p:nvCxnSpPr>
        <p:spPr>
          <a:xfrm rot="10800000" flipH="1" flipV="1">
            <a:off x="323528" y="2240869"/>
            <a:ext cx="288032" cy="828092"/>
          </a:xfrm>
          <a:prstGeom prst="bentConnector3">
            <a:avLst>
              <a:gd name="adj1" fmla="val -793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Rectángulo"/>
          <p:cNvSpPr/>
          <p:nvPr/>
        </p:nvSpPr>
        <p:spPr>
          <a:xfrm>
            <a:off x="6300192" y="1268761"/>
            <a:ext cx="23042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sz="1600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Bienes Libres.</a:t>
            </a:r>
            <a:endParaRPr lang="es-SV" sz="1600" dirty="0" smtClean="0"/>
          </a:p>
          <a:p>
            <a:pPr lvl="0">
              <a:buFont typeface="Wingdings" pitchFamily="2" charset="2"/>
              <a:buChar char="ü"/>
            </a:pPr>
            <a:r>
              <a:rPr lang="es-SV" sz="1600" b="1" dirty="0" smtClean="0"/>
              <a:t>Bienes Económicos.</a:t>
            </a:r>
            <a:endParaRPr lang="es-SV" sz="1600" dirty="0" smtClean="0"/>
          </a:p>
          <a:p>
            <a:pPr>
              <a:buFont typeface="Wingdings" pitchFamily="2" charset="2"/>
              <a:buChar char="ü"/>
            </a:pPr>
            <a:endParaRPr lang="es-MX" sz="1600" dirty="0" smtClean="0"/>
          </a:p>
        </p:txBody>
      </p:sp>
      <p:cxnSp>
        <p:nvCxnSpPr>
          <p:cNvPr id="78" name="14 Conector angular"/>
          <p:cNvCxnSpPr>
            <a:stCxn id="25" idx="3"/>
            <a:endCxn id="120" idx="3"/>
          </p:cNvCxnSpPr>
          <p:nvPr/>
        </p:nvCxnSpPr>
        <p:spPr>
          <a:xfrm flipH="1">
            <a:off x="8676456" y="2240869"/>
            <a:ext cx="144016" cy="828092"/>
          </a:xfrm>
          <a:prstGeom prst="bentConnector3">
            <a:avLst>
              <a:gd name="adj1" fmla="val -15873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Rectángulo"/>
          <p:cNvSpPr/>
          <p:nvPr/>
        </p:nvSpPr>
        <p:spPr>
          <a:xfrm>
            <a:off x="395536" y="3789040"/>
            <a:ext cx="216024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sz="1600" b="1" dirty="0" smtClean="0"/>
          </a:p>
          <a:p>
            <a:pPr lvl="0" algn="ctr"/>
            <a:r>
              <a:rPr lang="es-SV" sz="1600" b="1" dirty="0" smtClean="0"/>
              <a:t>3.Según su función.</a:t>
            </a:r>
            <a:endParaRPr lang="es-SV" sz="1600" dirty="0" smtClean="0"/>
          </a:p>
          <a:p>
            <a:endParaRPr lang="es-MX" sz="1600" dirty="0" smtClean="0"/>
          </a:p>
        </p:txBody>
      </p:sp>
      <p:cxnSp>
        <p:nvCxnSpPr>
          <p:cNvPr id="101" name="14 Conector angular"/>
          <p:cNvCxnSpPr>
            <a:stCxn id="88" idx="1"/>
            <a:endCxn id="57" idx="0"/>
          </p:cNvCxnSpPr>
          <p:nvPr/>
        </p:nvCxnSpPr>
        <p:spPr>
          <a:xfrm rot="10800000" flipH="1" flipV="1">
            <a:off x="395536" y="4041069"/>
            <a:ext cx="1008112" cy="828092"/>
          </a:xfrm>
          <a:prstGeom prst="bentConnector4">
            <a:avLst>
              <a:gd name="adj1" fmla="val -22676"/>
              <a:gd name="adj2" fmla="val 6521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angular"/>
          <p:cNvCxnSpPr>
            <a:stCxn id="7" idx="2"/>
            <a:endCxn id="88" idx="3"/>
          </p:cNvCxnSpPr>
          <p:nvPr/>
        </p:nvCxnSpPr>
        <p:spPr>
          <a:xfrm rot="5400000">
            <a:off x="3095837" y="2600909"/>
            <a:ext cx="900100" cy="198022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Rectángulo"/>
          <p:cNvSpPr/>
          <p:nvPr/>
        </p:nvSpPr>
        <p:spPr>
          <a:xfrm>
            <a:off x="6156176" y="2636912"/>
            <a:ext cx="252028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sz="1600" b="1" dirty="0" smtClean="0"/>
          </a:p>
          <a:p>
            <a:pPr>
              <a:buFont typeface="Wingdings" pitchFamily="2" charset="2"/>
              <a:buChar char="ü"/>
            </a:pPr>
            <a:r>
              <a:rPr lang="es-SV" sz="1400" b="1" dirty="0" smtClean="0"/>
              <a:t>Bienes Complementarios</a:t>
            </a:r>
          </a:p>
          <a:p>
            <a:pPr>
              <a:buFont typeface="Wingdings" pitchFamily="2" charset="2"/>
              <a:buChar char="ü"/>
            </a:pPr>
            <a:r>
              <a:rPr lang="es-SV" sz="1400" b="1" dirty="0" smtClean="0"/>
              <a:t>Bienes Sustitutivos</a:t>
            </a:r>
          </a:p>
          <a:p>
            <a:pPr>
              <a:buFont typeface="Wingdings" pitchFamily="2" charset="2"/>
              <a:buChar char="ü"/>
            </a:pPr>
            <a:r>
              <a:rPr lang="es-SV" sz="1400" b="1" dirty="0" smtClean="0"/>
              <a:t>Bienes Independientes</a:t>
            </a:r>
          </a:p>
          <a:p>
            <a:endParaRPr lang="es-MX" sz="1600" dirty="0" smtClean="0"/>
          </a:p>
        </p:txBody>
      </p:sp>
      <p:cxnSp>
        <p:nvCxnSpPr>
          <p:cNvPr id="125" name="124 Conector angular"/>
          <p:cNvCxnSpPr>
            <a:stCxn id="7" idx="0"/>
            <a:endCxn id="25" idx="1"/>
          </p:cNvCxnSpPr>
          <p:nvPr/>
        </p:nvCxnSpPr>
        <p:spPr>
          <a:xfrm rot="5400000" flipH="1" flipV="1">
            <a:off x="5364089" y="1412776"/>
            <a:ext cx="468052" cy="2124236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127 Rectángulo"/>
          <p:cNvSpPr/>
          <p:nvPr/>
        </p:nvSpPr>
        <p:spPr>
          <a:xfrm>
            <a:off x="6228184" y="4437112"/>
            <a:ext cx="230425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sz="1400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400" b="1" dirty="0" smtClean="0"/>
              <a:t>Bienes Privados.</a:t>
            </a:r>
            <a:endParaRPr lang="es-SV" sz="1400" dirty="0" smtClean="0"/>
          </a:p>
          <a:p>
            <a:pPr lvl="0">
              <a:buFont typeface="Wingdings" pitchFamily="2" charset="2"/>
              <a:buChar char="ü"/>
            </a:pPr>
            <a:r>
              <a:rPr lang="es-SV" sz="1400" b="1" dirty="0" smtClean="0"/>
              <a:t>Bienes Públicos.</a:t>
            </a:r>
            <a:endParaRPr lang="es-SV" sz="1400" dirty="0" smtClean="0"/>
          </a:p>
          <a:p>
            <a:pPr lvl="0">
              <a:buFont typeface="Wingdings" pitchFamily="2" charset="2"/>
              <a:buChar char="ü"/>
            </a:pPr>
            <a:r>
              <a:rPr lang="es-SV" sz="1400" b="1" dirty="0" smtClean="0"/>
              <a:t>Bienes Comunes.</a:t>
            </a:r>
            <a:endParaRPr lang="es-SV" sz="1400" dirty="0" smtClean="0"/>
          </a:p>
          <a:p>
            <a:pPr>
              <a:buFont typeface="Wingdings" pitchFamily="2" charset="2"/>
              <a:buChar char="ü"/>
            </a:pPr>
            <a:endParaRPr lang="es-MX" sz="1400" dirty="0" smtClean="0"/>
          </a:p>
        </p:txBody>
      </p:sp>
      <p:cxnSp>
        <p:nvCxnSpPr>
          <p:cNvPr id="131" name="14 Conector angular"/>
          <p:cNvCxnSpPr>
            <a:stCxn id="20" idx="3"/>
            <a:endCxn id="128" idx="3"/>
          </p:cNvCxnSpPr>
          <p:nvPr/>
        </p:nvCxnSpPr>
        <p:spPr>
          <a:xfrm flipH="1">
            <a:off x="8532440" y="3933056"/>
            <a:ext cx="216024" cy="864096"/>
          </a:xfrm>
          <a:prstGeom prst="bentConnector3">
            <a:avLst>
              <a:gd name="adj1" fmla="val -10582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134 Rectángulo"/>
          <p:cNvSpPr/>
          <p:nvPr/>
        </p:nvSpPr>
        <p:spPr>
          <a:xfrm>
            <a:off x="3635896" y="260648"/>
            <a:ext cx="187220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ü"/>
            </a:pPr>
            <a:r>
              <a:rPr lang="es-SV" sz="1600" b="1" dirty="0" smtClean="0"/>
              <a:t>Bien libre</a:t>
            </a:r>
            <a:r>
              <a:rPr lang="es-SV" sz="1600" dirty="0" smtClean="0"/>
              <a:t>.</a:t>
            </a:r>
            <a:endParaRPr lang="es-SV" sz="1400" dirty="0"/>
          </a:p>
        </p:txBody>
      </p:sp>
      <p:cxnSp>
        <p:nvCxnSpPr>
          <p:cNvPr id="136" name="14 Conector angular"/>
          <p:cNvCxnSpPr>
            <a:stCxn id="26" idx="3"/>
            <a:endCxn id="135" idx="3"/>
          </p:cNvCxnSpPr>
          <p:nvPr/>
        </p:nvCxnSpPr>
        <p:spPr>
          <a:xfrm flipH="1" flipV="1">
            <a:off x="5508104" y="476673"/>
            <a:ext cx="216024" cy="720080"/>
          </a:xfrm>
          <a:prstGeom prst="bentConnector3">
            <a:avLst>
              <a:gd name="adj1" fmla="val -10582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141 Rectángulo"/>
          <p:cNvSpPr/>
          <p:nvPr/>
        </p:nvSpPr>
        <p:spPr>
          <a:xfrm>
            <a:off x="3275856" y="4437112"/>
            <a:ext cx="25202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SV" sz="1400" b="1" dirty="0" smtClean="0"/>
              <a:t>8. Según el comportamiento frente la demanda</a:t>
            </a:r>
            <a:endParaRPr lang="es-SV" sz="1400" dirty="0"/>
          </a:p>
        </p:txBody>
      </p:sp>
      <p:sp>
        <p:nvSpPr>
          <p:cNvPr id="145" name="144 Rectángulo"/>
          <p:cNvSpPr/>
          <p:nvPr/>
        </p:nvSpPr>
        <p:spPr>
          <a:xfrm>
            <a:off x="3635896" y="5301208"/>
            <a:ext cx="266429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SV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400" b="1" dirty="0" smtClean="0"/>
              <a:t>Bien Inferior.</a:t>
            </a:r>
            <a:endParaRPr lang="es-SV" sz="1400" dirty="0" smtClean="0"/>
          </a:p>
          <a:p>
            <a:pPr lvl="0">
              <a:buFont typeface="Wingdings" pitchFamily="2" charset="2"/>
              <a:buChar char="ü"/>
            </a:pPr>
            <a:r>
              <a:rPr lang="es-SV" sz="1400" b="1" dirty="0" smtClean="0"/>
              <a:t>Bien Giffen.</a:t>
            </a:r>
            <a:endParaRPr lang="es-SV" sz="1400" dirty="0" smtClean="0"/>
          </a:p>
          <a:p>
            <a:pPr lvl="0">
              <a:buFont typeface="Wingdings" pitchFamily="2" charset="2"/>
              <a:buChar char="ü"/>
            </a:pPr>
            <a:r>
              <a:rPr lang="es-SV" sz="1400" b="1" dirty="0" smtClean="0"/>
              <a:t>Bien Normal u Ordinario.</a:t>
            </a:r>
            <a:endParaRPr lang="es-SV" sz="1400" dirty="0" smtClean="0"/>
          </a:p>
          <a:p>
            <a:r>
              <a:rPr lang="es-SV" sz="1400" b="1" dirty="0" smtClean="0"/>
              <a:t>   -Bien de Lujo.</a:t>
            </a:r>
            <a:endParaRPr lang="es-SV" sz="1400" dirty="0" smtClean="0"/>
          </a:p>
          <a:p>
            <a:r>
              <a:rPr lang="es-SV" sz="1400" b="1" dirty="0" smtClean="0"/>
              <a:t>   -Bien Necesario.</a:t>
            </a:r>
            <a:endParaRPr lang="es-SV" sz="1400" dirty="0" smtClean="0"/>
          </a:p>
          <a:p>
            <a:pPr lvl="0">
              <a:buFont typeface="Wingdings" pitchFamily="2" charset="2"/>
              <a:buChar char="ü"/>
            </a:pPr>
            <a:r>
              <a:rPr lang="es-SV" sz="1400" b="1" dirty="0" smtClean="0"/>
              <a:t>Bien Veblen.</a:t>
            </a:r>
            <a:endParaRPr lang="es-SV" sz="1400" dirty="0" smtClean="0"/>
          </a:p>
          <a:p>
            <a:pPr>
              <a:buFont typeface="Wingdings" pitchFamily="2" charset="2"/>
              <a:buChar char="ü"/>
            </a:pPr>
            <a:endParaRPr lang="es-MX" dirty="0" smtClean="0"/>
          </a:p>
        </p:txBody>
      </p:sp>
      <p:sp>
        <p:nvSpPr>
          <p:cNvPr id="26" name="25 Rectángulo"/>
          <p:cNvSpPr/>
          <p:nvPr/>
        </p:nvSpPr>
        <p:spPr>
          <a:xfrm>
            <a:off x="3419872" y="908721"/>
            <a:ext cx="230425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SV" b="1" dirty="0" smtClean="0"/>
              <a:t>7. Según la disponibilidad</a:t>
            </a:r>
            <a:endParaRPr lang="es-SV" dirty="0"/>
          </a:p>
        </p:txBody>
      </p:sp>
      <p:cxnSp>
        <p:nvCxnSpPr>
          <p:cNvPr id="185" name="184 Conector angular"/>
          <p:cNvCxnSpPr>
            <a:stCxn id="7" idx="2"/>
            <a:endCxn id="142" idx="0"/>
          </p:cNvCxnSpPr>
          <p:nvPr/>
        </p:nvCxnSpPr>
        <p:spPr>
          <a:xfrm rot="5400000">
            <a:off x="3887924" y="3789041"/>
            <a:ext cx="1296144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189 Conector angular"/>
          <p:cNvCxnSpPr>
            <a:stCxn id="142" idx="1"/>
            <a:endCxn id="145" idx="1"/>
          </p:cNvCxnSpPr>
          <p:nvPr/>
        </p:nvCxnSpPr>
        <p:spPr>
          <a:xfrm rot="10800000" flipH="1" flipV="1">
            <a:off x="3275856" y="4797152"/>
            <a:ext cx="360040" cy="1188132"/>
          </a:xfrm>
          <a:prstGeom prst="bentConnector3">
            <a:avLst>
              <a:gd name="adj1" fmla="val -6349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94 Conector angular"/>
          <p:cNvCxnSpPr>
            <a:stCxn id="26" idx="2"/>
            <a:endCxn id="7" idx="0"/>
          </p:cNvCxnSpPr>
          <p:nvPr/>
        </p:nvCxnSpPr>
        <p:spPr>
          <a:xfrm rot="5400000">
            <a:off x="3941931" y="2078850"/>
            <a:ext cx="1224136" cy="36004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476672"/>
            <a:ext cx="66294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SV" b="1" u="sng" dirty="0" smtClean="0">
                <a:latin typeface="Algerian" pitchFamily="82" charset="0"/>
              </a:rPr>
              <a:t>1. Según la escasez.</a:t>
            </a: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23528" y="6173614"/>
            <a:ext cx="3429000" cy="639762"/>
          </a:xfrm>
        </p:spPr>
        <p:txBody>
          <a:bodyPr>
            <a:normAutofit fontScale="25000" lnSpcReduction="20000"/>
          </a:bodyPr>
          <a:lstStyle/>
          <a:p>
            <a:pPr lvl="0"/>
            <a:endParaRPr lang="es-SV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1200" b="1" u="sng" dirty="0" smtClean="0">
                <a:latin typeface="Algerian" pitchFamily="82" charset="0"/>
              </a:rPr>
              <a:t>Bienes Libres.</a:t>
            </a:r>
            <a:endParaRPr lang="es-SV" sz="11200" u="sng" dirty="0" smtClean="0">
              <a:latin typeface="Algerian" pitchFamily="82" charset="0"/>
            </a:endParaRPr>
          </a:p>
          <a:p>
            <a:endParaRPr lang="es-SV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5580112" y="3645024"/>
            <a:ext cx="3240360" cy="259228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Los bienes económicos o escasos son aquellos que en general existen en cantidades limitadas y su asignación sigue algún tipo de procedimiento económico.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896544" y="6165304"/>
            <a:ext cx="4283968" cy="639762"/>
          </a:xfrm>
        </p:spPr>
        <p:txBody>
          <a:bodyPr>
            <a:normAutofit fontScale="25000" lnSpcReduction="20000"/>
          </a:bodyPr>
          <a:lstStyle/>
          <a:p>
            <a:pPr lvl="0"/>
            <a:endParaRPr lang="es-SV" b="1" dirty="0" smtClean="0"/>
          </a:p>
          <a:p>
            <a:pPr lvl="0">
              <a:buFont typeface="Wingdings" pitchFamily="2" charset="2"/>
              <a:buChar char="ü"/>
            </a:pPr>
            <a:r>
              <a:rPr lang="es-SV" sz="11200" b="1" u="sng" dirty="0" smtClean="0">
                <a:latin typeface="Algerian" pitchFamily="82" charset="0"/>
              </a:rPr>
              <a:t>Bienes Económicos.</a:t>
            </a:r>
          </a:p>
          <a:p>
            <a:endParaRPr lang="es-SV" dirty="0"/>
          </a:p>
        </p:txBody>
      </p:sp>
      <p:sp>
        <p:nvSpPr>
          <p:cNvPr id="10" name="6 Marcador de contenido"/>
          <p:cNvSpPr txBox="1">
            <a:spLocks/>
          </p:cNvSpPr>
          <p:nvPr/>
        </p:nvSpPr>
        <p:spPr>
          <a:xfrm>
            <a:off x="1259632" y="1196752"/>
            <a:ext cx="3240360" cy="2592288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SV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6 Marcador de contenido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3240360" cy="2592288"/>
          </a:xfrm>
        </p:spPr>
        <p:txBody>
          <a:bodyPr/>
          <a:lstStyle/>
          <a:p>
            <a:pPr algn="ctr">
              <a:buNone/>
            </a:pPr>
            <a:endParaRPr lang="es-SV" dirty="0"/>
          </a:p>
        </p:txBody>
      </p:sp>
      <p:sp>
        <p:nvSpPr>
          <p:cNvPr id="12" name="6 Marcador de contenido"/>
          <p:cNvSpPr>
            <a:spLocks noGrp="1"/>
          </p:cNvSpPr>
          <p:nvPr>
            <p:ph sz="half" idx="2"/>
          </p:nvPr>
        </p:nvSpPr>
        <p:spPr>
          <a:xfrm>
            <a:off x="179512" y="3645024"/>
            <a:ext cx="3240360" cy="25922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SV" b="1" dirty="0" smtClean="0">
                <a:solidFill>
                  <a:schemeClr val="bg1"/>
                </a:solidFill>
                <a:latin typeface="Arial Black" pitchFamily="34" charset="0"/>
              </a:rPr>
              <a:t>Los bienes libres         (o ilimitados) son aquellos cuyo acceso no es excluible y están disponibles en cantidades arbitrariamente grandes.</a:t>
            </a:r>
          </a:p>
          <a:p>
            <a:pPr algn="ctr">
              <a:buNone/>
            </a:pP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agridulce.com.mx/blog/wp-content/uploads/2008/10/gota-de-agu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9"/>
            <a:ext cx="388200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www.definicionabc.com/wp-content/uploads/bie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7"/>
            <a:ext cx="352839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ema6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1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5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5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5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l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Solsti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Personalizado 4">
    <a:dk1>
      <a:srgbClr val="00B0F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Personalizado 2">
    <a:dk1>
      <a:srgbClr val="9D4E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8.xml><?xml version="1.0" encoding="utf-8"?>
<a:themeOverride xmlns:a="http://schemas.openxmlformats.org/drawingml/2006/main">
  <a:clrScheme name="Personalizado 1">
    <a:dk1>
      <a:srgbClr val="41859B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9.xml><?xml version="1.0" encoding="utf-8"?>
<a:themeOverride xmlns:a="http://schemas.openxmlformats.org/drawingml/2006/main">
  <a:clrScheme name="Escala de grises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549</TotalTime>
  <Words>1058</Words>
  <Application>Microsoft Office PowerPoint</Application>
  <PresentationFormat>Presentación en pantalla (4:3)</PresentationFormat>
  <Paragraphs>121</Paragraphs>
  <Slides>29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Tema6</vt:lpstr>
      <vt:lpstr>Tema1</vt:lpstr>
      <vt:lpstr>1_Tema1</vt:lpstr>
      <vt:lpstr>Tema5</vt:lpstr>
      <vt:lpstr>1_Tema5</vt:lpstr>
      <vt:lpstr>2_Tema5</vt:lpstr>
      <vt:lpstr>INSTITUTO NACIONAL DE SOYAPANGO</vt:lpstr>
      <vt:lpstr>INTRODUCCION A  LA ECONOMIA</vt:lpstr>
      <vt:lpstr>Diapositiva 3</vt:lpstr>
      <vt:lpstr>¿PORQUE CLASIFICAR?</vt:lpstr>
      <vt:lpstr>¿BIEN? </vt:lpstr>
      <vt:lpstr>SERVICIOS</vt:lpstr>
      <vt:lpstr>Diapositiva 7</vt:lpstr>
      <vt:lpstr>Diapositiva 8</vt:lpstr>
      <vt:lpstr>1. Según la escasez. </vt:lpstr>
      <vt:lpstr>Diapositiva 10</vt:lpstr>
      <vt:lpstr>Diapositiva 11</vt:lpstr>
      <vt:lpstr>Diapositiva 12</vt:lpstr>
      <vt:lpstr>Diapositiva 13</vt:lpstr>
      <vt:lpstr>Son bienes con cuya transformación se obtiene otros bienes de consumo o de capital. </vt:lpstr>
      <vt:lpstr>Diapositiva 15</vt:lpstr>
      <vt:lpstr>Diapositiva 16</vt:lpstr>
      <vt:lpstr>Diapositiva 17</vt:lpstr>
      <vt:lpstr>            Bienes libres.             son todos aquellos que se utilizan para satisfacer necesidades, pero que no poseen ni dueño ni precio, son abundantes y no requieren de un proceso productivo para su obtención. </vt:lpstr>
      <vt:lpstr>Diapositiva 19</vt:lpstr>
      <vt:lpstr>Diapositiva 20</vt:lpstr>
      <vt:lpstr>Diapositiva 21</vt:lpstr>
      <vt:lpstr>Diapositiva 22</vt:lpstr>
      <vt:lpstr>Diapositiva 23</vt:lpstr>
      <vt:lpstr>servicios</vt:lpstr>
      <vt:lpstr>públicos</vt:lpstr>
      <vt:lpstr>privados</vt:lpstr>
      <vt:lpstr>Diapositiva 27</vt:lpstr>
      <vt:lpstr>Diapositiva 28</vt:lpstr>
      <vt:lpstr>Diapositiva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NACIONAL DE SOYAPANGO</dc:title>
  <dc:creator>Pineda</dc:creator>
  <cp:lastModifiedBy>Pineda</cp:lastModifiedBy>
  <cp:revision>46</cp:revision>
  <dcterms:created xsi:type="dcterms:W3CDTF">2012-09-22T02:20:31Z</dcterms:created>
  <dcterms:modified xsi:type="dcterms:W3CDTF">2012-09-25T03:06:08Z</dcterms:modified>
</cp:coreProperties>
</file>