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8" r:id="rId21"/>
    <p:sldId id="289" r:id="rId22"/>
    <p:sldId id="291" r:id="rId23"/>
    <p:sldId id="290" r:id="rId24"/>
    <p:sldId id="292" r:id="rId25"/>
    <p:sldId id="294" r:id="rId26"/>
    <p:sldId id="295" r:id="rId27"/>
    <p:sldId id="274" r:id="rId28"/>
    <p:sldId id="275" r:id="rId29"/>
    <p:sldId id="276" r:id="rId30"/>
    <p:sldId id="277" r:id="rId31"/>
    <p:sldId id="278" r:id="rId32"/>
    <p:sldId id="280" r:id="rId33"/>
    <p:sldId id="282" r:id="rId34"/>
    <p:sldId id="283" r:id="rId35"/>
    <p:sldId id="284" r:id="rId36"/>
    <p:sldId id="285" r:id="rId37"/>
    <p:sldId id="286" r:id="rId38"/>
    <p:sldId id="287" r:id="rId39"/>
    <p:sldId id="296" r:id="rId40"/>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086"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DBB769-D176-4F9B-B53D-5849AFA22D80}" type="doc">
      <dgm:prSet loTypeId="urn:microsoft.com/office/officeart/2005/8/layout/pyramid2" loCatId="list" qsTypeId="urn:microsoft.com/office/officeart/2005/8/quickstyle/simple1" qsCatId="simple" csTypeId="urn:microsoft.com/office/officeart/2005/8/colors/accent3_5" csCatId="accent3" phldr="1"/>
      <dgm:spPr/>
    </dgm:pt>
    <dgm:pt modelId="{5247D071-AD70-4C01-8191-38D3D24DCCEC}">
      <dgm:prSet phldrT="[Texto]"/>
      <dgm:spPr/>
      <dgm:t>
        <a:bodyPr/>
        <a:lstStyle/>
        <a:p>
          <a:r>
            <a:rPr lang="es-ES" b="1" cap="none" spc="0" smtClean="0">
              <a:ln w="12700">
                <a:prstDash val="solid"/>
              </a:ln>
              <a:effectLst>
                <a:outerShdw blurRad="41275" dist="20320" dir="1800000" algn="tl" rotWithShape="0">
                  <a:srgbClr val="000000">
                    <a:alpha val="40000"/>
                  </a:srgbClr>
                </a:outerShdw>
              </a:effectLst>
            </a:rPr>
            <a:t>LOS COMERCIANTES Y SUS AUXILIARES:</a:t>
          </a:r>
          <a:endParaRPr lang="es-SV" b="1" cap="none" spc="0" dirty="0">
            <a:ln w="12700">
              <a:prstDash val="solid"/>
            </a:ln>
            <a:effectLst>
              <a:outerShdw blurRad="41275" dist="20320" dir="1800000" algn="tl" rotWithShape="0">
                <a:srgbClr val="000000">
                  <a:alpha val="40000"/>
                </a:srgbClr>
              </a:outerShdw>
            </a:effectLst>
          </a:endParaRPr>
        </a:p>
      </dgm:t>
    </dgm:pt>
    <dgm:pt modelId="{4FDB8424-262E-4792-8085-5AE548FF036C}" type="parTrans" cxnId="{EC1E1EC4-C1ED-4880-A3AE-8DCFDC9D098F}">
      <dgm:prSet/>
      <dgm:spPr/>
      <dgm:t>
        <a:bodyPr/>
        <a:lstStyle/>
        <a:p>
          <a:endParaRPr lang="es-SV"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472DFD6-AEE4-42E2-8E14-8F2B754D2B4E}" type="sibTrans" cxnId="{EC1E1EC4-C1ED-4880-A3AE-8DCFDC9D098F}">
      <dgm:prSet/>
      <dgm:spPr/>
      <dgm:t>
        <a:bodyPr/>
        <a:lstStyle/>
        <a:p>
          <a:endParaRPr lang="es-SV"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63D0F1A6-2584-47BA-97D3-D3208E93B8AE}">
      <dgm:prSet phldrT="[Texto]"/>
      <dgm:spPr/>
      <dgm:t>
        <a:bodyPr/>
        <a:lstStyle/>
        <a:p>
          <a:r>
            <a:rPr lang="es-SV" b="1" cap="none" spc="0" smtClean="0">
              <a:ln w="12700">
                <a:prstDash val="solid"/>
              </a:ln>
              <a:effectLst>
                <a:outerShdw blurRad="41275" dist="20320" dir="1800000" algn="tl" rotWithShape="0">
                  <a:srgbClr val="000000">
                    <a:alpha val="40000"/>
                  </a:srgbClr>
                </a:outerShdw>
              </a:effectLst>
            </a:rPr>
            <a:t>COMERCIANTE INDIVIDUAL</a:t>
          </a:r>
          <a:endParaRPr lang="es-SV" b="1" cap="none" spc="0" dirty="0">
            <a:ln w="12700">
              <a:prstDash val="solid"/>
            </a:ln>
            <a:effectLst>
              <a:outerShdw blurRad="41275" dist="20320" dir="1800000" algn="tl" rotWithShape="0">
                <a:srgbClr val="000000">
                  <a:alpha val="40000"/>
                </a:srgbClr>
              </a:outerShdw>
            </a:effectLst>
          </a:endParaRPr>
        </a:p>
      </dgm:t>
    </dgm:pt>
    <dgm:pt modelId="{089D618B-FA63-4D3F-8EDF-D6B0E60853F8}" type="parTrans" cxnId="{51B80ABC-07B8-44CB-840A-6A3F6C73C819}">
      <dgm:prSet/>
      <dgm:spPr/>
      <dgm:t>
        <a:bodyPr/>
        <a:lstStyle/>
        <a:p>
          <a:endParaRPr lang="es-SV"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2EB6AAD-4AE1-46D8-9C96-19C0D4DB5E7A}" type="sibTrans" cxnId="{51B80ABC-07B8-44CB-840A-6A3F6C73C819}">
      <dgm:prSet/>
      <dgm:spPr/>
      <dgm:t>
        <a:bodyPr/>
        <a:lstStyle/>
        <a:p>
          <a:endParaRPr lang="es-SV"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168C53F-6891-4595-B91A-81F9740E4D5B}">
      <dgm:prSet phldrT="[Texto]"/>
      <dgm:spPr/>
      <dgm:t>
        <a:bodyPr/>
        <a:lstStyle/>
        <a:p>
          <a:r>
            <a:rPr lang="es-SV" b="1" cap="none" spc="0" dirty="0" smtClean="0">
              <a:ln w="12700">
                <a:prstDash val="solid"/>
              </a:ln>
              <a:effectLst>
                <a:outerShdw blurRad="41275" dist="20320" dir="1800000" algn="tl" rotWithShape="0">
                  <a:srgbClr val="000000">
                    <a:alpha val="40000"/>
                  </a:srgbClr>
                </a:outerShdw>
              </a:effectLst>
            </a:rPr>
            <a:t>COMERCIANTE SOCIAL</a:t>
          </a:r>
          <a:endParaRPr lang="es-SV" b="1" cap="none" spc="0" dirty="0">
            <a:ln w="12700">
              <a:prstDash val="solid"/>
            </a:ln>
            <a:effectLst>
              <a:outerShdw blurRad="41275" dist="20320" dir="1800000" algn="tl" rotWithShape="0">
                <a:srgbClr val="000000">
                  <a:alpha val="40000"/>
                </a:srgbClr>
              </a:outerShdw>
            </a:effectLst>
          </a:endParaRPr>
        </a:p>
      </dgm:t>
    </dgm:pt>
    <dgm:pt modelId="{DD034F78-22B2-4CEF-9CD7-EFFA53A346E1}" type="parTrans" cxnId="{7017E957-91D2-4D84-ACFB-64897E2A7366}">
      <dgm:prSet/>
      <dgm:spPr/>
      <dgm:t>
        <a:bodyPr/>
        <a:lstStyle/>
        <a:p>
          <a:endParaRPr lang="es-SV"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3354481-4E9B-4FF6-93A8-A00EDB3E795E}" type="sibTrans" cxnId="{7017E957-91D2-4D84-ACFB-64897E2A7366}">
      <dgm:prSet/>
      <dgm:spPr/>
      <dgm:t>
        <a:bodyPr/>
        <a:lstStyle/>
        <a:p>
          <a:endParaRPr lang="es-SV"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846272F-4A89-4B4E-BEA7-4CD52736DC94}" type="pres">
      <dgm:prSet presAssocID="{84DBB769-D176-4F9B-B53D-5849AFA22D80}" presName="compositeShape" presStyleCnt="0">
        <dgm:presLayoutVars>
          <dgm:dir/>
          <dgm:resizeHandles/>
        </dgm:presLayoutVars>
      </dgm:prSet>
      <dgm:spPr/>
    </dgm:pt>
    <dgm:pt modelId="{880AC542-6285-49CA-AAD9-3D76022B20DE}" type="pres">
      <dgm:prSet presAssocID="{84DBB769-D176-4F9B-B53D-5849AFA22D80}" presName="pyramid" presStyleLbl="node1" presStyleIdx="0" presStyleCnt="1" custLinFactNeighborX="1135" custLinFactNeighborY="-59723"/>
      <dgm:spPr/>
    </dgm:pt>
    <dgm:pt modelId="{E5FD7B60-0C10-4DC2-A5F3-BC32C11AD47B}" type="pres">
      <dgm:prSet presAssocID="{84DBB769-D176-4F9B-B53D-5849AFA22D80}" presName="theList" presStyleCnt="0"/>
      <dgm:spPr/>
    </dgm:pt>
    <dgm:pt modelId="{67C77B2A-4357-485F-95C9-A14F82AFF78B}" type="pres">
      <dgm:prSet presAssocID="{5247D071-AD70-4C01-8191-38D3D24DCCEC}" presName="aNode" presStyleLbl="fgAcc1" presStyleIdx="0" presStyleCnt="3">
        <dgm:presLayoutVars>
          <dgm:bulletEnabled val="1"/>
        </dgm:presLayoutVars>
      </dgm:prSet>
      <dgm:spPr/>
      <dgm:t>
        <a:bodyPr/>
        <a:lstStyle/>
        <a:p>
          <a:endParaRPr lang="es-SV"/>
        </a:p>
      </dgm:t>
    </dgm:pt>
    <dgm:pt modelId="{DEB899E1-B2A9-4BA8-8FDE-A1A12686CC90}" type="pres">
      <dgm:prSet presAssocID="{5247D071-AD70-4C01-8191-38D3D24DCCEC}" presName="aSpace" presStyleCnt="0"/>
      <dgm:spPr/>
    </dgm:pt>
    <dgm:pt modelId="{65C5ECE1-B5BD-4D61-A6E1-F58FE3D800A3}" type="pres">
      <dgm:prSet presAssocID="{63D0F1A6-2584-47BA-97D3-D3208E93B8AE}" presName="aNode" presStyleLbl="fgAcc1" presStyleIdx="1" presStyleCnt="3">
        <dgm:presLayoutVars>
          <dgm:bulletEnabled val="1"/>
        </dgm:presLayoutVars>
      </dgm:prSet>
      <dgm:spPr/>
      <dgm:t>
        <a:bodyPr/>
        <a:lstStyle/>
        <a:p>
          <a:endParaRPr lang="es-SV"/>
        </a:p>
      </dgm:t>
    </dgm:pt>
    <dgm:pt modelId="{B05AE7D5-162C-45D3-9317-DDC71A0372EF}" type="pres">
      <dgm:prSet presAssocID="{63D0F1A6-2584-47BA-97D3-D3208E93B8AE}" presName="aSpace" presStyleCnt="0"/>
      <dgm:spPr/>
    </dgm:pt>
    <dgm:pt modelId="{DC6C8CF9-B4F0-47B3-8791-44B6ED2FF794}" type="pres">
      <dgm:prSet presAssocID="{0168C53F-6891-4595-B91A-81F9740E4D5B}" presName="aNode" presStyleLbl="fgAcc1" presStyleIdx="2" presStyleCnt="3">
        <dgm:presLayoutVars>
          <dgm:bulletEnabled val="1"/>
        </dgm:presLayoutVars>
      </dgm:prSet>
      <dgm:spPr/>
      <dgm:t>
        <a:bodyPr/>
        <a:lstStyle/>
        <a:p>
          <a:endParaRPr lang="es-SV"/>
        </a:p>
      </dgm:t>
    </dgm:pt>
    <dgm:pt modelId="{BEF806F6-92DD-490B-93AE-F841A220DFFD}" type="pres">
      <dgm:prSet presAssocID="{0168C53F-6891-4595-B91A-81F9740E4D5B}" presName="aSpace" presStyleCnt="0"/>
      <dgm:spPr/>
    </dgm:pt>
  </dgm:ptLst>
  <dgm:cxnLst>
    <dgm:cxn modelId="{1DF71DAD-7A2C-439C-851B-73E2D0B61F5C}" type="presOf" srcId="{0168C53F-6891-4595-B91A-81F9740E4D5B}" destId="{DC6C8CF9-B4F0-47B3-8791-44B6ED2FF794}" srcOrd="0" destOrd="0" presId="urn:microsoft.com/office/officeart/2005/8/layout/pyramid2"/>
    <dgm:cxn modelId="{EC1E1EC4-C1ED-4880-A3AE-8DCFDC9D098F}" srcId="{84DBB769-D176-4F9B-B53D-5849AFA22D80}" destId="{5247D071-AD70-4C01-8191-38D3D24DCCEC}" srcOrd="0" destOrd="0" parTransId="{4FDB8424-262E-4792-8085-5AE548FF036C}" sibTransId="{5472DFD6-AEE4-42E2-8E14-8F2B754D2B4E}"/>
    <dgm:cxn modelId="{4D8ABB4F-5D12-4524-8429-224A8238E889}" type="presOf" srcId="{84DBB769-D176-4F9B-B53D-5849AFA22D80}" destId="{4846272F-4A89-4B4E-BEA7-4CD52736DC94}" srcOrd="0" destOrd="0" presId="urn:microsoft.com/office/officeart/2005/8/layout/pyramid2"/>
    <dgm:cxn modelId="{BAD655D8-161E-4003-8C51-90DCF5F232D5}" type="presOf" srcId="{63D0F1A6-2584-47BA-97D3-D3208E93B8AE}" destId="{65C5ECE1-B5BD-4D61-A6E1-F58FE3D800A3}" srcOrd="0" destOrd="0" presId="urn:microsoft.com/office/officeart/2005/8/layout/pyramid2"/>
    <dgm:cxn modelId="{51B80ABC-07B8-44CB-840A-6A3F6C73C819}" srcId="{84DBB769-D176-4F9B-B53D-5849AFA22D80}" destId="{63D0F1A6-2584-47BA-97D3-D3208E93B8AE}" srcOrd="1" destOrd="0" parTransId="{089D618B-FA63-4D3F-8EDF-D6B0E60853F8}" sibTransId="{42EB6AAD-4AE1-46D8-9C96-19C0D4DB5E7A}"/>
    <dgm:cxn modelId="{7017E957-91D2-4D84-ACFB-64897E2A7366}" srcId="{84DBB769-D176-4F9B-B53D-5849AFA22D80}" destId="{0168C53F-6891-4595-B91A-81F9740E4D5B}" srcOrd="2" destOrd="0" parTransId="{DD034F78-22B2-4CEF-9CD7-EFFA53A346E1}" sibTransId="{03354481-4E9B-4FF6-93A8-A00EDB3E795E}"/>
    <dgm:cxn modelId="{CDE70F15-A312-4932-B7FB-BF3B1AA3B95C}" type="presOf" srcId="{5247D071-AD70-4C01-8191-38D3D24DCCEC}" destId="{67C77B2A-4357-485F-95C9-A14F82AFF78B}" srcOrd="0" destOrd="0" presId="urn:microsoft.com/office/officeart/2005/8/layout/pyramid2"/>
    <dgm:cxn modelId="{D99A0B75-84C1-4766-BF64-F23B80915FD5}" type="presParOf" srcId="{4846272F-4A89-4B4E-BEA7-4CD52736DC94}" destId="{880AC542-6285-49CA-AAD9-3D76022B20DE}" srcOrd="0" destOrd="0" presId="urn:microsoft.com/office/officeart/2005/8/layout/pyramid2"/>
    <dgm:cxn modelId="{66593E25-B2E9-44E0-A41D-71F0B6EA7B6A}" type="presParOf" srcId="{4846272F-4A89-4B4E-BEA7-4CD52736DC94}" destId="{E5FD7B60-0C10-4DC2-A5F3-BC32C11AD47B}" srcOrd="1" destOrd="0" presId="urn:microsoft.com/office/officeart/2005/8/layout/pyramid2"/>
    <dgm:cxn modelId="{EEDBFA87-9303-4CEB-9F42-7064E501FEB1}" type="presParOf" srcId="{E5FD7B60-0C10-4DC2-A5F3-BC32C11AD47B}" destId="{67C77B2A-4357-485F-95C9-A14F82AFF78B}" srcOrd="0" destOrd="0" presId="urn:microsoft.com/office/officeart/2005/8/layout/pyramid2"/>
    <dgm:cxn modelId="{E67B0239-AD30-4D10-A3C5-E925305798A4}" type="presParOf" srcId="{E5FD7B60-0C10-4DC2-A5F3-BC32C11AD47B}" destId="{DEB899E1-B2A9-4BA8-8FDE-A1A12686CC90}" srcOrd="1" destOrd="0" presId="urn:microsoft.com/office/officeart/2005/8/layout/pyramid2"/>
    <dgm:cxn modelId="{92F6A16C-FCF9-43AC-91F5-37F6C4A0A235}" type="presParOf" srcId="{E5FD7B60-0C10-4DC2-A5F3-BC32C11AD47B}" destId="{65C5ECE1-B5BD-4D61-A6E1-F58FE3D800A3}" srcOrd="2" destOrd="0" presId="urn:microsoft.com/office/officeart/2005/8/layout/pyramid2"/>
    <dgm:cxn modelId="{F1E6E503-7798-466B-B48D-AC128E30A7B7}" type="presParOf" srcId="{E5FD7B60-0C10-4DC2-A5F3-BC32C11AD47B}" destId="{B05AE7D5-162C-45D3-9317-DDC71A0372EF}" srcOrd="3" destOrd="0" presId="urn:microsoft.com/office/officeart/2005/8/layout/pyramid2"/>
    <dgm:cxn modelId="{A953F0A9-4C94-4AFA-AFE8-F55A0E20608F}" type="presParOf" srcId="{E5FD7B60-0C10-4DC2-A5F3-BC32C11AD47B}" destId="{DC6C8CF9-B4F0-47B3-8791-44B6ED2FF794}" srcOrd="4" destOrd="0" presId="urn:microsoft.com/office/officeart/2005/8/layout/pyramid2"/>
    <dgm:cxn modelId="{985F1851-E10F-48EA-822E-D610A8B6DF72}" type="presParOf" srcId="{E5FD7B60-0C10-4DC2-A5F3-BC32C11AD47B}" destId="{BEF806F6-92DD-490B-93AE-F841A220DFFD}" srcOrd="5" destOrd="0" presId="urn:microsoft.com/office/officeart/2005/8/layout/pyramid2"/>
  </dgm:cxnLst>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334ECEFF-79B3-4465-A3F3-98B0147D9DAA}" type="datetimeFigureOut">
              <a:rPr lang="es-SV" smtClean="0"/>
              <a:pPr/>
              <a:t>06/08/2012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F77BD87-DC33-432E-803F-55F672739F84}" type="slidenum">
              <a:rPr lang="es-SV" smtClean="0"/>
              <a:pPr/>
              <a:t>‹Nº›</a:t>
            </a:fld>
            <a:endParaRPr lang="es-SV"/>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34ECEFF-79B3-4465-A3F3-98B0147D9DAA}" type="datetimeFigureOut">
              <a:rPr lang="es-SV" smtClean="0"/>
              <a:pPr/>
              <a:t>06/08/2012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F77BD87-DC33-432E-803F-55F672739F84}" type="slidenum">
              <a:rPr lang="es-SV" smtClean="0"/>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34ECEFF-79B3-4465-A3F3-98B0147D9DAA}" type="datetimeFigureOut">
              <a:rPr lang="es-SV" smtClean="0"/>
              <a:pPr/>
              <a:t>06/08/2012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F77BD87-DC33-432E-803F-55F672739F84}" type="slidenum">
              <a:rPr lang="es-SV" smtClean="0"/>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334ECEFF-79B3-4465-A3F3-98B0147D9DAA}" type="datetimeFigureOut">
              <a:rPr lang="es-SV" smtClean="0"/>
              <a:pPr/>
              <a:t>06/08/2012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F77BD87-DC33-432E-803F-55F672739F84}" type="slidenum">
              <a:rPr lang="es-SV" smtClean="0"/>
              <a:pPr/>
              <a:t>‹Nº›</a:t>
            </a:fld>
            <a:endParaRPr lang="es-SV"/>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4ECEFF-79B3-4465-A3F3-98B0147D9DAA}" type="datetimeFigureOut">
              <a:rPr lang="es-SV" smtClean="0"/>
              <a:pPr/>
              <a:t>06/08/2012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FF77BD87-DC33-432E-803F-55F672739F84}" type="slidenum">
              <a:rPr lang="es-SV" smtClean="0"/>
              <a:pPr/>
              <a:t>‹Nº›</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334ECEFF-79B3-4465-A3F3-98B0147D9DAA}" type="datetimeFigureOut">
              <a:rPr lang="es-SV" smtClean="0"/>
              <a:pPr/>
              <a:t>06/08/2012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FF77BD87-DC33-432E-803F-55F672739F84}" type="slidenum">
              <a:rPr lang="es-SV" smtClean="0"/>
              <a:pPr/>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34ECEFF-79B3-4465-A3F3-98B0147D9DAA}" type="datetimeFigureOut">
              <a:rPr lang="es-SV" smtClean="0"/>
              <a:pPr/>
              <a:t>06/08/2012</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FF77BD87-DC33-432E-803F-55F672739F84}" type="slidenum">
              <a:rPr lang="es-SV" smtClean="0"/>
              <a:pPr/>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34ECEFF-79B3-4465-A3F3-98B0147D9DAA}" type="datetimeFigureOut">
              <a:rPr lang="es-SV" smtClean="0"/>
              <a:pPr/>
              <a:t>06/08/2012</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FF77BD87-DC33-432E-803F-55F672739F84}" type="slidenum">
              <a:rPr lang="es-SV" smtClean="0"/>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ECEFF-79B3-4465-A3F3-98B0147D9DAA}" type="datetimeFigureOut">
              <a:rPr lang="es-SV" smtClean="0"/>
              <a:pPr/>
              <a:t>06/08/2012</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FF77BD87-DC33-432E-803F-55F672739F84}"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4ECEFF-79B3-4465-A3F3-98B0147D9DAA}" type="datetimeFigureOut">
              <a:rPr lang="es-SV" smtClean="0"/>
              <a:pPr/>
              <a:t>06/08/2012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FF77BD87-DC33-432E-803F-55F672739F84}" type="slidenum">
              <a:rPr lang="es-SV" smtClean="0"/>
              <a:pPr/>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4ECEFF-79B3-4465-A3F3-98B0147D9DAA}" type="datetimeFigureOut">
              <a:rPr lang="es-SV" smtClean="0"/>
              <a:pPr/>
              <a:t>06/08/2012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FF77BD87-DC33-432E-803F-55F672739F84}" type="slidenum">
              <a:rPr lang="es-SV" smtClean="0"/>
              <a:pPr/>
              <a:t>‹Nº›</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334ECEFF-79B3-4465-A3F3-98B0147D9DAA}" type="datetimeFigureOut">
              <a:rPr lang="es-SV" smtClean="0"/>
              <a:pPr/>
              <a:t>06/08/2012</a:t>
            </a:fld>
            <a:endParaRPr lang="es-SV"/>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SV"/>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F77BD87-DC33-432E-803F-55F672739F84}" type="slidenum">
              <a:rPr lang="es-SV" smtClean="0"/>
              <a:pPr/>
              <a:t>‹Nº›</a:t>
            </a:fld>
            <a:endParaRPr lang="es-SV"/>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0"/>
            <a:ext cx="7924800" cy="1000108"/>
          </a:xfrm>
        </p:spPr>
        <p:txBody>
          <a:bodyPr/>
          <a:lstStyle/>
          <a:p>
            <a:pPr algn="ctr"/>
            <a:r>
              <a:rPr lang="es-SV" sz="2400" b="1" dirty="0" smtClean="0"/>
              <a:t>INSTITUTO NACIONAL DE SOYAPANGO</a:t>
            </a:r>
            <a:r>
              <a:rPr lang="es-SV" sz="2400" dirty="0" smtClean="0"/>
              <a:t/>
            </a:r>
            <a:br>
              <a:rPr lang="es-SV" sz="2400" dirty="0" smtClean="0"/>
            </a:br>
            <a:endParaRPr lang="es-SV" sz="2400" dirty="0"/>
          </a:p>
        </p:txBody>
      </p:sp>
      <p:sp>
        <p:nvSpPr>
          <p:cNvPr id="3" name="2 Marcador de contenido"/>
          <p:cNvSpPr>
            <a:spLocks noGrp="1"/>
          </p:cNvSpPr>
          <p:nvPr>
            <p:ph sz="quarter" idx="13"/>
          </p:nvPr>
        </p:nvSpPr>
        <p:spPr>
          <a:xfrm>
            <a:off x="571472" y="1285860"/>
            <a:ext cx="6215106" cy="4857784"/>
          </a:xfrm>
        </p:spPr>
        <p:txBody>
          <a:bodyPr>
            <a:normAutofit/>
          </a:bodyPr>
          <a:lstStyle/>
          <a:p>
            <a:r>
              <a:rPr lang="es-SV" dirty="0" smtClean="0"/>
              <a:t>Materia:</a:t>
            </a:r>
          </a:p>
          <a:p>
            <a:pPr>
              <a:buNone/>
            </a:pPr>
            <a:r>
              <a:rPr lang="es-SV" dirty="0" smtClean="0"/>
              <a:t>		Sistema Contable</a:t>
            </a:r>
          </a:p>
          <a:p>
            <a:r>
              <a:rPr lang="es-SV" dirty="0" smtClean="0"/>
              <a:t>Docente:</a:t>
            </a:r>
          </a:p>
          <a:p>
            <a:pPr>
              <a:buNone/>
            </a:pPr>
            <a:r>
              <a:rPr lang="es-SV" dirty="0" smtClean="0"/>
              <a:t>		Lic. Pedro Arnoldo Aguirre Nativí</a:t>
            </a:r>
          </a:p>
          <a:p>
            <a:r>
              <a:rPr lang="es-SV" dirty="0" smtClean="0"/>
              <a:t>Tema:</a:t>
            </a:r>
          </a:p>
          <a:p>
            <a:pPr>
              <a:buNone/>
            </a:pPr>
            <a:r>
              <a:rPr lang="es-SV" dirty="0" smtClean="0"/>
              <a:t>		Clases de Comerciantes</a:t>
            </a:r>
          </a:p>
          <a:p>
            <a:r>
              <a:rPr lang="es-SV" dirty="0" smtClean="0"/>
              <a:t>Integrantes:</a:t>
            </a:r>
          </a:p>
          <a:p>
            <a:pPr>
              <a:buNone/>
            </a:pPr>
            <a:r>
              <a:rPr lang="es-SV" dirty="0" smtClean="0"/>
              <a:t>		Ronal Javier Chica Ventura			#05</a:t>
            </a:r>
          </a:p>
          <a:p>
            <a:pPr>
              <a:buNone/>
            </a:pPr>
            <a:r>
              <a:rPr lang="es-SV" dirty="0" smtClean="0"/>
              <a:t>		Santos Ulises Funes Hernández 		#16</a:t>
            </a:r>
          </a:p>
          <a:p>
            <a:pPr>
              <a:buNone/>
            </a:pPr>
            <a:r>
              <a:rPr lang="es-SV" dirty="0" smtClean="0"/>
              <a:t>		Oscar Armando Mejía 			#26</a:t>
            </a:r>
          </a:p>
          <a:p>
            <a:pPr>
              <a:buNone/>
            </a:pPr>
            <a:r>
              <a:rPr lang="es-SV" dirty="0" smtClean="0"/>
              <a:t>		Roberto Carlos Mendoza Saravia		 #28</a:t>
            </a:r>
          </a:p>
          <a:p>
            <a:endParaRPr lang="es-SV" dirty="0"/>
          </a:p>
        </p:txBody>
      </p:sp>
      <p:pic>
        <p:nvPicPr>
          <p:cNvPr id="1026" name="Picture 2" descr="H:\imagenes\logo_inso.JPG"/>
          <p:cNvPicPr>
            <a:picLocks noChangeAspect="1" noChangeArrowheads="1"/>
          </p:cNvPicPr>
          <p:nvPr/>
        </p:nvPicPr>
        <p:blipFill>
          <a:blip r:embed="rId2"/>
          <a:srcRect l="8798" r="9082" b="3448"/>
          <a:stretch>
            <a:fillRect/>
          </a:stretch>
        </p:blipFill>
        <p:spPr bwMode="auto">
          <a:xfrm>
            <a:off x="6072198" y="1000108"/>
            <a:ext cx="2000264" cy="2000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CuadroTexto"/>
          <p:cNvSpPr txBox="1"/>
          <p:nvPr/>
        </p:nvSpPr>
        <p:spPr>
          <a:xfrm>
            <a:off x="7072330" y="5072074"/>
            <a:ext cx="785818" cy="400110"/>
          </a:xfrm>
          <a:prstGeom prst="rect">
            <a:avLst/>
          </a:prstGeom>
          <a:noFill/>
        </p:spPr>
        <p:txBody>
          <a:bodyPr wrap="square" rtlCol="0">
            <a:spAutoFit/>
          </a:bodyPr>
          <a:lstStyle/>
          <a:p>
            <a:r>
              <a:rPr lang="es-SV" sz="2000" b="1" dirty="0" smtClean="0"/>
              <a:t>3-B</a:t>
            </a:r>
            <a:endParaRPr lang="es-SV"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714356"/>
            <a:ext cx="4105276" cy="5000644"/>
          </a:xfrm>
        </p:spPr>
        <p:txBody>
          <a:bodyPr>
            <a:noAutofit/>
          </a:bodyPr>
          <a:lstStyle/>
          <a:p>
            <a:pPr>
              <a:buNone/>
            </a:pPr>
            <a:r>
              <a:rPr lang="es-ES" sz="2400" b="1" dirty="0" smtClean="0"/>
              <a:t>Art. 5.- Son cosas mercantiles:</a:t>
            </a:r>
            <a:endParaRPr lang="es-SV" sz="2400" b="1" dirty="0" smtClean="0"/>
          </a:p>
          <a:p>
            <a:pPr>
              <a:buNone/>
            </a:pPr>
            <a:endParaRPr lang="es-SV" sz="2400" dirty="0" smtClean="0"/>
          </a:p>
          <a:p>
            <a:r>
              <a:rPr lang="es-ES" sz="2400" dirty="0" smtClean="0"/>
              <a:t>I.- Las empresas de carácter lucrativo y sus elementos esenciales. </a:t>
            </a:r>
            <a:endParaRPr lang="es-SV" sz="2400" dirty="0" smtClean="0"/>
          </a:p>
          <a:p>
            <a:r>
              <a:rPr lang="es-ES" sz="2400" dirty="0" smtClean="0"/>
              <a:t>II.- Los distintivos mercantiles y las patentes.</a:t>
            </a:r>
            <a:endParaRPr lang="es-SV" sz="2400" dirty="0" smtClean="0"/>
          </a:p>
          <a:p>
            <a:r>
              <a:rPr lang="es-ES" sz="2400" dirty="0" smtClean="0"/>
              <a:t>III.- Los títulos valores.</a:t>
            </a:r>
            <a:endParaRPr lang="es-SV" sz="2400" dirty="0" smtClean="0"/>
          </a:p>
          <a:p>
            <a:endParaRPr lang="es-SV" sz="2400" dirty="0"/>
          </a:p>
        </p:txBody>
      </p:sp>
      <p:pic>
        <p:nvPicPr>
          <p:cNvPr id="21506" name="Picture 2" descr="http://www.losprestamospersonales.com.mx/wp-content/uploads/titulo-credito.jpg"/>
          <p:cNvPicPr>
            <a:picLocks noChangeAspect="1" noChangeArrowheads="1"/>
          </p:cNvPicPr>
          <p:nvPr/>
        </p:nvPicPr>
        <p:blipFill>
          <a:blip r:embed="rId2"/>
          <a:srcRect/>
          <a:stretch>
            <a:fillRect/>
          </a:stretch>
        </p:blipFill>
        <p:spPr bwMode="auto">
          <a:xfrm>
            <a:off x="5000628" y="1285860"/>
            <a:ext cx="3750494"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14290"/>
            <a:ext cx="7924800" cy="631844"/>
          </a:xfrm>
        </p:spPr>
        <p:txBody>
          <a:bodyPr/>
          <a:lstStyle/>
          <a:p>
            <a:r>
              <a:rPr lang="es-SV" sz="2800" dirty="0" smtClean="0"/>
              <a:t>QUIENES PUEDEN EJERCER EL COMERCIO</a:t>
            </a:r>
            <a:endParaRPr lang="es-SV" sz="2800" dirty="0"/>
          </a:p>
        </p:txBody>
      </p:sp>
      <p:sp>
        <p:nvSpPr>
          <p:cNvPr id="3" name="2 Marcador de contenido"/>
          <p:cNvSpPr>
            <a:spLocks noGrp="1"/>
          </p:cNvSpPr>
          <p:nvPr>
            <p:ph sz="quarter" idx="13"/>
          </p:nvPr>
        </p:nvSpPr>
        <p:spPr>
          <a:xfrm>
            <a:off x="4357686" y="1500174"/>
            <a:ext cx="4357718" cy="4114800"/>
          </a:xfrm>
        </p:spPr>
        <p:txBody>
          <a:bodyPr>
            <a:noAutofit/>
          </a:bodyPr>
          <a:lstStyle/>
          <a:p>
            <a:pPr algn="just"/>
            <a:r>
              <a:rPr lang="es-ES" sz="2400" dirty="0" smtClean="0"/>
              <a:t>Art. 6.- Solamente pueden ejercer el pequeño comercio y la pequeña industria los salvadoreños por nacimiento y los centroamericanos naturales, quienes tendrán derecho a la protección y asistencia técnica del Estado, en las condiciones que establezca una ley especial.</a:t>
            </a:r>
            <a:endParaRPr lang="es-SV" sz="2400" dirty="0" smtClean="0"/>
          </a:p>
          <a:p>
            <a:pPr algn="just"/>
            <a:endParaRPr lang="es-SV" sz="2400" dirty="0"/>
          </a:p>
        </p:txBody>
      </p:sp>
      <p:pic>
        <p:nvPicPr>
          <p:cNvPr id="22530" name="Picture 2" descr="http://3.bp.blogspot.com/-p2oG2hbo7VQ/TbmWEqjX04I/AAAAAAAAAAg/To5andNFfMQ/s1600/250HPBCALJM2NYCA1A312FCAFTQ02XCAZ311L0CAZYIC8ACATOV2F1CAZ497RLCA12SYSJCAFBPZEFCA0XNK54CA0VLTILCAJNJQKICASLEWYOCAKYQCM8CA1IYPZYCA43DWPYCAIKMYFW.jpg"/>
          <p:cNvPicPr>
            <a:picLocks noChangeAspect="1" noChangeArrowheads="1"/>
          </p:cNvPicPr>
          <p:nvPr/>
        </p:nvPicPr>
        <p:blipFill>
          <a:blip r:embed="rId2"/>
          <a:srcRect/>
          <a:stretch>
            <a:fillRect/>
          </a:stretch>
        </p:blipFill>
        <p:spPr bwMode="auto">
          <a:xfrm>
            <a:off x="857224" y="1714488"/>
            <a:ext cx="2928958" cy="2495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sz="quarter" idx="13"/>
          </p:nvPr>
        </p:nvGraphicFramePr>
        <p:xfrm>
          <a:off x="0" y="428604"/>
          <a:ext cx="8715404"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642918"/>
            <a:ext cx="7924800" cy="774720"/>
          </a:xfrm>
        </p:spPr>
        <p:txBody>
          <a:bodyPr/>
          <a:lstStyle/>
          <a:p>
            <a:pPr algn="ctr"/>
            <a:r>
              <a:rPr lang="es-SV" b="1" dirty="0" smtClean="0"/>
              <a:t>COMERCIANTE INDIVIDUAL</a:t>
            </a:r>
            <a:endParaRPr lang="es-SV" b="1" dirty="0"/>
          </a:p>
        </p:txBody>
      </p:sp>
      <p:sp>
        <p:nvSpPr>
          <p:cNvPr id="3" name="2 Marcador de contenido"/>
          <p:cNvSpPr>
            <a:spLocks noGrp="1"/>
          </p:cNvSpPr>
          <p:nvPr>
            <p:ph sz="quarter" idx="13"/>
          </p:nvPr>
        </p:nvSpPr>
        <p:spPr>
          <a:xfrm>
            <a:off x="609600" y="1600200"/>
            <a:ext cx="5534036" cy="4043378"/>
          </a:xfrm>
        </p:spPr>
        <p:txBody>
          <a:bodyPr>
            <a:normAutofit fontScale="92500"/>
          </a:bodyPr>
          <a:lstStyle/>
          <a:p>
            <a:pPr algn="ctr">
              <a:buNone/>
            </a:pPr>
            <a:r>
              <a:rPr lang="es-ES" sz="2000" b="1" dirty="0" smtClean="0"/>
              <a:t>Art. 7.- Son capaces para ejercer el comercio:</a:t>
            </a:r>
            <a:endParaRPr lang="es-SV" sz="2000" b="1" dirty="0" smtClean="0"/>
          </a:p>
          <a:p>
            <a:pPr algn="just"/>
            <a:r>
              <a:rPr lang="es-ES" sz="1800" dirty="0" smtClean="0"/>
              <a:t>I- Las personas naturales que, según el Código Civil son capaces para obligarse.</a:t>
            </a:r>
            <a:endParaRPr lang="es-SV" sz="1800" dirty="0" smtClean="0"/>
          </a:p>
          <a:p>
            <a:pPr algn="just"/>
            <a:r>
              <a:rPr lang="es-ES" sz="1800" dirty="0" smtClean="0"/>
              <a:t>II- Los menores que teniendo dieciocho años cumplidos hayan sido habilitados de edad.</a:t>
            </a:r>
            <a:endParaRPr lang="es-SV" sz="1800" dirty="0" smtClean="0"/>
          </a:p>
          <a:p>
            <a:pPr algn="just"/>
            <a:r>
              <a:rPr lang="es-ES" sz="1800" dirty="0" smtClean="0"/>
              <a:t>III- Los mayores de dieciocho años que obtengan autorización de sus representantes legales para comerciar, la cual deberá constar en escritura pública.</a:t>
            </a:r>
            <a:endParaRPr lang="es-SV" sz="1800" dirty="0" smtClean="0"/>
          </a:p>
          <a:p>
            <a:pPr algn="just"/>
            <a:r>
              <a:rPr lang="es-ES" sz="1800" dirty="0" smtClean="0"/>
              <a:t>IV.- Los mayores de dieciocho años que obtengan autorización judicial.</a:t>
            </a:r>
            <a:endParaRPr lang="es-SV" sz="1800" dirty="0" smtClean="0"/>
          </a:p>
          <a:p>
            <a:pPr algn="just"/>
            <a:r>
              <a:rPr lang="es-ES" sz="1800" dirty="0" smtClean="0"/>
              <a:t>Estas autorizaciones son irrevocables y deben ser inscritas en el Registro de Comercio.</a:t>
            </a:r>
            <a:endParaRPr lang="es-SV" sz="1800" dirty="0" smtClean="0"/>
          </a:p>
          <a:p>
            <a:pPr algn="just"/>
            <a:endParaRPr lang="es-SV" sz="1800" dirty="0"/>
          </a:p>
        </p:txBody>
      </p:sp>
      <p:pic>
        <p:nvPicPr>
          <p:cNvPr id="23554" name="Picture 2" descr="http://t1.gstatic.com/images?q=tbn:ANd9GcTfbJoxV5DROBOl-yDHFIl5AynTqiyDlVNun_oj1jnWS2DxXeP5"/>
          <p:cNvPicPr>
            <a:picLocks noChangeAspect="1" noChangeArrowheads="1"/>
          </p:cNvPicPr>
          <p:nvPr/>
        </p:nvPicPr>
        <p:blipFill>
          <a:blip r:embed="rId2"/>
          <a:srcRect/>
          <a:stretch>
            <a:fillRect/>
          </a:stretch>
        </p:blipFill>
        <p:spPr bwMode="auto">
          <a:xfrm>
            <a:off x="6572264" y="1785926"/>
            <a:ext cx="2103636" cy="2971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285720" y="714356"/>
            <a:ext cx="8358246" cy="4714908"/>
          </a:xfrm>
        </p:spPr>
        <p:txBody>
          <a:bodyPr>
            <a:normAutofit fontScale="92500"/>
          </a:bodyPr>
          <a:lstStyle/>
          <a:p>
            <a:pPr algn="just"/>
            <a:r>
              <a:rPr lang="es-ES" sz="2400" dirty="0" smtClean="0"/>
              <a:t>Art. 10.- Las personas que carecen de capacidad o de habilidad para ejercer el comercio, de acuerdo con las disposiciones de este Código, no podrán ser titulares de empresas mercantiles, salvo lo dispuesto en los incisos siguientes:</a:t>
            </a:r>
          </a:p>
          <a:p>
            <a:pPr algn="just"/>
            <a:r>
              <a:rPr lang="es-ES" sz="2400" dirty="0" smtClean="0"/>
              <a:t>Cuando un incapaz adquiriera por herencia o donación una empresa mercantil y cuando se declare sujeto a curatela un comerciante, el Juez decidirá sumariamente y con informe de dos peritos, si la empresa ha de continuar o debe liquidarse; y, en ambos casos, establecerá en qué forma y en qué condiciones, pudiendo establecer las limitaciones que juzgue oportunas; si el causante hubiere dispuesto algo sobre ello, se respetará su voluntad cuando no ofrezca grave inconveniente a juicio del Juez.</a:t>
            </a:r>
            <a:endParaRPr lang="es-SV" sz="2400" dirty="0" smtClean="0"/>
          </a:p>
          <a:p>
            <a:pPr algn="just"/>
            <a:endParaRPr lang="es-SV" sz="2400" dirty="0" smtClean="0"/>
          </a:p>
          <a:p>
            <a:pPr algn="just"/>
            <a:endParaRPr lang="es-SV"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571472" y="714356"/>
            <a:ext cx="7924800" cy="3571900"/>
          </a:xfrm>
        </p:spPr>
        <p:txBody>
          <a:bodyPr>
            <a:normAutofit/>
          </a:bodyPr>
          <a:lstStyle/>
          <a:p>
            <a:pPr algn="ctr">
              <a:buNone/>
            </a:pPr>
            <a:r>
              <a:rPr lang="es-ES" sz="2000" b="1" dirty="0" smtClean="0"/>
              <a:t>Art. 11.- Son inhábiles para ejercer el comercio y también para desempeñar cualquier cargo en sociedades mercantiles:</a:t>
            </a:r>
          </a:p>
          <a:p>
            <a:pPr algn="ctr">
              <a:buNone/>
            </a:pPr>
            <a:endParaRPr lang="es-SV" sz="2000" b="1" dirty="0" smtClean="0"/>
          </a:p>
          <a:p>
            <a:r>
              <a:rPr lang="es-ES" sz="2000" dirty="0" smtClean="0"/>
              <a:t>I- Los que por disposición legal no pueden dedicarse a tales actividades.</a:t>
            </a:r>
            <a:endParaRPr lang="es-SV" sz="2000" dirty="0" smtClean="0"/>
          </a:p>
          <a:p>
            <a:r>
              <a:rPr lang="es-ES" sz="2000" dirty="0" smtClean="0"/>
              <a:t>II- Los privados de las mismas actividades por sentencia ejecutoriada.</a:t>
            </a:r>
            <a:endParaRPr lang="es-SV" sz="2000" dirty="0" smtClean="0"/>
          </a:p>
          <a:p>
            <a:r>
              <a:rPr lang="es-ES" sz="2000" dirty="0" smtClean="0"/>
              <a:t>III- Los declarados en quiebra, mientras no sean rehabilitados.</a:t>
            </a:r>
            <a:endParaRPr lang="es-SV" sz="2000" dirty="0" smtClean="0"/>
          </a:p>
          <a:p>
            <a:endParaRPr lang="es-SV" sz="2000" dirty="0"/>
          </a:p>
        </p:txBody>
      </p:sp>
      <p:pic>
        <p:nvPicPr>
          <p:cNvPr id="25602" name="Picture 2" descr="http://www.asegurandome.cl/images/civil_00.jpg"/>
          <p:cNvPicPr>
            <a:picLocks noChangeAspect="1" noChangeArrowheads="1"/>
          </p:cNvPicPr>
          <p:nvPr/>
        </p:nvPicPr>
        <p:blipFill>
          <a:blip r:embed="rId2"/>
          <a:srcRect/>
          <a:stretch>
            <a:fillRect/>
          </a:stretch>
        </p:blipFill>
        <p:spPr bwMode="auto">
          <a:xfrm>
            <a:off x="3214678" y="3714752"/>
            <a:ext cx="238125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571472" y="428604"/>
            <a:ext cx="7891490" cy="4429140"/>
          </a:xfrm>
        </p:spPr>
        <p:txBody>
          <a:bodyPr>
            <a:normAutofit/>
          </a:bodyPr>
          <a:lstStyle/>
          <a:p>
            <a:pPr algn="just"/>
            <a:r>
              <a:rPr lang="es-ES" sz="2400" dirty="0" smtClean="0"/>
              <a:t>Art. 12.- Los incapaces que se dediquen al comercio sin haber sido habilitados de edad o autorizados para ello, no adquirirán la calidad de comerciantes, y sus padres, tutores o curadores responderán personalmente de los daños y perjuicios ocasionados a terceros de buena fe por la actuación comercial de aquéllos, si no la impidieren o no dieran aviso al público de la incapacidad, por medio de la prensa con anterioridad que se cause el perjuicio por el que se reclama.</a:t>
            </a:r>
            <a:endParaRPr lang="es-SV" sz="2400" dirty="0" smtClean="0"/>
          </a:p>
          <a:p>
            <a:pPr algn="just"/>
            <a:endParaRPr lang="es-SV" sz="2400" dirty="0"/>
          </a:p>
        </p:txBody>
      </p:sp>
      <p:pic>
        <p:nvPicPr>
          <p:cNvPr id="27652" name="Picture 4" descr="http://www.yodibujo.es/_uploads/_tiny_galerie/20090627/dibujo-cartel-18_als.jpg"/>
          <p:cNvPicPr>
            <a:picLocks noChangeAspect="1" noChangeArrowheads="1"/>
          </p:cNvPicPr>
          <p:nvPr/>
        </p:nvPicPr>
        <p:blipFill>
          <a:blip r:embed="rId2"/>
          <a:srcRect l="4787" t="11057" r="5850" b="13391"/>
          <a:stretch>
            <a:fillRect/>
          </a:stretch>
        </p:blipFill>
        <p:spPr bwMode="auto">
          <a:xfrm>
            <a:off x="3092685" y="3714752"/>
            <a:ext cx="3122389"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571472" y="428604"/>
            <a:ext cx="7924800" cy="1357322"/>
          </a:xfrm>
        </p:spPr>
        <p:txBody>
          <a:bodyPr>
            <a:noAutofit/>
          </a:bodyPr>
          <a:lstStyle/>
          <a:p>
            <a:pPr algn="just"/>
            <a:r>
              <a:rPr lang="es-ES" sz="2800" dirty="0" smtClean="0"/>
              <a:t>Art. 14.- Los agricultores y artesanos que no tengan almacén o tienda para el expendio de sus productos, no son comerciantes.</a:t>
            </a:r>
            <a:endParaRPr lang="es-SV" sz="2800" dirty="0" smtClean="0"/>
          </a:p>
          <a:p>
            <a:pPr algn="just"/>
            <a:endParaRPr lang="es-SV" sz="2800" dirty="0"/>
          </a:p>
        </p:txBody>
      </p:sp>
      <p:pic>
        <p:nvPicPr>
          <p:cNvPr id="28674" name="Picture 2" descr="http://www.elpais.cr/files/news/image/detail/310712agricultores.jpg"/>
          <p:cNvPicPr>
            <a:picLocks noChangeAspect="1" noChangeArrowheads="1"/>
          </p:cNvPicPr>
          <p:nvPr/>
        </p:nvPicPr>
        <p:blipFill>
          <a:blip r:embed="rId2"/>
          <a:srcRect/>
          <a:stretch>
            <a:fillRect/>
          </a:stretch>
        </p:blipFill>
        <p:spPr bwMode="auto">
          <a:xfrm>
            <a:off x="1928794" y="2143116"/>
            <a:ext cx="5238750" cy="3609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42852"/>
            <a:ext cx="7924800" cy="703282"/>
          </a:xfrm>
        </p:spPr>
        <p:txBody>
          <a:bodyPr/>
          <a:lstStyle/>
          <a:p>
            <a:pPr algn="ctr"/>
            <a:r>
              <a:rPr lang="es-ES" sz="2800" b="1" dirty="0" smtClean="0"/>
              <a:t>COMERCIANTE SOCIAL</a:t>
            </a:r>
            <a:endParaRPr lang="es-SV" sz="2800" dirty="0"/>
          </a:p>
        </p:txBody>
      </p:sp>
      <p:sp>
        <p:nvSpPr>
          <p:cNvPr id="3" name="2 Marcador de contenido"/>
          <p:cNvSpPr>
            <a:spLocks noGrp="1"/>
          </p:cNvSpPr>
          <p:nvPr>
            <p:ph sz="quarter" idx="13"/>
          </p:nvPr>
        </p:nvSpPr>
        <p:spPr>
          <a:xfrm>
            <a:off x="609600" y="1214422"/>
            <a:ext cx="7924800" cy="4114800"/>
          </a:xfrm>
        </p:spPr>
        <p:txBody>
          <a:bodyPr>
            <a:normAutofit/>
          </a:bodyPr>
          <a:lstStyle/>
          <a:p>
            <a:pPr algn="just"/>
            <a:r>
              <a:rPr lang="es-ES" sz="1800" dirty="0" smtClean="0"/>
              <a:t>Art. 17.- Son comerciantes sociales todas las sociedades independientemente de los fines que persiguen, sin perjuicio de lo preceptuado en el artículo 20.</a:t>
            </a:r>
            <a:endParaRPr lang="es-SV" sz="1800" dirty="0" smtClean="0"/>
          </a:p>
          <a:p>
            <a:pPr algn="just"/>
            <a:r>
              <a:rPr lang="es-ES" sz="1800" dirty="0" smtClean="0"/>
              <a:t>Sociedad es el ente jurídico resultante de un contrato solemne, celebrado entre dos o más personas, que estipulan poner en común, bienes o industria, con la finalidad de repartir entre sí los beneficios que provengan de los negocios a que van a dedicarse.</a:t>
            </a:r>
            <a:endParaRPr lang="es-SV" sz="1800" dirty="0" smtClean="0"/>
          </a:p>
          <a:p>
            <a:pPr algn="just"/>
            <a:r>
              <a:rPr lang="es-ES" sz="1800" dirty="0" smtClean="0"/>
              <a:t>Tales entidades gozan de personalidad jurídica, dentro de los límites que impone su finalidad, y se consideran independientes de los socios que las integran.</a:t>
            </a:r>
            <a:endParaRPr lang="es-SV" sz="1800" dirty="0" smtClean="0"/>
          </a:p>
          <a:p>
            <a:pPr algn="just"/>
            <a:endParaRPr lang="es-SV" sz="1800" dirty="0"/>
          </a:p>
        </p:txBody>
      </p:sp>
      <p:pic>
        <p:nvPicPr>
          <p:cNvPr id="4" name="Picture 4" descr="http://1.bp.blogspot.com/-rZ5v62kOuhA/TlFj6VJ02gI/AAAAAAAAA4U/Mk4lgI1yVSE/s1600/Reorganizaci%25C3%25B3n%2Bde%2Bsociedades.jpg"/>
          <p:cNvPicPr>
            <a:picLocks noChangeAspect="1" noChangeArrowheads="1"/>
          </p:cNvPicPr>
          <p:nvPr/>
        </p:nvPicPr>
        <p:blipFill>
          <a:blip r:embed="rId2"/>
          <a:srcRect t="14888" b="25558"/>
          <a:stretch>
            <a:fillRect/>
          </a:stretch>
        </p:blipFill>
        <p:spPr bwMode="auto">
          <a:xfrm>
            <a:off x="2357422" y="4143380"/>
            <a:ext cx="3857652"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357166"/>
            <a:ext cx="7924800" cy="5357834"/>
          </a:xfrm>
        </p:spPr>
        <p:txBody>
          <a:bodyPr/>
          <a:lstStyle/>
          <a:p>
            <a:pPr algn="ctr">
              <a:buNone/>
            </a:pPr>
            <a:r>
              <a:rPr lang="es-ES" b="1" dirty="0" smtClean="0"/>
              <a:t>Art. 18.- Las sociedades se dividen en sociedades de personas y sociedades de capitales; ambas clases pueden ser de capital variable. </a:t>
            </a:r>
            <a:endParaRPr lang="es-SV" b="1" dirty="0" smtClean="0"/>
          </a:p>
          <a:p>
            <a:r>
              <a:rPr lang="es-ES" dirty="0" smtClean="0"/>
              <a:t>Son de personas: </a:t>
            </a:r>
            <a:endParaRPr lang="es-SV" dirty="0" smtClean="0"/>
          </a:p>
          <a:p>
            <a:r>
              <a:rPr lang="es-ES" dirty="0" smtClean="0"/>
              <a:t>I- Las sociedades en nombre colectivo o Sociedades Colectivas. </a:t>
            </a:r>
            <a:endParaRPr lang="es-SV" dirty="0" smtClean="0"/>
          </a:p>
          <a:p>
            <a:r>
              <a:rPr lang="es-ES" dirty="0" smtClean="0"/>
              <a:t>II- Las sociedades en comandita simple o sociedades comanditarias simples.</a:t>
            </a:r>
            <a:endParaRPr lang="es-SV" dirty="0" smtClean="0"/>
          </a:p>
          <a:p>
            <a:r>
              <a:rPr lang="es-ES" dirty="0" smtClean="0"/>
              <a:t>III- Las sociedades de responsabilidad limitada.</a:t>
            </a:r>
            <a:endParaRPr lang="es-SV" dirty="0" smtClean="0"/>
          </a:p>
          <a:p>
            <a:endParaRPr lang="es-SV" dirty="0"/>
          </a:p>
        </p:txBody>
      </p:sp>
      <p:pic>
        <p:nvPicPr>
          <p:cNvPr id="29698" name="Picture 2" descr="http://t2.gstatic.com/images?q=tbn:ANd9GcQ-xxfEoDL9Yx3W_YrJgHIsa-2aua0XsQ5z06ZLWJPTp8TsCivFRQ"/>
          <p:cNvPicPr>
            <a:picLocks noChangeAspect="1" noChangeArrowheads="1"/>
          </p:cNvPicPr>
          <p:nvPr/>
        </p:nvPicPr>
        <p:blipFill>
          <a:blip r:embed="rId2"/>
          <a:srcRect/>
          <a:stretch>
            <a:fillRect/>
          </a:stretch>
        </p:blipFill>
        <p:spPr bwMode="auto">
          <a:xfrm>
            <a:off x="1928794" y="2786058"/>
            <a:ext cx="4500594" cy="2734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700" name="Picture 4" descr="http://t3.gstatic.com/images?q=tbn:ANd9GcSpW3t4W2W5KIYcp8ladstEwF-HuIj3W_fP1x4SM_sWEdKhIUlf"/>
          <p:cNvPicPr>
            <a:picLocks noChangeAspect="1" noChangeArrowheads="1"/>
          </p:cNvPicPr>
          <p:nvPr/>
        </p:nvPicPr>
        <p:blipFill>
          <a:blip r:embed="rId3"/>
          <a:srcRect/>
          <a:stretch>
            <a:fillRect/>
          </a:stretch>
        </p:blipFill>
        <p:spPr bwMode="auto">
          <a:xfrm rot="19086902">
            <a:off x="6090513" y="3336346"/>
            <a:ext cx="2895600" cy="15811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SV" dirty="0" smtClean="0">
                <a:latin typeface="Times New Roman" pitchFamily="18" charset="0"/>
                <a:cs typeface="Times New Roman" pitchFamily="18" charset="0"/>
              </a:rPr>
              <a:t>Clases de comerciantes</a:t>
            </a:r>
            <a:endParaRPr lang="es-SV"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785786" y="2143116"/>
            <a:ext cx="7924800" cy="2643206"/>
          </a:xfrm>
        </p:spPr>
        <p:txBody>
          <a:bodyPr>
            <a:normAutofit/>
          </a:bodyPr>
          <a:lstStyle/>
          <a:p>
            <a:pPr algn="just"/>
            <a:r>
              <a:rPr lang="es-SV" sz="2000" dirty="0" smtClean="0"/>
              <a:t>Art. 19.- SOBRE QUE NORMAS FUNCIONARAN LAS SOCIEDADES COOPERATIVAS EXISTENTES A LA FECHA DE ENTRAR EN VIGENCIA ESTE CÓDIGO, ASÍ COMO LAS QUE EN LO SUCESIVO SE CONSTITUYAN, PARA LOS CUALES SE REQUERIRÁ, POR LO MENOS, DE UN NÚMERO DE DIEZ SOCIOS.</a:t>
            </a:r>
          </a:p>
          <a:p>
            <a:pPr algn="just"/>
            <a:endParaRPr lang="es-CL"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500034" y="714356"/>
            <a:ext cx="7924800" cy="5214974"/>
          </a:xfrm>
        </p:spPr>
        <p:txBody>
          <a:bodyPr>
            <a:noAutofit/>
          </a:bodyPr>
          <a:lstStyle/>
          <a:p>
            <a:pPr algn="just"/>
            <a:r>
              <a:rPr lang="es-ES" sz="1800" dirty="0" smtClean="0"/>
              <a:t>Art. 20.- No obstante su Calidad de mercantiles, las sociedades que se constituyan como colectivas o comanditarias simples, de capital fijo, y que tienen exclusivamente una o más de las finalidades que se indican a continuación, una vez inscritas quedaran exentas de las obligaciones profesionales de los comerciantes contempladas en el Libro Segundo de este Código, excepto las mencionadas en los números I y IV del art. 411 de este mismo Código.</a:t>
            </a:r>
            <a:endParaRPr lang="es-SV" sz="1800" dirty="0" smtClean="0"/>
          </a:p>
          <a:p>
            <a:pPr algn="just"/>
            <a:r>
              <a:rPr lang="es-ES" sz="1800" dirty="0" smtClean="0"/>
              <a:t>Art. 21.- Las sociedades se Constituyen, modifican, disuelven y liquidan por escritura pública.</a:t>
            </a:r>
            <a:endParaRPr lang="es-SV" sz="1800" dirty="0" smtClean="0"/>
          </a:p>
          <a:p>
            <a:pPr algn="just"/>
            <a:r>
              <a:rPr lang="es-ES" sz="1800" dirty="0" smtClean="0"/>
              <a:t>Art. 22.- Sobre que es lo que debe contener La escritura social constitutiva.</a:t>
            </a:r>
          </a:p>
          <a:p>
            <a:pPr>
              <a:buNone/>
            </a:pPr>
            <a:r>
              <a:rPr lang="es-ES" sz="1800" dirty="0" smtClean="0"/>
              <a:t>	I- Nombre, edad, ocupación, Nacionalidad y domicilio de las personas naturales; y nombre, naturaleza, nacionalidad y domicilio de las personas jurídicas, que integran la sociedad.</a:t>
            </a:r>
            <a:endParaRPr lang="es-SV" sz="1800" dirty="0" smtClean="0"/>
          </a:p>
          <a:p>
            <a:pPr>
              <a:buNone/>
            </a:pPr>
            <a:r>
              <a:rPr lang="es-ES" sz="1800" dirty="0" smtClean="0"/>
              <a:t>	II- Domicilio de la sociedad Que se constituye.</a:t>
            </a:r>
            <a:endParaRPr lang="es-SV" sz="1800" dirty="0" smtClean="0"/>
          </a:p>
          <a:p>
            <a:pPr>
              <a:buNone/>
            </a:pPr>
            <a:r>
              <a:rPr lang="es-ES" sz="1800" dirty="0" smtClean="0"/>
              <a:t>	III- Naturaleza.</a:t>
            </a:r>
            <a:endParaRPr lang="es-SV" sz="1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642918"/>
            <a:ext cx="7924800" cy="5072082"/>
          </a:xfrm>
        </p:spPr>
        <p:txBody>
          <a:bodyPr>
            <a:normAutofit fontScale="92500"/>
          </a:bodyPr>
          <a:lstStyle/>
          <a:p>
            <a:pPr algn="just">
              <a:buNone/>
            </a:pPr>
            <a:r>
              <a:rPr lang="es-ES" dirty="0" smtClean="0"/>
              <a:t>	IV- Finalidad.</a:t>
            </a:r>
            <a:endParaRPr lang="es-SV" dirty="0" smtClean="0"/>
          </a:p>
          <a:p>
            <a:pPr algn="just">
              <a:buNone/>
            </a:pPr>
            <a:r>
              <a:rPr lang="es-ES" dirty="0" smtClean="0"/>
              <a:t>	V- Razón social o denominación, según el caso.</a:t>
            </a:r>
            <a:endParaRPr lang="es-SV" dirty="0" smtClean="0"/>
          </a:p>
          <a:p>
            <a:pPr algn="just">
              <a:buNone/>
            </a:pPr>
            <a:r>
              <a:rPr lang="es-ES" dirty="0" smtClean="0"/>
              <a:t>	VI- Duración o declaración expresa de constituirse por tiempo indeterminado.</a:t>
            </a:r>
            <a:endParaRPr lang="es-SV" dirty="0" smtClean="0"/>
          </a:p>
          <a:p>
            <a:pPr algn="just">
              <a:buNone/>
            </a:pPr>
            <a:r>
              <a:rPr lang="es-ES" dirty="0" smtClean="0"/>
              <a:t>	VII- Importe del capital social; cuando el capital sea variable se indicará el Mínimo.</a:t>
            </a:r>
            <a:endParaRPr lang="es-SV" dirty="0" smtClean="0"/>
          </a:p>
          <a:p>
            <a:pPr algn="just">
              <a:buNone/>
            </a:pPr>
            <a:r>
              <a:rPr lang="es-ES" dirty="0" smtClean="0"/>
              <a:t>	VIII- Expresión de lo que cada socio aporte en dinero o en otros bienes, y el valor atribuido a éstos.</a:t>
            </a:r>
            <a:endParaRPr lang="es-SV" dirty="0" smtClean="0"/>
          </a:p>
          <a:p>
            <a:pPr algn="just">
              <a:buNone/>
            </a:pPr>
            <a:r>
              <a:rPr lang="es-ES" dirty="0" smtClean="0"/>
              <a:t>	IX- Régimen de administración de la sociedad, con expresión de los nombres, facultades y obligaciones de los organismos respectivos.</a:t>
            </a:r>
            <a:endParaRPr lang="es-SV" dirty="0" smtClean="0"/>
          </a:p>
          <a:p>
            <a:pPr algn="just">
              <a:buNone/>
            </a:pPr>
            <a:r>
              <a:rPr lang="es-ES" dirty="0" smtClean="0"/>
              <a:t>	X- Manera de hacer distribución de utilidades y, en su caso, la aplicación de pérdidas, entre los socios.</a:t>
            </a:r>
            <a:endParaRPr lang="es-SV" dirty="0" smtClean="0"/>
          </a:p>
          <a:p>
            <a:pPr algn="just">
              <a:buNone/>
            </a:pPr>
            <a:r>
              <a:rPr lang="es-ES" dirty="0" smtClean="0"/>
              <a:t>	XI- Modo de constituir reservas.</a:t>
            </a:r>
            <a:endParaRPr lang="es-SV" dirty="0" smtClean="0"/>
          </a:p>
          <a:p>
            <a:pPr algn="just">
              <a:buNone/>
            </a:pPr>
            <a:r>
              <a:rPr lang="es-ES" dirty="0" smtClean="0"/>
              <a:t>	XII- Bases para practicar la liquidación de la sociedad</a:t>
            </a:r>
          </a:p>
          <a:p>
            <a:pPr algn="just"/>
            <a:r>
              <a:rPr lang="es-ES" dirty="0" smtClean="0"/>
              <a:t>Art. 23.- Los Estatutos de la Sociedad deberán contener las cláusulas de la escritura social, cuando no estén comprendidos en la misma; desarrollarán los principios establecidos en tales cláusulas y no podrán contradecirlos en forma alguna.</a:t>
            </a:r>
            <a:endParaRPr lang="es-SV" dirty="0" smtClean="0"/>
          </a:p>
          <a:p>
            <a:pPr algn="just"/>
            <a:endParaRPr lang="es-SV"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500042"/>
            <a:ext cx="7924800" cy="5214958"/>
          </a:xfrm>
        </p:spPr>
        <p:txBody>
          <a:bodyPr>
            <a:normAutofit/>
          </a:bodyPr>
          <a:lstStyle/>
          <a:p>
            <a:pPr algn="just"/>
            <a:r>
              <a:rPr lang="es-ES" sz="1800" dirty="0" smtClean="0"/>
              <a:t>Art. 24.- Las escrituras de constitución, modificación, disolución y liquidación de sociedades, lo mismo que las certificaciones de las sentencias ejecutoriadas que contengan disolución o liquidación judiciales de alguna sociedad, se inscribirán en el Registro de Comercio.</a:t>
            </a:r>
            <a:endParaRPr lang="es-SV" sz="1800" dirty="0" smtClean="0"/>
          </a:p>
          <a:p>
            <a:pPr algn="just"/>
            <a:r>
              <a:rPr lang="es-ES" sz="1800" dirty="0" smtClean="0"/>
              <a:t>Art. 25.- La personalidad jurídica de las sociedades se perfecciona y se extingue por la inscripción en el Registro de Comercio de los documentos respectivos. </a:t>
            </a:r>
            <a:endParaRPr lang="es-SV" sz="1800" dirty="0" smtClean="0"/>
          </a:p>
          <a:p>
            <a:pPr algn="just"/>
            <a:r>
              <a:rPr lang="es-ES" sz="1800" dirty="0" smtClean="0"/>
              <a:t>Art. 26.- Reconocida la inexistencia o declarada la nulidad del acto constitutivo, se procederá a la disolución y liquidación de la sociedad. </a:t>
            </a:r>
          </a:p>
          <a:p>
            <a:pPr algn="just"/>
            <a:r>
              <a:rPr lang="es-ES" sz="1800" dirty="0" smtClean="0"/>
              <a:t>Art. 27.- La omisión de los requisitos señalados en el Art. 22, produce nulidad de la escritura a excepción de los contenidos en los ordinales X, XI y XII, cuya omisión dará lugar a que se apliquen las disposiciones pertinentes de este Código.</a:t>
            </a:r>
            <a:endParaRPr lang="es-SV" sz="1800" dirty="0" smtClean="0"/>
          </a:p>
          <a:p>
            <a:pPr algn="just"/>
            <a:endParaRPr lang="es-CL"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466724" y="428604"/>
            <a:ext cx="8177242" cy="6072230"/>
          </a:xfrm>
        </p:spPr>
        <p:txBody>
          <a:bodyPr>
            <a:normAutofit/>
          </a:bodyPr>
          <a:lstStyle/>
          <a:p>
            <a:pPr algn="just"/>
            <a:r>
              <a:rPr lang="es-ES" sz="1600" dirty="0" smtClean="0"/>
              <a:t>Art. 28.- Las personas que controlan de hecho el funcionamiento de una sociedad, sean o no socios, responden frente a terceros solidaria e ilimitadamente, por los actos dolosos y culposos realizados a nombre de ella. </a:t>
            </a:r>
            <a:endParaRPr lang="es-SV" sz="1600" dirty="0" smtClean="0"/>
          </a:p>
          <a:p>
            <a:pPr algn="just"/>
            <a:r>
              <a:rPr lang="es-ES" sz="1600" dirty="0" smtClean="0"/>
              <a:t>Art. 29.- El capital social está representado por la suma del valor establecido en la escritura social para las aportaciones prometidas por los socios. Figura siempre del lado del pasivo del balance, de modo que en el patrimonio debe existir un conjunto de bienes de igual valor, por lo menos, al monto del capital.</a:t>
            </a:r>
            <a:endParaRPr lang="es-SV" sz="1600" dirty="0" smtClean="0"/>
          </a:p>
          <a:p>
            <a:pPr algn="just"/>
            <a:r>
              <a:rPr lang="es-ES" sz="1600" dirty="0" smtClean="0"/>
              <a:t>Art. 30.- Toda sociedad podrá aumentar o disminuir su capital.</a:t>
            </a:r>
            <a:endParaRPr lang="es-SV" sz="1600" dirty="0" smtClean="0"/>
          </a:p>
          <a:p>
            <a:pPr algn="just"/>
            <a:r>
              <a:rPr lang="es-ES" sz="1600" dirty="0" smtClean="0"/>
              <a:t>Art. 31.- Son admisibles como aportaciones todos los bienes que tengan un valor económico, el cual debe expresarse en moneda nacional.</a:t>
            </a:r>
            <a:endParaRPr lang="es-SV" sz="1600" dirty="0" smtClean="0"/>
          </a:p>
          <a:p>
            <a:pPr algn="just"/>
            <a:r>
              <a:rPr lang="es-ES" sz="1600" dirty="0" smtClean="0"/>
              <a:t>Art. 32.- Cuando la aportación de algún socio consiste en créditos, el que la hace responde de la existencia y legitimidad de ellos, así como de la solvencia del deudor; responde igualmente de que, tratándose de títulos valores, no han sido objeto de algún procedimiento de cancelación o reivindicación. Se prohíbe pactar contra el tenor de este artículo.</a:t>
            </a:r>
            <a:endParaRPr lang="es-SV" sz="1600" dirty="0" smtClean="0"/>
          </a:p>
          <a:p>
            <a:pPr algn="just"/>
            <a:r>
              <a:rPr lang="es-ES" sz="1600" dirty="0" smtClean="0"/>
              <a:t>Art. 33.- Los socios deben realizar las aportaciones al momento de otorgarse la escritura social o en la época y forma estipuladas en la misma.</a:t>
            </a:r>
            <a:endParaRPr lang="es-SV" sz="1600" dirty="0" smtClean="0"/>
          </a:p>
          <a:p>
            <a:pPr algn="just"/>
            <a:r>
              <a:rPr lang="es-ES" sz="1600" dirty="0" smtClean="0"/>
              <a:t>Art. 34.- El nuevo socio de una sociedad responde, según la forma de ésta, de todas las obligaciones sociales contraídas antes de su admisión, aún cuando se modifique la razón o la denominación social. </a:t>
            </a:r>
          </a:p>
          <a:p>
            <a:pPr algn="just"/>
            <a:endParaRPr lang="es-SV"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00760" y="1214422"/>
            <a:ext cx="2533640" cy="4114800"/>
          </a:xfrm>
        </p:spPr>
        <p:txBody>
          <a:bodyPr>
            <a:normAutofit/>
          </a:bodyPr>
          <a:lstStyle/>
          <a:p>
            <a:r>
              <a:rPr lang="es-SV" sz="3600" dirty="0" smtClean="0"/>
              <a:t>Art.-35</a:t>
            </a:r>
          </a:p>
          <a:p>
            <a:r>
              <a:rPr lang="es-SV" sz="3600" dirty="0" smtClean="0"/>
              <a:t>Art.-36</a:t>
            </a:r>
          </a:p>
          <a:p>
            <a:r>
              <a:rPr lang="es-SV" sz="3600" dirty="0" smtClean="0"/>
              <a:t>Art.-37</a:t>
            </a:r>
          </a:p>
          <a:p>
            <a:r>
              <a:rPr lang="es-SV" sz="3600" dirty="0" smtClean="0"/>
              <a:t>Art.-38</a:t>
            </a:r>
          </a:p>
          <a:p>
            <a:r>
              <a:rPr lang="es-SV" sz="3600" dirty="0" smtClean="0"/>
              <a:t>Art.-39</a:t>
            </a:r>
            <a:endParaRPr lang="es-SV" sz="3600" dirty="0"/>
          </a:p>
        </p:txBody>
      </p:sp>
      <p:sp>
        <p:nvSpPr>
          <p:cNvPr id="4" name="1 Título"/>
          <p:cNvSpPr>
            <a:spLocks noGrp="1"/>
          </p:cNvSpPr>
          <p:nvPr>
            <p:ph type="title"/>
          </p:nvPr>
        </p:nvSpPr>
        <p:spPr>
          <a:xfrm>
            <a:off x="0" y="2214554"/>
            <a:ext cx="5357850" cy="1643074"/>
          </a:xfrm>
        </p:spPr>
        <p:txBody>
          <a:bodyPr/>
          <a:lstStyle/>
          <a:p>
            <a:pPr algn="ctr"/>
            <a:r>
              <a:rPr lang="es-SV" dirty="0" smtClean="0"/>
              <a:t>SOBRE EL REPARTO DE UTILIDADES O PERDIDAS y reserva legal</a:t>
            </a:r>
            <a:endParaRPr lang="es-SV" dirty="0"/>
          </a:p>
        </p:txBody>
      </p:sp>
      <p:sp>
        <p:nvSpPr>
          <p:cNvPr id="5" name="4 Abrir llave"/>
          <p:cNvSpPr/>
          <p:nvPr/>
        </p:nvSpPr>
        <p:spPr>
          <a:xfrm>
            <a:off x="5500694" y="857232"/>
            <a:ext cx="571504" cy="435771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714348" y="1000108"/>
            <a:ext cx="7924800" cy="5357834"/>
          </a:xfrm>
        </p:spPr>
        <p:txBody>
          <a:bodyPr>
            <a:normAutofit/>
          </a:bodyPr>
          <a:lstStyle/>
          <a:p>
            <a:pPr algn="just"/>
            <a:r>
              <a:rPr lang="es-ES" sz="1800" dirty="0" smtClean="0"/>
              <a:t> Art. 40.- Todas las sociedades llevarán  los libros siguientes:</a:t>
            </a:r>
            <a:endParaRPr lang="es-SV" sz="1800" dirty="0" smtClean="0"/>
          </a:p>
          <a:p>
            <a:pPr marL="400050" lvl="0" indent="-400050" algn="just">
              <a:buFont typeface="+mj-lt"/>
              <a:buAutoNum type="romanUcPeriod"/>
            </a:pPr>
            <a:r>
              <a:rPr lang="es-ES" sz="1800" dirty="0" smtClean="0"/>
              <a:t>Libro de actas de las juntas generales.</a:t>
            </a:r>
            <a:endParaRPr lang="es-SV" sz="1800" dirty="0" smtClean="0"/>
          </a:p>
          <a:p>
            <a:pPr marL="400050" lvl="0" indent="-400050" algn="just">
              <a:buFont typeface="+mj-lt"/>
              <a:buAutoNum type="romanUcPeriod"/>
            </a:pPr>
            <a:r>
              <a:rPr lang="es-ES" sz="1800" dirty="0" smtClean="0"/>
              <a:t>Libro de actas de juntas directivas o consejos de administración</a:t>
            </a:r>
            <a:endParaRPr lang="es-SV" sz="1800" dirty="0" smtClean="0"/>
          </a:p>
          <a:p>
            <a:pPr marL="400050" lvl="0" indent="-400050" algn="just">
              <a:buFont typeface="+mj-lt"/>
              <a:buAutoNum type="romanUcPeriod"/>
            </a:pPr>
            <a:r>
              <a:rPr lang="es-ES" sz="1800" dirty="0" smtClean="0"/>
              <a:t>Libro de registro de socios o de accionistas.</a:t>
            </a:r>
            <a:endParaRPr lang="es-SV" sz="1800" dirty="0" smtClean="0"/>
          </a:p>
          <a:p>
            <a:pPr algn="just"/>
            <a:r>
              <a:rPr lang="es-ES" sz="1800" dirty="0" smtClean="0"/>
              <a:t>Art. 42.- El Estado, los Municipios y, en general, cualesquiera instituciones públicas, pueden ejercer actividades comerciales. Las últimas pueden crearse con objeto y forma mercantiles, como medios para realizar las finalidades que les correspondan.</a:t>
            </a:r>
            <a:endParaRPr lang="es-SV" sz="1800" dirty="0" smtClean="0"/>
          </a:p>
          <a:p>
            <a:pPr algn="just"/>
            <a:r>
              <a:rPr lang="es-ES" sz="1800" dirty="0" smtClean="0"/>
              <a:t>Art. 43.- Son sociedades de economía mixta aquellas que, teniendo forma anónima, están constituidas por el Estado, el Municipio, las Instituciones Oficiales Autónomas, otras sociedades de economía mixta o las instituciones de interés público, en concurrencia con particulares</a:t>
            </a:r>
            <a:endParaRPr lang="es-SV"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85728"/>
            <a:ext cx="7924800" cy="631844"/>
          </a:xfrm>
        </p:spPr>
        <p:txBody>
          <a:bodyPr/>
          <a:lstStyle/>
          <a:p>
            <a:r>
              <a:rPr lang="es-SV" sz="2800" b="1" dirty="0" smtClean="0"/>
              <a:t>Obligaciones de los comerciantes</a:t>
            </a:r>
            <a:endParaRPr lang="es-SV" sz="2800" b="1" dirty="0"/>
          </a:p>
        </p:txBody>
      </p:sp>
      <p:sp>
        <p:nvSpPr>
          <p:cNvPr id="3" name="2 Marcador de contenido"/>
          <p:cNvSpPr>
            <a:spLocks noGrp="1"/>
          </p:cNvSpPr>
          <p:nvPr>
            <p:ph sz="quarter" idx="13"/>
          </p:nvPr>
        </p:nvSpPr>
        <p:spPr>
          <a:xfrm>
            <a:off x="571472" y="1142984"/>
            <a:ext cx="7924800" cy="4114800"/>
          </a:xfrm>
        </p:spPr>
        <p:txBody>
          <a:bodyPr/>
          <a:lstStyle/>
          <a:p>
            <a:pPr>
              <a:buNone/>
            </a:pPr>
            <a:r>
              <a:rPr lang="es-SV" b="1" dirty="0" smtClean="0"/>
              <a:t>Art. 411.- SON OBLIGACIONES DEL COMERCIANTE INDIVIDUAL Y SOCIAL</a:t>
            </a:r>
            <a:r>
              <a:rPr lang="es-SV" dirty="0" smtClean="0"/>
              <a:t>: </a:t>
            </a:r>
          </a:p>
          <a:p>
            <a:pPr marL="400050" indent="-400050"/>
            <a:r>
              <a:rPr lang="es-SV" dirty="0" smtClean="0"/>
              <a:t>MATRICULAR SU EMPRESA MERCANTIL Y REGISTRAR SUS RESPECTIVOS LOCALES, AGENCIAS O SUCURSALES.</a:t>
            </a:r>
          </a:p>
          <a:p>
            <a:pPr marL="400050" indent="-400050"/>
            <a:r>
              <a:rPr lang="es-SV" dirty="0" smtClean="0"/>
              <a:t>LLEVAR LA CONTABILIDAD Y LA CORRESPONDENCIA EN LA FORMA PRESCRITA POR ESTE CÓDIGO. </a:t>
            </a:r>
          </a:p>
          <a:p>
            <a:pPr marL="400050" lvl="0" indent="-400050">
              <a:buFont typeface="+mj-lt"/>
              <a:buAutoNum type="romanUcPeriod"/>
            </a:pPr>
            <a:endParaRPr lang="es-SV" dirty="0" smtClean="0"/>
          </a:p>
          <a:p>
            <a:pPr>
              <a:buNone/>
            </a:pPr>
            <a:endParaRPr lang="es-SV" dirty="0"/>
          </a:p>
        </p:txBody>
      </p:sp>
      <p:pic>
        <p:nvPicPr>
          <p:cNvPr id="33794" name="Picture 2" descr="http://www.profesionales-asociados.com/img/corp/direcion_procesos_05.jpg"/>
          <p:cNvPicPr>
            <a:picLocks noChangeAspect="1" noChangeArrowheads="1"/>
          </p:cNvPicPr>
          <p:nvPr/>
        </p:nvPicPr>
        <p:blipFill>
          <a:blip r:embed="rId2"/>
          <a:srcRect/>
          <a:stretch>
            <a:fillRect/>
          </a:stretch>
        </p:blipFill>
        <p:spPr bwMode="auto">
          <a:xfrm>
            <a:off x="2357422" y="3149719"/>
            <a:ext cx="4286281" cy="2493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714348" y="0"/>
            <a:ext cx="7924800" cy="3714752"/>
          </a:xfrm>
        </p:spPr>
        <p:txBody>
          <a:bodyPr/>
          <a:lstStyle/>
          <a:p>
            <a:pPr marL="400050" indent="-400050">
              <a:buNone/>
            </a:pPr>
            <a:r>
              <a:rPr lang="es-SV" dirty="0" smtClean="0"/>
              <a:t> </a:t>
            </a:r>
          </a:p>
          <a:p>
            <a:pPr marL="400050" indent="-400050"/>
            <a:r>
              <a:rPr lang="es-SV" sz="1600" dirty="0" smtClean="0"/>
              <a:t>DEPOSITAR ANUALMENTE EN EL REGISTRO DE COMERCIO EL BALANCE GENERAL DE SU EMPRESA, LOS ESTADOS DE RESULTADOS Y DE CAMBIO EN EL PATRIMONIO CORRESPONDIENTES AL MISMO EJERCICIO DEL BALANCE GENERAL, ACOMPAÑADOS DEL DICTAMEN DEL AUDITOR Y SUS RESPECTIVOS ANEXOS; Y CUMPLIR CON LOS DEMÁS REQUISITOS DE PUBLICIDAD MERCANTIL QUE LA LEY ESTABLECE.</a:t>
            </a:r>
          </a:p>
          <a:p>
            <a:pPr marL="400050" indent="-400050"/>
            <a:endParaRPr lang="es-SV" sz="1600" dirty="0" smtClean="0"/>
          </a:p>
          <a:p>
            <a:pPr marL="400050" indent="-400050"/>
            <a:r>
              <a:rPr lang="es-SV" sz="1600" dirty="0" smtClean="0"/>
              <a:t>REALIZAR SU ACTIVIDAD DENTRO DE LOS LÍMITES DE LA LIBRE COMPETENCIA ESTABLECIDOS EN LA LEY, LOS USOS MERCANTILES Y LAS BUENAS COSTUMBRES, ABSTENIENDOSE DE TODA </a:t>
            </a:r>
            <a:r>
              <a:rPr lang="es-SV" dirty="0" smtClean="0"/>
              <a:t>COMPETENCIA DESLEAL.</a:t>
            </a:r>
            <a:endParaRPr lang="es-SV" dirty="0"/>
          </a:p>
        </p:txBody>
      </p:sp>
      <p:pic>
        <p:nvPicPr>
          <p:cNvPr id="32770" name="Picture 2" descr="http://2.bp.blogspot.com/-zyL8m5n33WY/Tral-VkYNDI/AAAAAAAACxY/XwtOETI45jk/s1600/estados-financieros.jpg"/>
          <p:cNvPicPr>
            <a:picLocks noChangeAspect="1" noChangeArrowheads="1"/>
          </p:cNvPicPr>
          <p:nvPr/>
        </p:nvPicPr>
        <p:blipFill>
          <a:blip r:embed="rId2"/>
          <a:srcRect/>
          <a:stretch>
            <a:fillRect/>
          </a:stretch>
        </p:blipFill>
        <p:spPr bwMode="auto">
          <a:xfrm>
            <a:off x="2928926" y="3286124"/>
            <a:ext cx="3495665" cy="23394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57166"/>
            <a:ext cx="7924800" cy="703282"/>
          </a:xfrm>
        </p:spPr>
        <p:txBody>
          <a:bodyPr/>
          <a:lstStyle/>
          <a:p>
            <a:pPr algn="ctr"/>
            <a:r>
              <a:rPr lang="es-SV" b="1" dirty="0" smtClean="0"/>
              <a:t>OBLIGACIONES DE DIVERSA INDOLE</a:t>
            </a:r>
            <a:endParaRPr lang="es-SV" dirty="0"/>
          </a:p>
        </p:txBody>
      </p:sp>
      <p:sp>
        <p:nvSpPr>
          <p:cNvPr id="3" name="2 Marcador de contenido"/>
          <p:cNvSpPr>
            <a:spLocks noGrp="1"/>
          </p:cNvSpPr>
          <p:nvPr>
            <p:ph sz="quarter" idx="13"/>
          </p:nvPr>
        </p:nvSpPr>
        <p:spPr>
          <a:xfrm>
            <a:off x="609600" y="1600200"/>
            <a:ext cx="4962532" cy="4114800"/>
          </a:xfrm>
        </p:spPr>
        <p:txBody>
          <a:bodyPr>
            <a:normAutofit/>
          </a:bodyPr>
          <a:lstStyle/>
          <a:p>
            <a:pPr marL="457200" indent="-457200">
              <a:lnSpc>
                <a:spcPct val="150000"/>
              </a:lnSpc>
              <a:buFont typeface="+mj-lt"/>
              <a:buAutoNum type="arabicPeriod"/>
            </a:pPr>
            <a:r>
              <a:rPr lang="es-SV" sz="2400" b="1" dirty="0" smtClean="0"/>
              <a:t>MUNICIPALES</a:t>
            </a:r>
            <a:endParaRPr lang="es-SV" sz="2400" dirty="0" smtClean="0"/>
          </a:p>
          <a:p>
            <a:pPr lvl="0"/>
            <a:r>
              <a:rPr lang="es-SV" sz="2400" dirty="0" smtClean="0"/>
              <a:t>Presentar declaración de capital en formulario que la misma Municipalidad proporciona.</a:t>
            </a:r>
          </a:p>
          <a:p>
            <a:pPr lvl="0"/>
            <a:r>
              <a:rPr lang="es-SV" sz="2400" dirty="0" smtClean="0"/>
              <a:t>Pagar la patente del negocio.</a:t>
            </a:r>
          </a:p>
          <a:p>
            <a:pPr lvl="0"/>
            <a:r>
              <a:rPr lang="es-SV" sz="2400" dirty="0" smtClean="0"/>
              <a:t>Pagar los derechos publicitarios (carteles, letreros, etc.)</a:t>
            </a:r>
          </a:p>
          <a:p>
            <a:pPr>
              <a:lnSpc>
                <a:spcPct val="150000"/>
              </a:lnSpc>
            </a:pPr>
            <a:endParaRPr lang="es-SV" sz="2400" dirty="0" smtClean="0"/>
          </a:p>
          <a:p>
            <a:pPr>
              <a:lnSpc>
                <a:spcPct val="150000"/>
              </a:lnSpc>
              <a:buNone/>
            </a:pPr>
            <a:endParaRPr lang="es-SV" sz="1800" dirty="0"/>
          </a:p>
        </p:txBody>
      </p:sp>
      <p:pic>
        <p:nvPicPr>
          <p:cNvPr id="34818" name="Picture 2" descr="H:\o derechos p.jpg"/>
          <p:cNvPicPr>
            <a:picLocks noChangeAspect="1" noChangeArrowheads="1"/>
          </p:cNvPicPr>
          <p:nvPr/>
        </p:nvPicPr>
        <p:blipFill>
          <a:blip r:embed="rId2"/>
          <a:srcRect/>
          <a:stretch>
            <a:fillRect/>
          </a:stretch>
        </p:blipFill>
        <p:spPr bwMode="auto">
          <a:xfrm rot="2708527">
            <a:off x="5445733" y="2426772"/>
            <a:ext cx="3375017" cy="2314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85728"/>
            <a:ext cx="7924800" cy="703282"/>
          </a:xfrm>
        </p:spPr>
        <p:txBody>
          <a:bodyPr/>
          <a:lstStyle/>
          <a:p>
            <a:pPr algn="ctr"/>
            <a:r>
              <a:rPr lang="es-SV" dirty="0" smtClean="0">
                <a:latin typeface="Times New Roman" pitchFamily="18" charset="0"/>
                <a:cs typeface="Times New Roman" pitchFamily="18" charset="0"/>
              </a:rPr>
              <a:t>Comercio</a:t>
            </a:r>
            <a:endParaRPr lang="es-SV" dirty="0">
              <a:latin typeface="Times New Roman" pitchFamily="18" charset="0"/>
              <a:cs typeface="Times New Roman" pitchFamily="18" charset="0"/>
            </a:endParaRPr>
          </a:p>
        </p:txBody>
      </p:sp>
      <p:sp>
        <p:nvSpPr>
          <p:cNvPr id="3" name="2 Marcador de contenido"/>
          <p:cNvSpPr>
            <a:spLocks noGrp="1"/>
          </p:cNvSpPr>
          <p:nvPr>
            <p:ph sz="quarter" idx="13"/>
          </p:nvPr>
        </p:nvSpPr>
        <p:spPr>
          <a:xfrm>
            <a:off x="647728" y="1028712"/>
            <a:ext cx="7924800" cy="4114800"/>
          </a:xfrm>
        </p:spPr>
        <p:txBody>
          <a:bodyPr/>
          <a:lstStyle/>
          <a:p>
            <a:pPr algn="just"/>
            <a:r>
              <a:rPr lang="es-SV" dirty="0" smtClean="0"/>
              <a:t>Se denomina </a:t>
            </a:r>
            <a:r>
              <a:rPr lang="es-SV" b="1" dirty="0" smtClean="0"/>
              <a:t>comercio</a:t>
            </a:r>
            <a:r>
              <a:rPr lang="es-SV" dirty="0" smtClean="0"/>
              <a:t> a la actividad socioeconómica consistente en el intercambio de algunos materiales que sean libres en el mercado de compra y venta de bienes y servicios, sea para su uso, para su venta o su transformación. Es el cambio o transacción de algo a cambio de otra cosa de igual valor. Por actividades comerciales o industriales entendemos tanto intercambio de bienes o de servicios que se efectúan a través de un mercader o comerciante.</a:t>
            </a:r>
            <a:endParaRPr lang="es-SV" dirty="0"/>
          </a:p>
        </p:txBody>
      </p:sp>
      <p:pic>
        <p:nvPicPr>
          <p:cNvPr id="1026" name="Picture 2" descr="http://www.elsalvador.com/mwedh/aspnet/imagen.aspx?idArt=5121442&amp;idImag=12270419&amp;res=0&amp;idcat=6358&amp;w=450&amp;maxh=400"/>
          <p:cNvPicPr>
            <a:picLocks noChangeAspect="1" noChangeArrowheads="1"/>
          </p:cNvPicPr>
          <p:nvPr/>
        </p:nvPicPr>
        <p:blipFill>
          <a:blip r:embed="rId2"/>
          <a:srcRect/>
          <a:stretch>
            <a:fillRect/>
          </a:stretch>
        </p:blipFill>
        <p:spPr bwMode="auto">
          <a:xfrm>
            <a:off x="2357422" y="2714620"/>
            <a:ext cx="4286250" cy="28098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285720" y="285728"/>
            <a:ext cx="5643602" cy="6215106"/>
          </a:xfrm>
        </p:spPr>
        <p:txBody>
          <a:bodyPr>
            <a:normAutofit/>
          </a:bodyPr>
          <a:lstStyle/>
          <a:p>
            <a:pPr>
              <a:buNone/>
            </a:pPr>
            <a:r>
              <a:rPr lang="es-SV" b="1" dirty="0" smtClean="0"/>
              <a:t>1-SANITARIAS</a:t>
            </a:r>
            <a:endParaRPr lang="es-SV" dirty="0" smtClean="0"/>
          </a:p>
          <a:p>
            <a:pPr lvl="0"/>
            <a:r>
              <a:rPr lang="es-SV" dirty="0" smtClean="0"/>
              <a:t>Mantener al día la autorización sanitaria del funcionamiento del negocio.</a:t>
            </a:r>
          </a:p>
          <a:p>
            <a:r>
              <a:rPr lang="es-SV" dirty="0" smtClean="0"/>
              <a:t>Respetar las disposiciones legales contempladas en el reglamento Sanitario.</a:t>
            </a:r>
          </a:p>
          <a:p>
            <a:pPr>
              <a:buNone/>
            </a:pPr>
            <a:r>
              <a:rPr lang="es-SV" b="1" dirty="0" smtClean="0"/>
              <a:t>2-CONTABLES</a:t>
            </a:r>
            <a:endParaRPr lang="es-SV" dirty="0" smtClean="0"/>
          </a:p>
          <a:p>
            <a:pPr lvl="0"/>
            <a:r>
              <a:rPr lang="es-SV" dirty="0" smtClean="0"/>
              <a:t>Llevar los libros de contabilidad que exige el Código de Comercio (Diario, Mayor e inventario y Balances).</a:t>
            </a:r>
          </a:p>
          <a:p>
            <a:pPr lvl="0"/>
            <a:r>
              <a:rPr lang="es-SV" dirty="0" smtClean="0"/>
              <a:t>Llevar otros libros de contabilidad que complementen los anteriores.</a:t>
            </a:r>
          </a:p>
          <a:p>
            <a:pPr lvl="0"/>
            <a:r>
              <a:rPr lang="es-SV" dirty="0" smtClean="0"/>
              <a:t>Conservar los libros hasta el término del negocio.</a:t>
            </a:r>
          </a:p>
          <a:p>
            <a:pPr lvl="0"/>
            <a:r>
              <a:rPr lang="es-SV" dirty="0" smtClean="0"/>
              <a:t>Dejar copia de la documentación despachada.</a:t>
            </a:r>
          </a:p>
          <a:p>
            <a:pPr lvl="0"/>
            <a:r>
              <a:rPr lang="es-SV" dirty="0" smtClean="0"/>
              <a:t>Archivar la documentación recibida.</a:t>
            </a:r>
          </a:p>
          <a:p>
            <a:pPr lvl="0"/>
            <a:r>
              <a:rPr lang="es-SV" dirty="0" smtClean="0"/>
              <a:t>Por las ventas, extender boletas de compra-venta o factura, según corresponda.</a:t>
            </a:r>
          </a:p>
          <a:p>
            <a:pPr lvl="0"/>
            <a:r>
              <a:rPr lang="es-SV" dirty="0" smtClean="0"/>
              <a:t>Practicar y conservar un Balance General, al 31 de diciembre de cada año.</a:t>
            </a:r>
          </a:p>
          <a:p>
            <a:pPr>
              <a:buNone/>
            </a:pPr>
            <a:endParaRPr lang="es-SV" dirty="0"/>
          </a:p>
        </p:txBody>
      </p:sp>
      <p:pic>
        <p:nvPicPr>
          <p:cNvPr id="35842" name="Picture 2" descr="H:\contabilidad.gif"/>
          <p:cNvPicPr>
            <a:picLocks noChangeAspect="1" noChangeArrowheads="1"/>
          </p:cNvPicPr>
          <p:nvPr/>
        </p:nvPicPr>
        <p:blipFill>
          <a:blip r:embed="rId2"/>
          <a:srcRect/>
          <a:stretch>
            <a:fillRect/>
          </a:stretch>
        </p:blipFill>
        <p:spPr bwMode="auto">
          <a:xfrm>
            <a:off x="6015068" y="1500174"/>
            <a:ext cx="2914650" cy="2752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285720" y="285728"/>
            <a:ext cx="6286544" cy="6286544"/>
          </a:xfrm>
        </p:spPr>
        <p:txBody>
          <a:bodyPr>
            <a:normAutofit/>
          </a:bodyPr>
          <a:lstStyle/>
          <a:p>
            <a:pPr>
              <a:buNone/>
            </a:pPr>
            <a:r>
              <a:rPr lang="es-SV" sz="1400" b="1" dirty="0" smtClean="0"/>
              <a:t>3-TRIBUTARIAS</a:t>
            </a:r>
            <a:endParaRPr lang="es-SV" sz="1400" dirty="0" smtClean="0"/>
          </a:p>
          <a:p>
            <a:pPr lvl="0"/>
            <a:r>
              <a:rPr lang="es-SV" sz="1400" dirty="0" smtClean="0"/>
              <a:t>Pagar, oportunamente, los impuestos retenidos por concepto de IVA, pagos PROVISIONALES, impuesto a la RENTA.</a:t>
            </a:r>
          </a:p>
          <a:p>
            <a:pPr lvl="0"/>
            <a:r>
              <a:rPr lang="es-SV" sz="1400" dirty="0" smtClean="0"/>
              <a:t>Pagar el impuesto por concepto de utilidad según el Balance Tributario.</a:t>
            </a:r>
          </a:p>
          <a:p>
            <a:pPr lvl="0"/>
            <a:r>
              <a:rPr lang="es-SV" sz="1400" dirty="0" smtClean="0"/>
              <a:t>Timbrar ante el Servicio de Impuestos Internos, los libros de Contabilidad, facturas, boletas de compraventa, etc.</a:t>
            </a:r>
          </a:p>
          <a:p>
            <a:pPr>
              <a:buNone/>
            </a:pPr>
            <a:r>
              <a:rPr lang="es-SV" sz="1400" b="1" dirty="0" smtClean="0"/>
              <a:t>4-LABORALES</a:t>
            </a:r>
            <a:endParaRPr lang="es-SV" sz="1400" dirty="0" smtClean="0"/>
          </a:p>
          <a:p>
            <a:pPr lvl="0"/>
            <a:r>
              <a:rPr lang="es-SV" sz="1400" dirty="0" smtClean="0"/>
              <a:t>Extender los contratos de trabajo.</a:t>
            </a:r>
          </a:p>
          <a:p>
            <a:pPr lvl="0"/>
            <a:r>
              <a:rPr lang="es-SV" sz="1400" dirty="0" smtClean="0"/>
              <a:t>Pagar oportunamente, sueltos y salarios del personal.</a:t>
            </a:r>
          </a:p>
          <a:p>
            <a:pPr lvl="0"/>
            <a:r>
              <a:rPr lang="es-SV" sz="1400" dirty="0" smtClean="0"/>
              <a:t>Respetar los días de descanso dominical y feriados legales.</a:t>
            </a:r>
          </a:p>
          <a:p>
            <a:pPr lvl="0"/>
            <a:r>
              <a:rPr lang="es-SV" sz="1400" dirty="0" smtClean="0"/>
              <a:t>Respetar los derechos de la mujer en cuanto guarda relación con la maternidad, en especial las licencias de pre y posnatales.</a:t>
            </a:r>
          </a:p>
          <a:p>
            <a:pPr lvl="0"/>
            <a:r>
              <a:rPr lang="es-SV" sz="1400" dirty="0" smtClean="0"/>
              <a:t>Conceder las vacaciones legales a que los trabajadores tienen derecho.</a:t>
            </a:r>
          </a:p>
          <a:p>
            <a:pPr lvl="0"/>
            <a:r>
              <a:rPr lang="es-SV" sz="1400" dirty="0" smtClean="0"/>
              <a:t>Pagar al personal las horas extraordinarias de trabajo.</a:t>
            </a:r>
          </a:p>
          <a:p>
            <a:pPr lvl="0"/>
            <a:r>
              <a:rPr lang="es-SV" sz="1400" dirty="0" smtClean="0"/>
              <a:t>Pagar los sueldos y salarios mínimos que determine la ley.</a:t>
            </a:r>
          </a:p>
          <a:p>
            <a:pPr>
              <a:buNone/>
            </a:pPr>
            <a:r>
              <a:rPr lang="es-SV" sz="1400" b="1" dirty="0" smtClean="0"/>
              <a:t> </a:t>
            </a:r>
            <a:endParaRPr lang="es-SV" sz="1400" dirty="0" smtClean="0"/>
          </a:p>
          <a:p>
            <a:endParaRPr lang="es-SV" sz="1400" dirty="0"/>
          </a:p>
        </p:txBody>
      </p:sp>
      <p:pic>
        <p:nvPicPr>
          <p:cNvPr id="5122" name="Picture 2" descr="http://www.actualicese.com/_ig/img/fotos/finanzas.jpg"/>
          <p:cNvPicPr>
            <a:picLocks noChangeAspect="1" noChangeArrowheads="1"/>
          </p:cNvPicPr>
          <p:nvPr/>
        </p:nvPicPr>
        <p:blipFill>
          <a:blip r:embed="rId2"/>
          <a:srcRect/>
          <a:stretch>
            <a:fillRect/>
          </a:stretch>
        </p:blipFill>
        <p:spPr bwMode="auto">
          <a:xfrm rot="746646">
            <a:off x="6267673" y="1462351"/>
            <a:ext cx="2631387" cy="1758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6" name="Picture 6" descr="http://www.pequenasnoticias.com.ar/Curso_Sueldos/Imagenes/CursoSueldos2.gif"/>
          <p:cNvPicPr>
            <a:picLocks noChangeAspect="1" noChangeArrowheads="1"/>
          </p:cNvPicPr>
          <p:nvPr/>
        </p:nvPicPr>
        <p:blipFill>
          <a:blip r:embed="rId3"/>
          <a:srcRect/>
          <a:stretch>
            <a:fillRect/>
          </a:stretch>
        </p:blipFill>
        <p:spPr bwMode="auto">
          <a:xfrm>
            <a:off x="5572132" y="4000504"/>
            <a:ext cx="2468914" cy="17859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500042"/>
            <a:ext cx="7924800" cy="4071966"/>
          </a:xfrm>
        </p:spPr>
        <p:txBody>
          <a:bodyPr>
            <a:normAutofit/>
          </a:bodyPr>
          <a:lstStyle/>
          <a:p>
            <a:pPr>
              <a:buNone/>
            </a:pPr>
            <a:r>
              <a:rPr lang="es-SV" sz="1800" b="1" dirty="0" smtClean="0"/>
              <a:t>6-PROVISIONALES</a:t>
            </a:r>
            <a:endParaRPr lang="es-SV" sz="1800" dirty="0" smtClean="0"/>
          </a:p>
          <a:p>
            <a:pPr lvl="0"/>
            <a:r>
              <a:rPr lang="es-SV" sz="1800" dirty="0" smtClean="0"/>
              <a:t>Avisar, oportunamente, a las instituciones provisionales la contratación deservicios de personal.</a:t>
            </a:r>
          </a:p>
          <a:p>
            <a:pPr lvl="0"/>
            <a:r>
              <a:rPr lang="es-SV" sz="1800" dirty="0" smtClean="0"/>
              <a:t>Comunicar, oportunamente, la cesación de servicios de personal.</a:t>
            </a:r>
          </a:p>
          <a:p>
            <a:pPr lvl="0"/>
            <a:r>
              <a:rPr lang="es-SV" sz="1800" dirty="0" smtClean="0"/>
              <a:t>Pagar, oportunamente, a la Asociación de Fondos de Pensiones (AFP), Instituto de Normalización Provisional (INP) e Instituciones de Saludo Provisional (ISAPRE) las retenciones provisionales hechas al personal.</a:t>
            </a:r>
          </a:p>
        </p:txBody>
      </p:sp>
      <p:pic>
        <p:nvPicPr>
          <p:cNvPr id="4098" name="Picture 2" descr="http://elsalvador.eregulations.org/media/carnet%20de%20afiliacion%20afp%20confia.jpg"/>
          <p:cNvPicPr>
            <a:picLocks noChangeAspect="1" noChangeArrowheads="1"/>
          </p:cNvPicPr>
          <p:nvPr/>
        </p:nvPicPr>
        <p:blipFill>
          <a:blip r:embed="rId2"/>
          <a:srcRect/>
          <a:stretch>
            <a:fillRect/>
          </a:stretch>
        </p:blipFill>
        <p:spPr bwMode="auto">
          <a:xfrm rot="20672699">
            <a:off x="2792793" y="3231925"/>
            <a:ext cx="3668460" cy="2103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85800" y="1000108"/>
            <a:ext cx="7772400" cy="2477805"/>
          </a:xfrm>
        </p:spPr>
        <p:txBody>
          <a:bodyPr/>
          <a:lstStyle/>
          <a:p>
            <a:r>
              <a:rPr lang="es-SV" b="1" dirty="0" smtClean="0"/>
              <a:t>CREACION DE SOCIEDAD E INSCRIPCION COMO COMERCIANTE INDIVIDUAL.</a:t>
            </a:r>
            <a:r>
              <a:rPr lang="es-SV" dirty="0" smtClean="0"/>
              <a:t/>
            </a:r>
            <a:br>
              <a:rPr lang="es-SV" dirty="0" smtClean="0"/>
            </a:br>
            <a:endParaRPr lang="es-SV"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82512"/>
            <a:ext cx="7924800" cy="631844"/>
          </a:xfrm>
        </p:spPr>
        <p:txBody>
          <a:bodyPr/>
          <a:lstStyle/>
          <a:p>
            <a:r>
              <a:rPr lang="es-SV" sz="2400" b="1" dirty="0" smtClean="0"/>
              <a:t>INSCRIBIRSE COMO COMERCIANTE INDIVIDUAL</a:t>
            </a:r>
            <a:endParaRPr lang="es-SV" sz="2400" dirty="0"/>
          </a:p>
        </p:txBody>
      </p:sp>
      <p:sp>
        <p:nvSpPr>
          <p:cNvPr id="3" name="2 Marcador de contenido"/>
          <p:cNvSpPr>
            <a:spLocks noGrp="1"/>
          </p:cNvSpPr>
          <p:nvPr>
            <p:ph sz="quarter" idx="13"/>
          </p:nvPr>
        </p:nvSpPr>
        <p:spPr/>
        <p:txBody>
          <a:bodyPr/>
          <a:lstStyle/>
          <a:p>
            <a:pPr algn="ctr">
              <a:buNone/>
            </a:pPr>
            <a:r>
              <a:rPr lang="es-SV" b="1" dirty="0" smtClean="0"/>
              <a:t>Clasificación de comerciante individual, para cada una de ellas existe un distinto tipo de trámite:</a:t>
            </a:r>
            <a:br>
              <a:rPr lang="es-SV" b="1" dirty="0" smtClean="0"/>
            </a:br>
            <a:endParaRPr lang="es-SV" b="1" dirty="0" smtClean="0"/>
          </a:p>
          <a:p>
            <a:pPr lvl="0"/>
            <a:r>
              <a:rPr lang="es-SV" dirty="0" smtClean="0"/>
              <a:t>Si su activo es inferior a US$2,286.</a:t>
            </a:r>
            <a:r>
              <a:rPr lang="es-SV" baseline="30000" dirty="0" smtClean="0"/>
              <a:t>00</a:t>
            </a:r>
            <a:endParaRPr lang="es-SV" dirty="0" smtClean="0"/>
          </a:p>
          <a:p>
            <a:pPr lvl="0"/>
            <a:r>
              <a:rPr lang="es-SV" dirty="0" smtClean="0"/>
              <a:t>Si su activo es entre US$2,286.</a:t>
            </a:r>
            <a:r>
              <a:rPr lang="es-SV" baseline="30000" dirty="0" smtClean="0"/>
              <a:t>00</a:t>
            </a:r>
            <a:r>
              <a:rPr lang="es-SV" dirty="0" smtClean="0"/>
              <a:t> y US$12,000.</a:t>
            </a:r>
            <a:r>
              <a:rPr lang="es-SV" baseline="30000" dirty="0" smtClean="0"/>
              <a:t>00</a:t>
            </a:r>
            <a:endParaRPr lang="es-SV" dirty="0" smtClean="0"/>
          </a:p>
          <a:p>
            <a:r>
              <a:rPr lang="es-SV" dirty="0" smtClean="0"/>
              <a:t>Si su activo es igual o superior a US$12,000.</a:t>
            </a:r>
            <a:r>
              <a:rPr lang="es-SV" baseline="30000" dirty="0" smtClean="0"/>
              <a:t>00</a:t>
            </a:r>
            <a:endParaRPr lang="es-SV" dirty="0"/>
          </a:p>
        </p:txBody>
      </p:sp>
      <p:pic>
        <p:nvPicPr>
          <p:cNvPr id="2050" name="Picture 2" descr="http://i.istockimg.com/file_thumbview_approve/11006502/2/stock-photo-11006502-dollar-sign-on-pile-of-dollars-with-clipping-path.jpg"/>
          <p:cNvPicPr>
            <a:picLocks noChangeAspect="1" noChangeArrowheads="1"/>
          </p:cNvPicPr>
          <p:nvPr/>
        </p:nvPicPr>
        <p:blipFill>
          <a:blip r:embed="rId2"/>
          <a:srcRect/>
          <a:stretch>
            <a:fillRect/>
          </a:stretch>
        </p:blipFill>
        <p:spPr bwMode="auto">
          <a:xfrm>
            <a:off x="5627014" y="2596079"/>
            <a:ext cx="2507827" cy="2762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785794"/>
            <a:ext cx="7605738" cy="4929206"/>
          </a:xfrm>
        </p:spPr>
        <p:txBody>
          <a:bodyPr/>
          <a:lstStyle/>
          <a:p>
            <a:pPr>
              <a:buNone/>
            </a:pPr>
            <a:r>
              <a:rPr lang="es-SV" b="1" dirty="0" smtClean="0"/>
              <a:t>1-SI SU ACTIVO ES INFERIOR A USD $ 2,286.</a:t>
            </a:r>
            <a:r>
              <a:rPr lang="es-SV" b="1" baseline="30000" dirty="0" smtClean="0"/>
              <a:t>00</a:t>
            </a:r>
            <a:endParaRPr lang="es-SV" dirty="0" smtClean="0"/>
          </a:p>
          <a:p>
            <a:pPr>
              <a:buNone/>
            </a:pPr>
            <a:r>
              <a:rPr lang="es-SV" b="1" dirty="0" smtClean="0"/>
              <a:t>		PASOS</a:t>
            </a:r>
            <a:endParaRPr lang="es-SV" dirty="0" smtClean="0"/>
          </a:p>
          <a:p>
            <a:pPr lvl="0"/>
            <a:r>
              <a:rPr lang="es-SV" b="1" dirty="0" smtClean="0"/>
              <a:t>Obtención de NIT ( En Ministerio de Hacienda)</a:t>
            </a:r>
            <a:endParaRPr lang="es-SV" dirty="0" smtClean="0"/>
          </a:p>
          <a:p>
            <a:pPr lvl="0"/>
            <a:r>
              <a:rPr lang="es-SV" b="1" dirty="0" smtClean="0"/>
              <a:t>Inscripción en Alcaldía Municipal</a:t>
            </a:r>
            <a:r>
              <a:rPr lang="es-SV" dirty="0" smtClean="0"/>
              <a:t> </a:t>
            </a:r>
            <a:br>
              <a:rPr lang="es-SV" dirty="0" smtClean="0"/>
            </a:br>
            <a:r>
              <a:rPr lang="es-SV" dirty="0" smtClean="0"/>
              <a:t>Obtener inscripción de comerciante individual </a:t>
            </a:r>
            <a:br>
              <a:rPr lang="es-SV" dirty="0" smtClean="0"/>
            </a:br>
            <a:endParaRPr lang="es-SV" dirty="0" smtClean="0"/>
          </a:p>
          <a:p>
            <a:pPr>
              <a:buNone/>
            </a:pPr>
            <a:r>
              <a:rPr lang="es-SV" b="1" dirty="0" smtClean="0"/>
              <a:t>2-SI SU ACTIVO ES ENTRE US$2,286.</a:t>
            </a:r>
            <a:r>
              <a:rPr lang="es-SV" b="1" baseline="30000" dirty="0" smtClean="0"/>
              <a:t>00</a:t>
            </a:r>
            <a:r>
              <a:rPr lang="es-SV" b="1" dirty="0" smtClean="0"/>
              <a:t> y US$12,000.</a:t>
            </a:r>
            <a:r>
              <a:rPr lang="es-SV" b="1" baseline="30000" dirty="0" smtClean="0"/>
              <a:t>00</a:t>
            </a:r>
            <a:endParaRPr lang="es-SV" dirty="0" smtClean="0"/>
          </a:p>
          <a:p>
            <a:pPr>
              <a:buNone/>
            </a:pPr>
            <a:r>
              <a:rPr lang="es-SV" b="1" dirty="0" smtClean="0"/>
              <a:t>		PASOS</a:t>
            </a:r>
            <a:endParaRPr lang="es-SV" dirty="0" smtClean="0"/>
          </a:p>
          <a:p>
            <a:pPr lvl="0"/>
            <a:r>
              <a:rPr lang="es-SV" b="1" dirty="0" smtClean="0"/>
              <a:t>Obtención de NIT y NRC (En Ministerio de Hacienda).</a:t>
            </a:r>
            <a:endParaRPr lang="es-SV" dirty="0" smtClean="0"/>
          </a:p>
          <a:p>
            <a:pPr lvl="0"/>
            <a:r>
              <a:rPr lang="es-SV" b="1" dirty="0" smtClean="0"/>
              <a:t>Inscripción en Alcaldía Municipal. </a:t>
            </a:r>
            <a:endParaRPr lang="es-SV" dirty="0" smtClean="0"/>
          </a:p>
          <a:p>
            <a:pPr lvl="0"/>
            <a:r>
              <a:rPr lang="es-SV" b="1" dirty="0" smtClean="0"/>
              <a:t>Obtención de legalización de Libros para control de IVA (Contador Público).</a:t>
            </a:r>
            <a:endParaRPr lang="es-SV" dirty="0" smtClean="0"/>
          </a:p>
          <a:p>
            <a:endParaRPr lang="es-SV" dirty="0"/>
          </a:p>
        </p:txBody>
      </p:sp>
      <p:sp>
        <p:nvSpPr>
          <p:cNvPr id="2050" name="AutoShape 2" descr="http://t3.gstatic.com/images?q=tbn:ANd9GcQ-hepCY58tul87DsmHlZsm9U0kw5ebzAJCnBB-RUQiFQPzOZ9oRNVkIIp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SV"/>
          </a:p>
        </p:txBody>
      </p:sp>
      <p:sp>
        <p:nvSpPr>
          <p:cNvPr id="2052" name="AutoShape 4" descr="http://t3.gstatic.com/images?q=tbn:ANd9GcQ-hepCY58tul87DsmHlZsm9U0kw5ebzAJCnBB-RUQiFQPzOZ9oRNVkIIp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SV"/>
          </a:p>
        </p:txBody>
      </p:sp>
      <p:pic>
        <p:nvPicPr>
          <p:cNvPr id="1026" name="Picture 2" descr="http://t0.gstatic.com/images?q=tbn:ANd9GcRwco8buEYkFg9Ehyg7nTkKdVXCyiZEN76UQM7E0ahGVLg-X008gA"/>
          <p:cNvPicPr>
            <a:picLocks noChangeAspect="1" noChangeArrowheads="1"/>
          </p:cNvPicPr>
          <p:nvPr/>
        </p:nvPicPr>
        <p:blipFill>
          <a:blip r:embed="rId2"/>
          <a:srcRect/>
          <a:stretch>
            <a:fillRect/>
          </a:stretch>
        </p:blipFill>
        <p:spPr bwMode="auto">
          <a:xfrm>
            <a:off x="6781800" y="4924424"/>
            <a:ext cx="2362200" cy="193357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500042"/>
            <a:ext cx="7924800" cy="5214958"/>
          </a:xfrm>
        </p:spPr>
        <p:txBody>
          <a:bodyPr>
            <a:normAutofit/>
          </a:bodyPr>
          <a:lstStyle/>
          <a:p>
            <a:pPr>
              <a:buNone/>
            </a:pPr>
            <a:r>
              <a:rPr lang="es-SV" b="1" dirty="0" smtClean="0"/>
              <a:t>3-SI SU ACTIVO ES IGUAL O SUPERIOR A US$12,000</a:t>
            </a:r>
            <a:r>
              <a:rPr lang="es-SV" b="1" baseline="30000" dirty="0" smtClean="0"/>
              <a:t>00</a:t>
            </a:r>
            <a:endParaRPr lang="es-SV" b="1" dirty="0" smtClean="0"/>
          </a:p>
          <a:p>
            <a:pPr>
              <a:buNone/>
            </a:pPr>
            <a:r>
              <a:rPr lang="es-SV" b="1" dirty="0" smtClean="0"/>
              <a:t>		PASOS</a:t>
            </a:r>
            <a:endParaRPr lang="es-CL" dirty="0" smtClean="0"/>
          </a:p>
          <a:p>
            <a:pPr lvl="0">
              <a:buFont typeface="+mj-lt"/>
              <a:buAutoNum type="arabicPeriod"/>
            </a:pPr>
            <a:r>
              <a:rPr lang="es-SV" b="1" dirty="0" smtClean="0"/>
              <a:t>Trámites de inicio.</a:t>
            </a:r>
            <a:r>
              <a:rPr lang="es-SV" dirty="0" smtClean="0"/>
              <a:t/>
            </a:r>
            <a:br>
              <a:rPr lang="es-SV" dirty="0" smtClean="0"/>
            </a:br>
            <a:r>
              <a:rPr lang="es-SV" dirty="0" smtClean="0"/>
              <a:t>Solicitar información y formularios para la inscripción </a:t>
            </a:r>
            <a:br>
              <a:rPr lang="es-SV" dirty="0" smtClean="0"/>
            </a:br>
            <a:r>
              <a:rPr lang="es-SV" dirty="0" smtClean="0"/>
              <a:t>Pagar derechos de inscripción y NIT </a:t>
            </a:r>
            <a:br>
              <a:rPr lang="es-SV" dirty="0" smtClean="0"/>
            </a:br>
            <a:r>
              <a:rPr lang="es-SV" dirty="0" smtClean="0"/>
              <a:t>Solicitar elaboración de balance inicial </a:t>
            </a:r>
            <a:br>
              <a:rPr lang="es-SV" dirty="0" smtClean="0"/>
            </a:br>
            <a:endParaRPr lang="es-CL" dirty="0" smtClean="0"/>
          </a:p>
          <a:p>
            <a:pPr lvl="0">
              <a:buFont typeface="+mj-lt"/>
              <a:buAutoNum type="arabicPeriod"/>
            </a:pPr>
            <a:r>
              <a:rPr lang="es-SV" b="1" dirty="0" smtClean="0"/>
              <a:t>Inscripciones (comerciante individual)</a:t>
            </a:r>
            <a:r>
              <a:rPr lang="es-SV" dirty="0" smtClean="0"/>
              <a:t> </a:t>
            </a:r>
            <a:br>
              <a:rPr lang="es-SV" dirty="0" smtClean="0"/>
            </a:br>
            <a:r>
              <a:rPr lang="es-SV" dirty="0" smtClean="0"/>
              <a:t>Solicitar inscripción integral </a:t>
            </a:r>
            <a:br>
              <a:rPr lang="es-SV" dirty="0" smtClean="0"/>
            </a:br>
            <a:endParaRPr lang="es-CL" dirty="0" smtClean="0"/>
          </a:p>
          <a:p>
            <a:pPr lvl="0">
              <a:buFont typeface="+mj-lt"/>
              <a:buAutoNum type="arabicPeriod"/>
            </a:pPr>
            <a:r>
              <a:rPr lang="es-SV" b="1" dirty="0" smtClean="0"/>
              <a:t>Inscripción en Alcaldía Municipal</a:t>
            </a:r>
            <a:r>
              <a:rPr lang="es-SV" dirty="0" smtClean="0"/>
              <a:t> </a:t>
            </a:r>
            <a:br>
              <a:rPr lang="es-SV" dirty="0" smtClean="0"/>
            </a:br>
            <a:r>
              <a:rPr lang="es-SV" dirty="0" smtClean="0"/>
              <a:t>Solicitar la inscripción de comerciante individual </a:t>
            </a:r>
            <a:br>
              <a:rPr lang="es-SV" dirty="0" smtClean="0"/>
            </a:br>
            <a:endParaRPr lang="es-CL" dirty="0" smtClean="0"/>
          </a:p>
          <a:p>
            <a:pPr lvl="0">
              <a:buFont typeface="+mj-lt"/>
              <a:buAutoNum type="arabicPeriod"/>
            </a:pPr>
            <a:r>
              <a:rPr lang="es-SV" b="1" dirty="0" smtClean="0"/>
              <a:t>Legalización de sistema y libros contables</a:t>
            </a:r>
            <a:r>
              <a:rPr lang="es-SV" dirty="0" smtClean="0"/>
              <a:t> </a:t>
            </a:r>
            <a:br>
              <a:rPr lang="es-SV" dirty="0" smtClean="0"/>
            </a:br>
            <a:r>
              <a:rPr lang="es-SV" dirty="0" smtClean="0"/>
              <a:t>Solicitar legalización del sistema y libros contables ( Contador público)</a:t>
            </a:r>
            <a:endParaRPr lang="es-CL"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57166"/>
            <a:ext cx="7924800" cy="417530"/>
          </a:xfrm>
        </p:spPr>
        <p:txBody>
          <a:bodyPr/>
          <a:lstStyle/>
          <a:p>
            <a:r>
              <a:rPr lang="es-SV" sz="2400" b="1" dirty="0" smtClean="0"/>
              <a:t>INSCRIPCION DE SOCIEDAD</a:t>
            </a:r>
            <a:endParaRPr lang="es-CL" sz="2400" dirty="0"/>
          </a:p>
        </p:txBody>
      </p:sp>
      <p:sp>
        <p:nvSpPr>
          <p:cNvPr id="3" name="2 Marcador de contenido"/>
          <p:cNvSpPr>
            <a:spLocks noGrp="1"/>
          </p:cNvSpPr>
          <p:nvPr>
            <p:ph sz="quarter" idx="13"/>
          </p:nvPr>
        </p:nvSpPr>
        <p:spPr>
          <a:xfrm>
            <a:off x="609600" y="1428752"/>
            <a:ext cx="7924800" cy="4857768"/>
          </a:xfrm>
        </p:spPr>
        <p:txBody>
          <a:bodyPr>
            <a:normAutofit/>
          </a:bodyPr>
          <a:lstStyle/>
          <a:p>
            <a:pPr>
              <a:buNone/>
            </a:pPr>
            <a:r>
              <a:rPr lang="es-SV" b="1" dirty="0" smtClean="0"/>
              <a:t>		PASOS</a:t>
            </a:r>
            <a:endParaRPr lang="es-CL" dirty="0" smtClean="0"/>
          </a:p>
          <a:p>
            <a:pPr lvl="0">
              <a:buFont typeface="+mj-lt"/>
              <a:buAutoNum type="arabicPeriod"/>
            </a:pPr>
            <a:r>
              <a:rPr lang="es-SV" b="1" dirty="0" smtClean="0"/>
              <a:t>Trámites de inicio </a:t>
            </a:r>
            <a:r>
              <a:rPr lang="es-SV" dirty="0" smtClean="0"/>
              <a:t/>
            </a:r>
            <a:br>
              <a:rPr lang="es-SV" dirty="0" smtClean="0"/>
            </a:br>
            <a:r>
              <a:rPr lang="es-SV" dirty="0" smtClean="0"/>
              <a:t>Opcional: Verificar disponibilidad del nombre de la sociedad.</a:t>
            </a:r>
            <a:br>
              <a:rPr lang="es-SV" dirty="0" smtClean="0"/>
            </a:br>
            <a:r>
              <a:rPr lang="es-SV" dirty="0" smtClean="0"/>
              <a:t>Emitir cheque para el aporte del capital inicial.</a:t>
            </a:r>
            <a:br>
              <a:rPr lang="es-SV" dirty="0" smtClean="0"/>
            </a:br>
            <a:r>
              <a:rPr lang="es-SV" dirty="0" smtClean="0"/>
              <a:t>Solicitar elaboración de la escritura de constitución.</a:t>
            </a:r>
            <a:endParaRPr lang="es-CL" dirty="0" smtClean="0"/>
          </a:p>
          <a:p>
            <a:pPr>
              <a:buFont typeface="+mj-lt"/>
              <a:buAutoNum type="arabicPeriod"/>
            </a:pPr>
            <a:r>
              <a:rPr lang="es-SV" dirty="0" smtClean="0"/>
              <a:t>Recibir testimonio de escritura de constitución.</a:t>
            </a:r>
            <a:br>
              <a:rPr lang="es-SV" dirty="0" smtClean="0"/>
            </a:br>
            <a:r>
              <a:rPr lang="es-SV" dirty="0" smtClean="0"/>
              <a:t>Solicitar elaboración del balance inicial.</a:t>
            </a:r>
            <a:br>
              <a:rPr lang="es-SV" dirty="0" smtClean="0"/>
            </a:br>
            <a:r>
              <a:rPr lang="es-SV" dirty="0" smtClean="0"/>
              <a:t>Pagar derechos de inscripción y NIT.</a:t>
            </a:r>
            <a:br>
              <a:rPr lang="es-SV" dirty="0" smtClean="0"/>
            </a:br>
            <a:endParaRPr lang="es-CL" dirty="0" smtClean="0"/>
          </a:p>
          <a:p>
            <a:pPr>
              <a:buFont typeface="+mj-lt"/>
              <a:buAutoNum type="arabicPeriod"/>
            </a:pPr>
            <a:r>
              <a:rPr lang="es-SV" b="1" dirty="0" smtClean="0"/>
              <a:t>Inscripciones (compañía local con capital nacional)</a:t>
            </a:r>
            <a:r>
              <a:rPr lang="es-SV" dirty="0" smtClean="0"/>
              <a:t/>
            </a:r>
            <a:br>
              <a:rPr lang="es-SV" dirty="0" smtClean="0"/>
            </a:br>
            <a:r>
              <a:rPr lang="es-SV" dirty="0" smtClean="0"/>
              <a:t>Solicitar inscripción de sociedad, matrícula de empresa y locales.</a:t>
            </a:r>
            <a:br>
              <a:rPr lang="es-SV" dirty="0" smtClean="0"/>
            </a:br>
            <a:r>
              <a:rPr lang="es-SV" dirty="0" smtClean="0"/>
              <a:t>Recibir documentos de la inscripción de sociedad, matrícula de empresa y locales.</a:t>
            </a:r>
            <a:br>
              <a:rPr lang="es-SV" dirty="0" smtClean="0"/>
            </a:br>
            <a:r>
              <a:rPr lang="es-SV" dirty="0" smtClean="0"/>
              <a:t>Solicitar el registro del NIT y NRC.</a:t>
            </a:r>
            <a:br>
              <a:rPr lang="es-SV" dirty="0" smtClean="0"/>
            </a:br>
            <a:endParaRPr lang="es-CL"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500034" y="1071546"/>
            <a:ext cx="7924800" cy="4929206"/>
          </a:xfrm>
        </p:spPr>
        <p:txBody>
          <a:bodyPr/>
          <a:lstStyle/>
          <a:p>
            <a:pPr lvl="0">
              <a:buNone/>
            </a:pPr>
            <a:r>
              <a:rPr lang="es-SV" b="1" dirty="0" smtClean="0"/>
              <a:t>4-	Obligaciones administrativo – mercantiles.</a:t>
            </a:r>
            <a:r>
              <a:rPr lang="es-SV" dirty="0" smtClean="0"/>
              <a:t/>
            </a:r>
            <a:br>
              <a:rPr lang="es-SV" dirty="0" smtClean="0"/>
            </a:br>
            <a:r>
              <a:rPr lang="es-SV" dirty="0" smtClean="0"/>
              <a:t>Solicitar legalización del sistema y de los libros contables y sociales.</a:t>
            </a:r>
            <a:br>
              <a:rPr lang="es-SV" dirty="0" smtClean="0"/>
            </a:br>
            <a:r>
              <a:rPr lang="es-SV" dirty="0" smtClean="0"/>
              <a:t>Recibir el sistema y los libros contables y sociales.</a:t>
            </a:r>
            <a:br>
              <a:rPr lang="es-SV" dirty="0" smtClean="0"/>
            </a:br>
            <a:r>
              <a:rPr lang="es-SV" dirty="0" smtClean="0"/>
              <a:t>Emitir títulos y registrar acciones.</a:t>
            </a:r>
            <a:br>
              <a:rPr lang="es-SV" dirty="0" smtClean="0"/>
            </a:br>
            <a:endParaRPr lang="es-CL" dirty="0" smtClean="0"/>
          </a:p>
          <a:p>
            <a:pPr lvl="0">
              <a:buNone/>
            </a:pPr>
            <a:r>
              <a:rPr lang="es-CL" b="1" dirty="0" smtClean="0"/>
              <a:t>5-	</a:t>
            </a:r>
            <a:r>
              <a:rPr lang="es-SV" b="1" dirty="0" smtClean="0"/>
              <a:t>Autorización para elaboración de facturas </a:t>
            </a:r>
            <a:r>
              <a:rPr lang="es-SV" dirty="0" smtClean="0"/>
              <a:t/>
            </a:r>
            <a:br>
              <a:rPr lang="es-SV" dirty="0" smtClean="0"/>
            </a:br>
            <a:r>
              <a:rPr lang="es-SV" dirty="0" smtClean="0"/>
              <a:t>Obtener autorización de facturas.</a:t>
            </a:r>
            <a:br>
              <a:rPr lang="es-SV" dirty="0" smtClean="0"/>
            </a:br>
            <a:r>
              <a:rPr lang="es-SV" dirty="0" smtClean="0"/>
              <a:t>Solicitar la elaboración de facturas.</a:t>
            </a:r>
            <a:br>
              <a:rPr lang="es-SV" dirty="0" smtClean="0"/>
            </a:br>
            <a:endParaRPr lang="es-CL" dirty="0" smtClean="0"/>
          </a:p>
          <a:p>
            <a:pPr lvl="0">
              <a:buNone/>
            </a:pPr>
            <a:r>
              <a:rPr lang="es-SV" b="1" dirty="0" smtClean="0"/>
              <a:t>6-	Inscripción en Alcaldía Municipal </a:t>
            </a:r>
            <a:r>
              <a:rPr lang="es-SV" dirty="0" smtClean="0"/>
              <a:t/>
            </a:r>
            <a:br>
              <a:rPr lang="es-SV" dirty="0" smtClean="0"/>
            </a:br>
            <a:r>
              <a:rPr lang="es-SV" dirty="0" smtClean="0"/>
              <a:t>Solicitar la boleta de pago para la inscripción.</a:t>
            </a:r>
            <a:br>
              <a:rPr lang="es-SV" dirty="0" smtClean="0"/>
            </a:br>
            <a:r>
              <a:rPr lang="es-SV" dirty="0" smtClean="0"/>
              <a:t>Pagar los derechos para la inscripción de la empresa.</a:t>
            </a:r>
            <a:br>
              <a:rPr lang="es-SV" dirty="0" smtClean="0"/>
            </a:br>
            <a:r>
              <a:rPr lang="es-SV" dirty="0" smtClean="0"/>
              <a:t>Obtener el formulario de inscripción sellado.</a:t>
            </a:r>
            <a:endParaRPr lang="es-CL" dirty="0" smtClean="0"/>
          </a:p>
          <a:p>
            <a:endParaRPr lang="es-CL"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14348" y="2285992"/>
            <a:ext cx="7924800" cy="1143000"/>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3200" b="0" i="0" u="none" strike="noStrike" kern="1200" cap="all" spc="50" normalizeH="0" baseline="0" noProof="0" dirty="0" smtClean="0">
                <a:ln>
                  <a:noFill/>
                </a:ln>
                <a:solidFill>
                  <a:schemeClr val="tx1"/>
                </a:solidFill>
                <a:effectLst/>
                <a:uLnTx/>
                <a:uFillTx/>
                <a:latin typeface="+mj-lt"/>
                <a:ea typeface="+mj-ea"/>
                <a:cs typeface="+mj-cs"/>
              </a:rPr>
              <a:t>Gracias por la atención prestada</a:t>
            </a:r>
            <a:endParaRPr kumimoji="0" lang="es-SV" sz="3200" b="0" i="0" u="none" strike="noStrike" kern="1200" cap="all" spc="5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85728"/>
            <a:ext cx="7924800" cy="774720"/>
          </a:xfrm>
        </p:spPr>
        <p:txBody>
          <a:bodyPr/>
          <a:lstStyle/>
          <a:p>
            <a:pPr algn="ctr"/>
            <a:r>
              <a:rPr lang="es-SV" dirty="0" smtClean="0"/>
              <a:t>Historia del comercio</a:t>
            </a:r>
            <a:endParaRPr lang="es-SV" dirty="0"/>
          </a:p>
        </p:txBody>
      </p:sp>
      <p:sp>
        <p:nvSpPr>
          <p:cNvPr id="3" name="2 Marcador de contenido"/>
          <p:cNvSpPr>
            <a:spLocks noGrp="1"/>
          </p:cNvSpPr>
          <p:nvPr>
            <p:ph sz="quarter" idx="13"/>
          </p:nvPr>
        </p:nvSpPr>
        <p:spPr/>
        <p:txBody>
          <a:bodyPr/>
          <a:lstStyle/>
          <a:p>
            <a:r>
              <a:rPr lang="es-ES" dirty="0" smtClean="0"/>
              <a:t>El comercio existe desde hace muchos años, podemos decir, que cuando los españoles conquistaron América se inicia el comercio, que a pesar de no tener un conocimiento exacto efectuaban la compra y venta de productos, conocido como el trueque, el cual consistía en el intercambio de unos bienes con otros bienes utilizando como moneda la semilla de cacao. No cabe duda que la mayor parte de las actividades de los salvadoreños era la agricultura, desde el siglo XVII se concentraba en la siembra y comercialización  de los granos básicos y de esta forma se aseguraba la existencia familiar. Sin embargo, a partir de la provincia el sistema comercial tuvo vínculos con el comercio mundial cuya actividad dependía prácticamente de los pequeños productores. El añil fue el producto que más exportaba El Salvador, aunque también se dio la actividad metalúrgica pero siempre prevalecía la primera.</a:t>
            </a:r>
            <a:endParaRPr lang="es-SV" dirty="0" smtClean="0"/>
          </a:p>
          <a:p>
            <a:endParaRPr lang="es-SV" dirty="0"/>
          </a:p>
        </p:txBody>
      </p:sp>
      <p:pic>
        <p:nvPicPr>
          <p:cNvPr id="27650" name="Picture 2" descr="http://3.bp.blogspot.com/-ZsKv43yvgTo/T4ISjN8g-4I/AAAAAAAAKNI/5RbQy6KbHSs/s1600/a.jpg"/>
          <p:cNvPicPr>
            <a:picLocks noChangeAspect="1" noChangeArrowheads="1"/>
          </p:cNvPicPr>
          <p:nvPr/>
        </p:nvPicPr>
        <p:blipFill>
          <a:blip r:embed="rId2"/>
          <a:srcRect/>
          <a:stretch>
            <a:fillRect/>
          </a:stretch>
        </p:blipFill>
        <p:spPr bwMode="auto">
          <a:xfrm>
            <a:off x="6381773" y="4786330"/>
            <a:ext cx="2762227" cy="207167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85728"/>
            <a:ext cx="7924800" cy="703282"/>
          </a:xfrm>
        </p:spPr>
        <p:txBody>
          <a:bodyPr/>
          <a:lstStyle/>
          <a:p>
            <a:pPr algn="ctr"/>
            <a:r>
              <a:rPr lang="es-SV" dirty="0" smtClean="0"/>
              <a:t>ORIGEN DEL COMERCIO</a:t>
            </a:r>
            <a:endParaRPr lang="es-SV" dirty="0"/>
          </a:p>
        </p:txBody>
      </p:sp>
      <p:sp>
        <p:nvSpPr>
          <p:cNvPr id="3" name="2 Marcador de contenido"/>
          <p:cNvSpPr>
            <a:spLocks noGrp="1"/>
          </p:cNvSpPr>
          <p:nvPr>
            <p:ph sz="quarter" idx="13"/>
          </p:nvPr>
        </p:nvSpPr>
        <p:spPr>
          <a:xfrm>
            <a:off x="785786" y="3143248"/>
            <a:ext cx="7924800" cy="2686056"/>
          </a:xfrm>
        </p:spPr>
        <p:txBody>
          <a:bodyPr/>
          <a:lstStyle/>
          <a:p>
            <a:pPr>
              <a:buNone/>
            </a:pPr>
            <a:r>
              <a:rPr lang="es-ES" sz="1800" dirty="0" smtClean="0"/>
              <a:t>Tres causas  originaron  el comercio:  </a:t>
            </a:r>
          </a:p>
          <a:p>
            <a:pPr>
              <a:buNone/>
            </a:pPr>
            <a:endParaRPr lang="es-SV" sz="1800" dirty="0" smtClean="0"/>
          </a:p>
          <a:p>
            <a:pPr lvl="0">
              <a:buFont typeface="+mj-lt"/>
              <a:buAutoNum type="arabicPeriod"/>
            </a:pPr>
            <a:r>
              <a:rPr lang="es-ES" sz="1800" dirty="0" smtClean="0"/>
              <a:t>Que la fuerza del hombre  es insuficiente  para satisfacer  por sí misma  sus múltiples  necesidades. </a:t>
            </a:r>
            <a:endParaRPr lang="es-SV" sz="1800" dirty="0" smtClean="0"/>
          </a:p>
          <a:p>
            <a:pPr lvl="0">
              <a:buFont typeface="+mj-lt"/>
              <a:buAutoNum type="arabicPeriod"/>
            </a:pPr>
            <a:r>
              <a:rPr lang="es-ES" sz="1800" dirty="0" smtClean="0"/>
              <a:t>Que no todos  los seres humanos  tienen iguales  actitudes y capacidades. </a:t>
            </a:r>
            <a:endParaRPr lang="es-SV" sz="1800" dirty="0" smtClean="0"/>
          </a:p>
          <a:p>
            <a:pPr lvl="0">
              <a:buFont typeface="+mj-lt"/>
              <a:buAutoNum type="arabicPeriod"/>
            </a:pPr>
            <a:r>
              <a:rPr lang="es-ES" sz="1800" dirty="0" smtClean="0"/>
              <a:t>Que  los productos  no se dan  todos  en los  diferentes  países  y regiones, ni en condiciones iguales.</a:t>
            </a:r>
            <a:endParaRPr lang="es-SV" sz="1800" dirty="0" smtClean="0"/>
          </a:p>
          <a:p>
            <a:endParaRPr lang="es-SV" dirty="0"/>
          </a:p>
        </p:txBody>
      </p:sp>
      <p:pic>
        <p:nvPicPr>
          <p:cNvPr id="1026" name="Picture 2" descr="H:\ORIGEN DEL COMERCIO.png"/>
          <p:cNvPicPr>
            <a:picLocks noChangeAspect="1" noChangeArrowheads="1"/>
          </p:cNvPicPr>
          <p:nvPr/>
        </p:nvPicPr>
        <p:blipFill>
          <a:blip r:embed="rId2"/>
          <a:srcRect/>
          <a:stretch>
            <a:fillRect/>
          </a:stretch>
        </p:blipFill>
        <p:spPr bwMode="auto">
          <a:xfrm>
            <a:off x="3071802" y="1000108"/>
            <a:ext cx="2714644" cy="213814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SV" dirty="0" smtClean="0"/>
              <a:t>COMERCIANTE</a:t>
            </a:r>
            <a:endParaRPr lang="es-SV" dirty="0"/>
          </a:p>
        </p:txBody>
      </p:sp>
      <p:sp>
        <p:nvSpPr>
          <p:cNvPr id="3" name="2 Marcador de contenido"/>
          <p:cNvSpPr>
            <a:spLocks noGrp="1"/>
          </p:cNvSpPr>
          <p:nvPr>
            <p:ph sz="quarter" idx="13"/>
          </p:nvPr>
        </p:nvSpPr>
        <p:spPr/>
        <p:txBody>
          <a:bodyPr/>
          <a:lstStyle/>
          <a:p>
            <a:pPr algn="just"/>
            <a:r>
              <a:rPr lang="es-SV" dirty="0" smtClean="0"/>
              <a:t>Es aquella persona física o jurídica, nacional o extranjera, que se dedica habitualmente a la comercialización de bienes, entendida como una etapa intermedia entre la de producción y la de consumo, suponiendo el traspaso de la propiedad de los bienes de un sujeto a otro.</a:t>
            </a:r>
          </a:p>
          <a:p>
            <a:endParaRPr lang="es-SV" dirty="0"/>
          </a:p>
        </p:txBody>
      </p:sp>
      <p:pic>
        <p:nvPicPr>
          <p:cNvPr id="2050" name="Picture 2" descr="H:\COMERCIANTE.jpg"/>
          <p:cNvPicPr>
            <a:picLocks noChangeAspect="1" noChangeArrowheads="1"/>
          </p:cNvPicPr>
          <p:nvPr/>
        </p:nvPicPr>
        <p:blipFill>
          <a:blip r:embed="rId2"/>
          <a:srcRect/>
          <a:stretch>
            <a:fillRect/>
          </a:stretch>
        </p:blipFill>
        <p:spPr bwMode="auto">
          <a:xfrm>
            <a:off x="2643174" y="2786058"/>
            <a:ext cx="3571900" cy="2641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85728"/>
            <a:ext cx="7924800" cy="560406"/>
          </a:xfrm>
        </p:spPr>
        <p:txBody>
          <a:bodyPr/>
          <a:lstStyle/>
          <a:p>
            <a:pPr algn="ctr"/>
            <a:r>
              <a:rPr lang="es-ES" sz="2400" b="1" dirty="0" smtClean="0"/>
              <a:t>COMERCIANTE INDIVIDUAL Y SOCIAL</a:t>
            </a:r>
            <a:endParaRPr lang="es-SV" sz="2400" dirty="0"/>
          </a:p>
        </p:txBody>
      </p:sp>
      <p:sp>
        <p:nvSpPr>
          <p:cNvPr id="3" name="2 Marcador de contenido"/>
          <p:cNvSpPr>
            <a:spLocks noGrp="1"/>
          </p:cNvSpPr>
          <p:nvPr>
            <p:ph sz="quarter" idx="13"/>
          </p:nvPr>
        </p:nvSpPr>
        <p:spPr>
          <a:xfrm>
            <a:off x="609600" y="1600200"/>
            <a:ext cx="5176846" cy="4114800"/>
          </a:xfrm>
        </p:spPr>
        <p:txBody>
          <a:bodyPr>
            <a:normAutofit/>
          </a:bodyPr>
          <a:lstStyle/>
          <a:p>
            <a:pPr algn="just"/>
            <a:r>
              <a:rPr lang="es-SV" sz="2000" b="1" dirty="0" smtClean="0"/>
              <a:t>COMERCIANTE  INDIVIDUAL</a:t>
            </a:r>
            <a:endParaRPr lang="es-SV" sz="2000" dirty="0" smtClean="0"/>
          </a:p>
          <a:p>
            <a:pPr algn="just"/>
            <a:r>
              <a:rPr lang="es-SV" sz="2000" dirty="0" smtClean="0"/>
              <a:t>Se refiere a personas naturales que ejecutan actos de comercio masivos.</a:t>
            </a:r>
          </a:p>
          <a:p>
            <a:pPr algn="just"/>
            <a:r>
              <a:rPr lang="es-SV" sz="2000" b="1" dirty="0" smtClean="0"/>
              <a:t>COMERCIANTE SOCIAL</a:t>
            </a:r>
            <a:endParaRPr lang="es-SV" sz="2000" dirty="0" smtClean="0"/>
          </a:p>
          <a:p>
            <a:pPr algn="just"/>
            <a:r>
              <a:rPr lang="es-SV" sz="2000" dirty="0" smtClean="0"/>
              <a:t>El Comerciante Social es una entidad formada por dos o más personas que realizan un contrato solemne en el cual  los socios ponen en común determinados bienes o actividades con el móvil del lucro, a fin de repartirse los beneficios de los negocios al cual van a dedicarse. </a:t>
            </a:r>
          </a:p>
          <a:p>
            <a:pPr algn="just"/>
            <a:endParaRPr lang="es-SV" sz="2000" dirty="0"/>
          </a:p>
        </p:txBody>
      </p:sp>
      <p:pic>
        <p:nvPicPr>
          <p:cNvPr id="3074" name="Picture 2" descr="http://deconceptos.com/wp-content/uploads/2008/12/concepto-de-comerciante.jpg"/>
          <p:cNvPicPr>
            <a:picLocks noChangeAspect="1" noChangeArrowheads="1"/>
          </p:cNvPicPr>
          <p:nvPr/>
        </p:nvPicPr>
        <p:blipFill>
          <a:blip r:embed="rId2"/>
          <a:srcRect l="-27778" t="16667" r="-19444" b="5555"/>
          <a:stretch>
            <a:fillRect/>
          </a:stretch>
        </p:blipFill>
        <p:spPr bwMode="auto">
          <a:xfrm>
            <a:off x="5357818" y="1357298"/>
            <a:ext cx="4071966" cy="2000264"/>
          </a:xfrm>
          <a:prstGeom prst="rect">
            <a:avLst/>
          </a:prstGeom>
          <a:noFill/>
        </p:spPr>
      </p:pic>
      <p:pic>
        <p:nvPicPr>
          <p:cNvPr id="3076" name="Picture 4" descr="http://1.bp.blogspot.com/-rZ5v62kOuhA/TlFj6VJ02gI/AAAAAAAAA4U/Mk4lgI1yVSE/s1600/Reorganizaci%25C3%25B3n%2Bde%2Bsociedades.jpg"/>
          <p:cNvPicPr>
            <a:picLocks noChangeAspect="1" noChangeArrowheads="1"/>
          </p:cNvPicPr>
          <p:nvPr/>
        </p:nvPicPr>
        <p:blipFill>
          <a:blip r:embed="rId3"/>
          <a:srcRect t="14888" b="25558"/>
          <a:stretch>
            <a:fillRect/>
          </a:stretch>
        </p:blipFill>
        <p:spPr bwMode="auto">
          <a:xfrm>
            <a:off x="6072166" y="3429000"/>
            <a:ext cx="2857552" cy="22860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14290"/>
            <a:ext cx="7924800" cy="703282"/>
          </a:xfrm>
        </p:spPr>
        <p:txBody>
          <a:bodyPr/>
          <a:lstStyle/>
          <a:p>
            <a:r>
              <a:rPr lang="es-SV" sz="2800" dirty="0" smtClean="0"/>
              <a:t>CODIGO DE COMERCIO</a:t>
            </a:r>
            <a:endParaRPr lang="es-SV" sz="2800" dirty="0"/>
          </a:p>
        </p:txBody>
      </p:sp>
      <p:sp>
        <p:nvSpPr>
          <p:cNvPr id="3" name="2 Marcador de contenido"/>
          <p:cNvSpPr>
            <a:spLocks noGrp="1"/>
          </p:cNvSpPr>
          <p:nvPr>
            <p:ph sz="quarter" idx="13"/>
          </p:nvPr>
        </p:nvSpPr>
        <p:spPr>
          <a:xfrm>
            <a:off x="609600" y="1600200"/>
            <a:ext cx="6462730" cy="4114800"/>
          </a:xfrm>
        </p:spPr>
        <p:txBody>
          <a:bodyPr/>
          <a:lstStyle/>
          <a:p>
            <a:r>
              <a:rPr lang="es-ES" dirty="0" smtClean="0"/>
              <a:t>Art. 2-Son comerciantes: </a:t>
            </a:r>
            <a:endParaRPr lang="es-SV" dirty="0" smtClean="0"/>
          </a:p>
          <a:p>
            <a:r>
              <a:rPr lang="es-ES" dirty="0" smtClean="0"/>
              <a:t>I.	Las personas naturales titulares de una empresa mercantil, que se llaman comerciantes individuales. </a:t>
            </a:r>
            <a:endParaRPr lang="es-SV" dirty="0" smtClean="0"/>
          </a:p>
          <a:p>
            <a:r>
              <a:rPr lang="es-ES" dirty="0" smtClean="0"/>
              <a:t>II.	Las sociedades, que se llaman comerciantes sociales.</a:t>
            </a:r>
            <a:endParaRPr lang="es-SV" dirty="0"/>
          </a:p>
        </p:txBody>
      </p:sp>
      <p:pic>
        <p:nvPicPr>
          <p:cNvPr id="5" name="Picture 4" descr="http://1.bp.blogspot.com/-rZ5v62kOuhA/TlFj6VJ02gI/AAAAAAAAA4U/Mk4lgI1yVSE/s1600/Reorganizaci%25C3%25B3n%2Bde%2Bsociedades.jpg"/>
          <p:cNvPicPr>
            <a:picLocks noChangeAspect="1" noChangeArrowheads="1"/>
          </p:cNvPicPr>
          <p:nvPr/>
        </p:nvPicPr>
        <p:blipFill>
          <a:blip r:embed="rId2"/>
          <a:srcRect t="14888" b="25558"/>
          <a:stretch>
            <a:fillRect/>
          </a:stretch>
        </p:blipFill>
        <p:spPr bwMode="auto">
          <a:xfrm>
            <a:off x="1785918" y="3143248"/>
            <a:ext cx="3857652"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59" name="Picture 3" descr="http://t2.gstatic.com/images?q=tbn:ANd9GcT0BQTGPXacfgqOvBTnCWoXhDeSjsY6CcnZfMjA6JAX3TBeek5S"/>
          <p:cNvPicPr>
            <a:picLocks noChangeAspect="1" noChangeArrowheads="1"/>
          </p:cNvPicPr>
          <p:nvPr/>
        </p:nvPicPr>
        <p:blipFill>
          <a:blip r:embed="rId3"/>
          <a:srcRect/>
          <a:stretch>
            <a:fillRect/>
          </a:stretch>
        </p:blipFill>
        <p:spPr bwMode="auto">
          <a:xfrm>
            <a:off x="6858016" y="2786058"/>
            <a:ext cx="1905000" cy="22860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571868" y="571480"/>
            <a:ext cx="5286412" cy="5286412"/>
          </a:xfrm>
        </p:spPr>
        <p:txBody>
          <a:bodyPr>
            <a:noAutofit/>
          </a:bodyPr>
          <a:lstStyle/>
          <a:p>
            <a:pPr algn="ctr">
              <a:buNone/>
            </a:pPr>
            <a:r>
              <a:rPr lang="es-ES" sz="2400" b="1" dirty="0" smtClean="0"/>
              <a:t>Art. 3.- Son actos de comercio:</a:t>
            </a:r>
            <a:endParaRPr lang="es-SV" sz="2400" b="1" dirty="0" smtClean="0"/>
          </a:p>
          <a:p>
            <a:pPr algn="just"/>
            <a:r>
              <a:rPr lang="es-ES" sz="2400" dirty="0" smtClean="0"/>
              <a:t>I.- Los que tengan por objeto la organización, transformación o disolución de empresas comerciales o industriales y los actos realizados en masa por estas mismas empresas.</a:t>
            </a:r>
            <a:endParaRPr lang="es-SV" sz="2400" dirty="0" smtClean="0"/>
          </a:p>
          <a:p>
            <a:pPr algn="just"/>
            <a:r>
              <a:rPr lang="es-ES" sz="2400" dirty="0" smtClean="0"/>
              <a:t>II.- Los actos que recaigan sobre cosas mercantiles.</a:t>
            </a:r>
            <a:endParaRPr lang="es-SV" sz="2400" dirty="0" smtClean="0"/>
          </a:p>
          <a:p>
            <a:pPr algn="just"/>
            <a:r>
              <a:rPr lang="es-ES" sz="2400" dirty="0" smtClean="0"/>
              <a:t>Además de los indicados, se consideran actos de comercio los que sean análogos a los anteriores.</a:t>
            </a:r>
            <a:endParaRPr lang="es-SV" sz="2400" dirty="0" smtClean="0"/>
          </a:p>
          <a:p>
            <a:pPr algn="just"/>
            <a:endParaRPr lang="es-SV" sz="6000" dirty="0"/>
          </a:p>
        </p:txBody>
      </p:sp>
      <p:pic>
        <p:nvPicPr>
          <p:cNvPr id="20482" name="Picture 2" descr="http://3.bp.blogspot.com/_9Igw09ppVyU/TJm1-aB-SfI/AAAAAAAAACU/woFWta8jQh0/s1600/mercantil.gif"/>
          <p:cNvPicPr>
            <a:picLocks noChangeAspect="1" noChangeArrowheads="1"/>
          </p:cNvPicPr>
          <p:nvPr/>
        </p:nvPicPr>
        <p:blipFill>
          <a:blip r:embed="rId2"/>
          <a:srcRect/>
          <a:stretch>
            <a:fillRect/>
          </a:stretch>
        </p:blipFill>
        <p:spPr bwMode="auto">
          <a:xfrm>
            <a:off x="285720" y="857232"/>
            <a:ext cx="3080695" cy="4143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Personalizado 1">
      <a:majorFont>
        <a:latin typeface="Times New Roman"/>
        <a:ea typeface=""/>
        <a:cs typeface=""/>
      </a:majorFont>
      <a:minorFont>
        <a:latin typeface="Times New Roman"/>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677</TotalTime>
  <Words>1937</Words>
  <Application>Microsoft Office PowerPoint</Application>
  <PresentationFormat>Presentación en pantalla (4:3)</PresentationFormat>
  <Paragraphs>185</Paragraphs>
  <Slides>39</Slides>
  <Notes>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Horizon</vt:lpstr>
      <vt:lpstr>INSTITUTO NACIONAL DE SOYAPANGO </vt:lpstr>
      <vt:lpstr>Clases de comerciantes</vt:lpstr>
      <vt:lpstr>Comercio</vt:lpstr>
      <vt:lpstr>Historia del comercio</vt:lpstr>
      <vt:lpstr>ORIGEN DEL COMERCIO</vt:lpstr>
      <vt:lpstr>COMERCIANTE</vt:lpstr>
      <vt:lpstr>COMERCIANTE INDIVIDUAL Y SOCIAL</vt:lpstr>
      <vt:lpstr>CODIGO DE COMERCIO</vt:lpstr>
      <vt:lpstr>Diapositiva 9</vt:lpstr>
      <vt:lpstr>Diapositiva 10</vt:lpstr>
      <vt:lpstr>QUIENES PUEDEN EJERCER EL COMERCIO</vt:lpstr>
      <vt:lpstr>Diapositiva 12</vt:lpstr>
      <vt:lpstr>COMERCIANTE INDIVIDUAL</vt:lpstr>
      <vt:lpstr>Diapositiva 14</vt:lpstr>
      <vt:lpstr>Diapositiva 15</vt:lpstr>
      <vt:lpstr>Diapositiva 16</vt:lpstr>
      <vt:lpstr>Diapositiva 17</vt:lpstr>
      <vt:lpstr>COMERCIANTE SOCIAL</vt:lpstr>
      <vt:lpstr>Diapositiva 19</vt:lpstr>
      <vt:lpstr>Diapositiva 20</vt:lpstr>
      <vt:lpstr>Diapositiva 21</vt:lpstr>
      <vt:lpstr>Diapositiva 22</vt:lpstr>
      <vt:lpstr>Diapositiva 23</vt:lpstr>
      <vt:lpstr>Diapositiva 24</vt:lpstr>
      <vt:lpstr>SOBRE EL REPARTO DE UTILIDADES O PERDIDAS y reserva legal</vt:lpstr>
      <vt:lpstr>Diapositiva 26</vt:lpstr>
      <vt:lpstr>Obligaciones de los comerciantes</vt:lpstr>
      <vt:lpstr>Diapositiva 28</vt:lpstr>
      <vt:lpstr>OBLIGACIONES DE DIVERSA INDOLE</vt:lpstr>
      <vt:lpstr>Diapositiva 30</vt:lpstr>
      <vt:lpstr>Diapositiva 31</vt:lpstr>
      <vt:lpstr>Diapositiva 32</vt:lpstr>
      <vt:lpstr>CREACION DE SOCIEDAD E INSCRIPCION COMO COMERCIANTE INDIVIDUAL. </vt:lpstr>
      <vt:lpstr>INSCRIBIRSE COMO COMERCIANTE INDIVIDUAL</vt:lpstr>
      <vt:lpstr>Diapositiva 35</vt:lpstr>
      <vt:lpstr>Diapositiva 36</vt:lpstr>
      <vt:lpstr>INSCRIPCION DE SOCIEDAD</vt:lpstr>
      <vt:lpstr>Diapositiva 38</vt:lpstr>
      <vt:lpstr>Diapositiva 39</vt:lpstr>
    </vt:vector>
  </TitlesOfParts>
  <Company>INSO1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de comerciantes</dc:title>
  <dc:creator>PC009</dc:creator>
  <cp:lastModifiedBy>mynor</cp:lastModifiedBy>
  <cp:revision>69</cp:revision>
  <dcterms:created xsi:type="dcterms:W3CDTF">2012-07-16T14:21:25Z</dcterms:created>
  <dcterms:modified xsi:type="dcterms:W3CDTF">2012-08-06T20:46:33Z</dcterms:modified>
</cp:coreProperties>
</file>