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7" r:id="rId21"/>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10" autoAdjust="0"/>
  </p:normalViewPr>
  <p:slideViewPr>
    <p:cSldViewPr>
      <p:cViewPr>
        <p:scale>
          <a:sx n="50" d="100"/>
          <a:sy n="50" d="100"/>
        </p:scale>
        <p:origin x="-1086" y="-528"/>
      </p:cViewPr>
      <p:guideLst>
        <p:guide orient="horz" pos="2160"/>
        <p:guide pos="2880"/>
      </p:guideLst>
    </p:cSldViewPr>
  </p:slideViewPr>
  <p:outlineViewPr>
    <p:cViewPr>
      <p:scale>
        <a:sx n="33" d="100"/>
        <a:sy n="33" d="100"/>
      </p:scale>
      <p:origin x="0" y="13068"/>
    </p:cViewPr>
  </p:outlineViewPr>
  <p:notesTextViewPr>
    <p:cViewPr>
      <p:scale>
        <a:sx n="1" d="1"/>
        <a:sy n="1" d="1"/>
      </p:scale>
      <p:origin x="0" y="0"/>
    </p:cViewPr>
  </p:notesTextViewPr>
  <p:sorterViewPr>
    <p:cViewPr>
      <p:scale>
        <a:sx n="100" d="100"/>
        <a:sy n="100" d="100"/>
      </p:scale>
      <p:origin x="0" y="2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FBF0EC-6357-4894-9738-2FD89A137FB2}" type="datetimeFigureOut">
              <a:rPr lang="es-SV" smtClean="0"/>
              <a:pPr/>
              <a:t>24/10/2011</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185721-FAE7-4F08-B097-78807AE431B7}" type="slidenum">
              <a:rPr lang="es-SV" smtClean="0"/>
              <a:pPr/>
              <a:t>‹Nº›</a:t>
            </a:fld>
            <a:endParaRPr lang="es-SV"/>
          </a:p>
        </p:txBody>
      </p:sp>
    </p:spTree>
    <p:extLst>
      <p:ext uri="{BB962C8B-B14F-4D97-AF65-F5344CB8AC3E}">
        <p14:creationId xmlns:p14="http://schemas.microsoft.com/office/powerpoint/2010/main" xmlns="" val="426340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dirty="0"/>
          </a:p>
        </p:txBody>
      </p:sp>
      <p:sp>
        <p:nvSpPr>
          <p:cNvPr id="4" name="3 Marcador de número de diapositiva"/>
          <p:cNvSpPr>
            <a:spLocks noGrp="1"/>
          </p:cNvSpPr>
          <p:nvPr>
            <p:ph type="sldNum" sz="quarter" idx="10"/>
          </p:nvPr>
        </p:nvSpPr>
        <p:spPr/>
        <p:txBody>
          <a:bodyPr/>
          <a:lstStyle/>
          <a:p>
            <a:fld id="{64185721-FAE7-4F08-B097-78807AE431B7}" type="slidenum">
              <a:rPr lang="es-SV" smtClean="0"/>
              <a:pPr/>
              <a:t>5</a:t>
            </a:fld>
            <a:endParaRPr lang="es-SV"/>
          </a:p>
        </p:txBody>
      </p:sp>
    </p:spTree>
    <p:extLst>
      <p:ext uri="{BB962C8B-B14F-4D97-AF65-F5344CB8AC3E}">
        <p14:creationId xmlns:p14="http://schemas.microsoft.com/office/powerpoint/2010/main" xmlns="" val="9419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dirty="0"/>
          </a:p>
        </p:txBody>
      </p:sp>
      <p:sp>
        <p:nvSpPr>
          <p:cNvPr id="4" name="3 Marcador de número de diapositiva"/>
          <p:cNvSpPr>
            <a:spLocks noGrp="1"/>
          </p:cNvSpPr>
          <p:nvPr>
            <p:ph type="sldNum" sz="quarter" idx="10"/>
          </p:nvPr>
        </p:nvSpPr>
        <p:spPr/>
        <p:txBody>
          <a:bodyPr/>
          <a:lstStyle/>
          <a:p>
            <a:fld id="{64185721-FAE7-4F08-B097-78807AE431B7}" type="slidenum">
              <a:rPr lang="es-SV" smtClean="0"/>
              <a:pPr/>
              <a:t>15</a:t>
            </a:fld>
            <a:endParaRPr lang="es-SV"/>
          </a:p>
        </p:txBody>
      </p:sp>
    </p:spTree>
    <p:extLst>
      <p:ext uri="{BB962C8B-B14F-4D97-AF65-F5344CB8AC3E}">
        <p14:creationId xmlns:p14="http://schemas.microsoft.com/office/powerpoint/2010/main" xmlns="" val="120306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79AD5C-AC9A-4B4C-A4E6-743946A0F10D}" type="datetimeFigureOut">
              <a:rPr lang="es-SV" smtClean="0"/>
              <a:pPr/>
              <a:t>24/10/2011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40755899-5D94-4DC7-8990-D4018ABE8B9F}"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9AD5C-AC9A-4B4C-A4E6-743946A0F10D}" type="datetimeFigureOut">
              <a:rPr lang="es-SV" smtClean="0"/>
              <a:pPr/>
              <a:t>24/10/2011</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55899-5D94-4DC7-8990-D4018ABE8B9F}"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79512" y="533400"/>
            <a:ext cx="8292756" cy="5271864"/>
          </a:xfrm>
        </p:spPr>
        <p:txBody>
          <a:bodyPr>
            <a:normAutofit fontScale="90000"/>
          </a:bodyPr>
          <a:lstStyle/>
          <a:p>
            <a: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INSTITUTO NACIONAL DE SOYAPANGO</a:t>
            </a:r>
            <a:b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s-MX"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Grupo:		8</a:t>
            </a:r>
            <a:b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Integrantes:</a:t>
            </a:r>
            <a:b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Víctor Álvarez</a:t>
            </a:r>
            <a:b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Josué Escalante</a:t>
            </a:r>
            <a:b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Jorge </a:t>
            </a:r>
            <a:r>
              <a:rPr lang="es-MX"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Pichinte</a:t>
            </a:r>
            <a: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Yessica</a:t>
            </a:r>
            <a:r>
              <a:rPr lang="es-MX"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Urguilla</a:t>
            </a:r>
            <a:endParaRPr lang="es-SV"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39705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1524784"/>
          </a:xfrm>
        </p:spPr>
        <p:txBody>
          <a:bodyPr>
            <a:normAutofit fontScale="90000"/>
          </a:bodyPr>
          <a:lstStyle/>
          <a:p>
            <a:r>
              <a:rPr lang="es-MX" dirty="0" smtClean="0"/>
              <a:t>Ej. De </a:t>
            </a:r>
            <a:r>
              <a:rPr lang="es-MX" dirty="0" err="1" smtClean="0"/>
              <a:t>razon</a:t>
            </a:r>
            <a:r>
              <a:rPr lang="es-MX" dirty="0" smtClean="0"/>
              <a:t> social (en comandita simple)</a:t>
            </a:r>
            <a:br>
              <a:rPr lang="es-MX" dirty="0" smtClean="0"/>
            </a:br>
            <a:endParaRPr lang="es-SV" dirty="0"/>
          </a:p>
        </p:txBody>
      </p:sp>
      <p:sp>
        <p:nvSpPr>
          <p:cNvPr id="3" name="2 Marcador de contenido"/>
          <p:cNvSpPr>
            <a:spLocks noGrp="1"/>
          </p:cNvSpPr>
          <p:nvPr>
            <p:ph idx="1"/>
          </p:nvPr>
        </p:nvSpPr>
        <p:spPr/>
        <p:txBody>
          <a:bodyPr>
            <a:normAutofit fontScale="70000" lnSpcReduction="20000"/>
          </a:bodyPr>
          <a:lstStyle/>
          <a:p>
            <a:r>
              <a:rPr lang="es-MX" dirty="0"/>
              <a:t>En una sociedad de esta clase tenemos a los señores Bolaños, Chávez, Ruiz y Alfaro que son socios comanditados (responsabilidad ilimitada) Y a González, Hernández, Sánchez y Gómez, que son socios comanditarios (responsabilidad limitada). La razón social se forma con el nombre de uno o más de los socios gestores o colectivos de mayor significación y que más convienen a </a:t>
            </a:r>
            <a:r>
              <a:rPr lang="es-MX" dirty="0" smtClean="0"/>
              <a:t>los </a:t>
            </a:r>
            <a:r>
              <a:rPr lang="es-MX" dirty="0"/>
              <a:t>intereses de la empresa. Por ejemplo Bolaños y Chávez, se agrega ¨y compañía, o su abreviatura ¨y </a:t>
            </a:r>
            <a:r>
              <a:rPr lang="es-MX" dirty="0" err="1"/>
              <a:t>Cía</a:t>
            </a:r>
            <a:r>
              <a:rPr lang="es-MX" dirty="0"/>
              <a:t> ¨ que representa los nombres de los socios comanditados o gestores y comanditarios que no se mencionaron. Además, se completa la razón social con la indicación de la clase de sociedad (en comandita simple), pudiéndose emplear la correspondiente abreviatura (¨S. en C. ¨), quedando de la siguiente manera:</a:t>
            </a:r>
          </a:p>
          <a:p>
            <a:r>
              <a:rPr lang="es-MX" b="1" dirty="0" smtClean="0"/>
              <a:t>Bolaños, Chávez y </a:t>
            </a:r>
            <a:r>
              <a:rPr lang="es-MX" b="1" dirty="0" err="1" smtClean="0"/>
              <a:t>Cía</a:t>
            </a:r>
            <a:r>
              <a:rPr lang="es-MX" b="1" dirty="0" smtClean="0"/>
              <a:t>, S. en C.</a:t>
            </a:r>
            <a:endParaRPr lang="es-MX" dirty="0" smtClean="0"/>
          </a:p>
          <a:p>
            <a:endParaRPr lang="es-SV" dirty="0"/>
          </a:p>
        </p:txBody>
      </p:sp>
    </p:spTree>
    <p:extLst>
      <p:ext uri="{BB962C8B-B14F-4D97-AF65-F5344CB8AC3E}">
        <p14:creationId xmlns:p14="http://schemas.microsoft.com/office/powerpoint/2010/main" xmlns="" val="2181598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Tipos de socios</a:t>
            </a:r>
            <a:endParaRPr lang="es-SV" dirty="0"/>
          </a:p>
        </p:txBody>
      </p:sp>
      <p:sp>
        <p:nvSpPr>
          <p:cNvPr id="3" name="2 Marcador de contenido"/>
          <p:cNvSpPr>
            <a:spLocks noGrp="1"/>
          </p:cNvSpPr>
          <p:nvPr>
            <p:ph idx="1"/>
          </p:nvPr>
        </p:nvSpPr>
        <p:spPr/>
        <p:txBody>
          <a:bodyPr>
            <a:normAutofit fontScale="92500" lnSpcReduction="10000"/>
          </a:bodyPr>
          <a:lstStyle/>
          <a:p>
            <a:r>
              <a:rPr lang="es-SV" b="1" u="sng" dirty="0"/>
              <a:t>Los socios </a:t>
            </a:r>
            <a:r>
              <a:rPr lang="es-SV" b="1" u="sng" dirty="0" smtClean="0"/>
              <a:t>comanditados:</a:t>
            </a:r>
          </a:p>
          <a:p>
            <a:r>
              <a:rPr lang="es-SV" dirty="0"/>
              <a:t>son los que responden de manera ilimitada y solidariamente por las obligaciones sociales y tienen derecho exclusivo a administrar la sociedad, pudiendo delegar sus facultades administrativas en uno o varios administradores, que sería el que representará legalmente a la sociedad.</a:t>
            </a:r>
          </a:p>
          <a:p>
            <a:r>
              <a:rPr lang="es-SV" dirty="0"/>
              <a:t>Sólo son sus nombres los que figuran en la razón social</a:t>
            </a:r>
            <a:endParaRPr lang="es-SV" b="1" u="sng" dirty="0"/>
          </a:p>
        </p:txBody>
      </p:sp>
    </p:spTree>
    <p:extLst>
      <p:ext uri="{BB962C8B-B14F-4D97-AF65-F5344CB8AC3E}">
        <p14:creationId xmlns:p14="http://schemas.microsoft.com/office/powerpoint/2010/main" xmlns="" val="3334149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Tipos de socios</a:t>
            </a:r>
            <a:endParaRPr lang="es-SV" dirty="0"/>
          </a:p>
        </p:txBody>
      </p:sp>
      <p:sp>
        <p:nvSpPr>
          <p:cNvPr id="3" name="2 Marcador de contenido"/>
          <p:cNvSpPr>
            <a:spLocks noGrp="1"/>
          </p:cNvSpPr>
          <p:nvPr>
            <p:ph idx="1"/>
          </p:nvPr>
        </p:nvSpPr>
        <p:spPr/>
        <p:txBody>
          <a:bodyPr>
            <a:normAutofit fontScale="92500" lnSpcReduction="10000"/>
          </a:bodyPr>
          <a:lstStyle/>
          <a:p>
            <a:r>
              <a:rPr lang="es-SV" b="1" u="sng" dirty="0"/>
              <a:t>Los socios </a:t>
            </a:r>
            <a:r>
              <a:rPr lang="es-SV" b="1" u="sng" dirty="0" smtClean="0"/>
              <a:t>comanditarios</a:t>
            </a:r>
          </a:p>
          <a:p>
            <a:r>
              <a:rPr lang="es-SV" dirty="0"/>
              <a:t>son los que solamente responden frente a los acreedores sociales con el valor de sus aportes, no pudiendo intervenir en la administración social, salvo el derecho de examinar los documentos de la sociedad en los momentos fijados en la Escritura de Constitución, pudiendo así solicitar el rendimiento de cuentas a la administración de la sociedad. Sus nombres no figuran en la razón social.</a:t>
            </a:r>
          </a:p>
          <a:p>
            <a:endParaRPr lang="es-SV" dirty="0"/>
          </a:p>
        </p:txBody>
      </p:sp>
    </p:spTree>
    <p:extLst>
      <p:ext uri="{BB962C8B-B14F-4D97-AF65-F5344CB8AC3E}">
        <p14:creationId xmlns:p14="http://schemas.microsoft.com/office/powerpoint/2010/main" xmlns="" val="947746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escritura</a:t>
            </a:r>
            <a:endParaRPr lang="es-SV" dirty="0"/>
          </a:p>
        </p:txBody>
      </p:sp>
      <p:sp>
        <p:nvSpPr>
          <p:cNvPr id="3" name="2 Marcador de contenido"/>
          <p:cNvSpPr>
            <a:spLocks noGrp="1"/>
          </p:cNvSpPr>
          <p:nvPr>
            <p:ph idx="1"/>
          </p:nvPr>
        </p:nvSpPr>
        <p:spPr/>
        <p:txBody>
          <a:bodyPr>
            <a:normAutofit fontScale="70000" lnSpcReduction="20000"/>
          </a:bodyPr>
          <a:lstStyle/>
          <a:p>
            <a:pPr marL="0" indent="0">
              <a:buNone/>
            </a:pPr>
            <a:r>
              <a:rPr lang="es-SV" dirty="0"/>
              <a:t>En la escritura de constitución de la sociedad comanditaria se deberá expresar:</a:t>
            </a:r>
          </a:p>
          <a:p>
            <a:pPr lvl="0"/>
            <a:r>
              <a:rPr lang="es-SV" dirty="0"/>
              <a:t>El nombre, apellidos y domicilio de los socios.</a:t>
            </a:r>
          </a:p>
          <a:p>
            <a:pPr lvl="0"/>
            <a:r>
              <a:rPr lang="es-SV" dirty="0"/>
              <a:t>La </a:t>
            </a:r>
            <a:r>
              <a:rPr lang="es-SV" dirty="0" smtClean="0"/>
              <a:t>razón </a:t>
            </a:r>
            <a:r>
              <a:rPr lang="es-SV" dirty="0"/>
              <a:t>social.</a:t>
            </a:r>
          </a:p>
          <a:p>
            <a:pPr lvl="0"/>
            <a:r>
              <a:rPr lang="es-SV" dirty="0"/>
              <a:t>El nombre y apellidos de los socios a quienes se encomiende la gestión de la compañía y el uso de la firma social.</a:t>
            </a:r>
          </a:p>
          <a:p>
            <a:pPr lvl="0"/>
            <a:r>
              <a:rPr lang="es-SV" dirty="0"/>
              <a:t>El capital que cada socio aporte en dinero efectivo, créditos o efectos, con expresión del valor que se dé a éstos o de las bases sobre las que haya de hacerse su valoración.</a:t>
            </a:r>
          </a:p>
          <a:p>
            <a:pPr lvl="0"/>
            <a:r>
              <a:rPr lang="es-SV" dirty="0"/>
              <a:t>La duración de la sociedad.</a:t>
            </a:r>
          </a:p>
          <a:p>
            <a:pPr lvl="0"/>
            <a:r>
              <a:rPr lang="es-SV" dirty="0"/>
              <a:t>Las cantidades que, en su caso, se asignen a cada socio gestor para sus gastos particulares.</a:t>
            </a:r>
          </a:p>
          <a:p>
            <a:pPr lvl="0"/>
            <a:r>
              <a:rPr lang="es-SV" dirty="0"/>
              <a:t>Los demás pactos lícitos que los socios estimen convenientes.</a:t>
            </a:r>
          </a:p>
          <a:p>
            <a:pPr lvl="0"/>
            <a:r>
              <a:rPr lang="es-SV" dirty="0"/>
              <a:t>Números de socios que componen</a:t>
            </a:r>
          </a:p>
          <a:p>
            <a:endParaRPr lang="es-SV" dirty="0"/>
          </a:p>
        </p:txBody>
      </p:sp>
    </p:spTree>
    <p:extLst>
      <p:ext uri="{BB962C8B-B14F-4D97-AF65-F5344CB8AC3E}">
        <p14:creationId xmlns:p14="http://schemas.microsoft.com/office/powerpoint/2010/main" xmlns="" val="753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administración</a:t>
            </a:r>
            <a:endParaRPr lang="es-SV" dirty="0"/>
          </a:p>
        </p:txBody>
      </p:sp>
      <p:sp>
        <p:nvSpPr>
          <p:cNvPr id="3" name="2 Marcador de contenido"/>
          <p:cNvSpPr>
            <a:spLocks noGrp="1"/>
          </p:cNvSpPr>
          <p:nvPr>
            <p:ph idx="1"/>
          </p:nvPr>
        </p:nvSpPr>
        <p:spPr/>
        <p:txBody>
          <a:bodyPr>
            <a:normAutofit fontScale="70000" lnSpcReduction="20000"/>
          </a:bodyPr>
          <a:lstStyle/>
          <a:p>
            <a:r>
              <a:rPr lang="es-SV" dirty="0"/>
              <a:t>Las personas que conforman esta sociedad no pueden formar parte de la administración de la empresa; pues, a estos socios comanditarios se les comunica mediante un socio administrador, el balance de pérdidas y de ganancias al final del ejercicio social para que de esta manera se pueda discutir sobre los antecedentes de documentos y operaciones. En caso de una inasistencia o falta de un socio administrador, la sociedad en comandita puede desempeñar los actos de administración de la empresa, pero nada más durante un lapso de 30 días, los cuales se cuentan desde la fecha de la incapacidad del socio administrador y si se pasan de este lapso de tiempo y no se organiza la sociedad con la intervención de nuevos socios, esta sociedad se liquidará o se disolverá.</a:t>
            </a:r>
          </a:p>
          <a:p>
            <a:r>
              <a:rPr lang="es-MX" dirty="0" smtClean="0"/>
              <a:t> </a:t>
            </a:r>
            <a:endParaRPr lang="es-SV" dirty="0"/>
          </a:p>
        </p:txBody>
      </p:sp>
    </p:spTree>
    <p:extLst>
      <p:ext uri="{BB962C8B-B14F-4D97-AF65-F5344CB8AC3E}">
        <p14:creationId xmlns:p14="http://schemas.microsoft.com/office/powerpoint/2010/main" xmlns="" val="4203515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187624" y="533400"/>
            <a:ext cx="7284644" cy="5271864"/>
          </a:xfrm>
        </p:spPr>
        <p:txBody>
          <a:bodyPr/>
          <a:lstStyle/>
          <a:p>
            <a:r>
              <a:rPr lang="es-SV" dirty="0"/>
              <a:t>BASE LEGAL: </a:t>
            </a:r>
            <a:r>
              <a:rPr lang="es-SV" dirty="0" smtClean="0"/>
              <a:t/>
            </a:r>
            <a:br>
              <a:rPr lang="es-SV" dirty="0" smtClean="0"/>
            </a:br>
            <a:r>
              <a:rPr lang="es-SV" dirty="0" smtClean="0"/>
              <a:t>ART</a:t>
            </a:r>
            <a:r>
              <a:rPr lang="es-SV" dirty="0"/>
              <a:t>. 93 AL 100 </a:t>
            </a:r>
            <a:r>
              <a:rPr lang="es-SV" dirty="0" smtClean="0"/>
              <a:t/>
            </a:r>
            <a:br>
              <a:rPr lang="es-SV" dirty="0" smtClean="0"/>
            </a:br>
            <a:r>
              <a:rPr lang="es-SV" dirty="0" smtClean="0"/>
              <a:t>Código </a:t>
            </a:r>
            <a:r>
              <a:rPr lang="es-SV" dirty="0"/>
              <a:t>de Comercio</a:t>
            </a:r>
            <a:br>
              <a:rPr lang="es-SV" dirty="0"/>
            </a:br>
            <a:endParaRPr lang="es-SV" dirty="0"/>
          </a:p>
        </p:txBody>
      </p:sp>
    </p:spTree>
    <p:extLst>
      <p:ext uri="{BB962C8B-B14F-4D97-AF65-F5344CB8AC3E}">
        <p14:creationId xmlns:p14="http://schemas.microsoft.com/office/powerpoint/2010/main" xmlns="" val="3386470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1596792"/>
          </a:xfrm>
        </p:spPr>
        <p:txBody>
          <a:bodyPr>
            <a:normAutofit fontScale="90000"/>
          </a:bodyPr>
          <a:lstStyle/>
          <a:p>
            <a:r>
              <a:rPr lang="es-SV" dirty="0"/>
              <a:t>CAPITULO IV</a:t>
            </a:r>
            <a:br>
              <a:rPr lang="es-SV" dirty="0"/>
            </a:br>
            <a:r>
              <a:rPr lang="es-SV" dirty="0"/>
              <a:t>SOCIEDAD EN COMANDITA SIMPLE</a:t>
            </a:r>
            <a:br>
              <a:rPr lang="es-SV" dirty="0"/>
            </a:br>
            <a:endParaRPr lang="es-SV" dirty="0"/>
          </a:p>
        </p:txBody>
      </p:sp>
      <p:sp>
        <p:nvSpPr>
          <p:cNvPr id="3" name="2 Marcador de contenido"/>
          <p:cNvSpPr>
            <a:spLocks noGrp="1"/>
          </p:cNvSpPr>
          <p:nvPr>
            <p:ph idx="1"/>
          </p:nvPr>
        </p:nvSpPr>
        <p:spPr/>
        <p:txBody>
          <a:bodyPr>
            <a:normAutofit fontScale="62500" lnSpcReduction="20000"/>
          </a:bodyPr>
          <a:lstStyle/>
          <a:p>
            <a:r>
              <a:rPr lang="es-SV" dirty="0"/>
              <a:t>Art. 93.- En la escritura constitutiva de la sociedad en Comandita Simple deberá expresarse  quienes son socios comanditados y quienes son comanditarios. </a:t>
            </a:r>
          </a:p>
          <a:p>
            <a:r>
              <a:rPr lang="es-SV" dirty="0"/>
              <a:t>Al pacto que derogue o limite la responsabilidad ilimitada y solidaria de alguno de los socios comanditados</a:t>
            </a:r>
            <a:r>
              <a:rPr lang="es-SV" dirty="0" smtClean="0"/>
              <a:t>,</a:t>
            </a:r>
            <a:endParaRPr lang="es-SV" dirty="0"/>
          </a:p>
          <a:p>
            <a:r>
              <a:rPr lang="es-SV" dirty="0"/>
              <a:t>Art. 94.- La sociedad en comandita simple se constituye siempre bajo razón social, la cual se formará con el nombre de uno o más comanditados y cuando en ella no figuren los de todos éstos se le añadirán las palabras "y compañía", u otras equivalentes. A la razón social se le agregarán siempre las palabras "Sociedad en Comandita" o su abreviatura "S. en C.". Si se omite este requisito, la sociedad se considerará como colectiva. </a:t>
            </a:r>
          </a:p>
          <a:p>
            <a:r>
              <a:rPr lang="es-SV" dirty="0"/>
              <a:t>Art. 95.- El socio comanditario o cualquier extraño a la sociedad que haga figurar o que permita expresa o tácitamente que figure su nombre en la razón social, quedará sujeto a la responsabilidad de los comanditados</a:t>
            </a:r>
          </a:p>
        </p:txBody>
      </p:sp>
    </p:spTree>
    <p:extLst>
      <p:ext uri="{BB962C8B-B14F-4D97-AF65-F5344CB8AC3E}">
        <p14:creationId xmlns:p14="http://schemas.microsoft.com/office/powerpoint/2010/main" xmlns="" val="1962119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SV" dirty="0"/>
              <a:t>CAPITULO IV</a:t>
            </a:r>
            <a:br>
              <a:rPr lang="es-SV" dirty="0"/>
            </a:br>
            <a:r>
              <a:rPr lang="es-SV" dirty="0"/>
              <a:t>SOCIEDAD EN COMANDITA SIMPLE</a:t>
            </a:r>
          </a:p>
        </p:txBody>
      </p:sp>
      <p:sp>
        <p:nvSpPr>
          <p:cNvPr id="3" name="2 Marcador de contenido"/>
          <p:cNvSpPr>
            <a:spLocks noGrp="1"/>
          </p:cNvSpPr>
          <p:nvPr>
            <p:ph idx="1"/>
          </p:nvPr>
        </p:nvSpPr>
        <p:spPr/>
        <p:txBody>
          <a:bodyPr>
            <a:noAutofit/>
          </a:bodyPr>
          <a:lstStyle/>
          <a:p>
            <a:r>
              <a:rPr lang="es-SV" sz="1900" dirty="0"/>
              <a:t>Art. 96.- Los socios comanditarios no pueden ejercer acto alguno de administración, ni aún con carácter de apoderados de los administradores o representantes; pero no se reputarán actos de administración las autorizaciones dadas ni la vigilancia ejercida por los comanditarios, de acuerdo con la escritura social o con la ley, ni el trabajo subordinado que presten a la empresa. </a:t>
            </a:r>
          </a:p>
          <a:p>
            <a:r>
              <a:rPr lang="es-SV" sz="1900" dirty="0"/>
              <a:t>Los comanditarios podrán asistir a las juntas de socios sin voto en los acuerdos que signifiquen </a:t>
            </a:r>
          </a:p>
          <a:p>
            <a:r>
              <a:rPr lang="es-SV" sz="1900" dirty="0"/>
              <a:t>una intervención en la vida de la sociedad. </a:t>
            </a:r>
          </a:p>
          <a:p>
            <a:r>
              <a:rPr lang="es-SV" sz="1900" dirty="0"/>
              <a:t>Art. 97.- El socio comanditario quedará obligado ilimitada y solidariamente para con terceros, por todas las obligaciones sociales en que haya tomado parte en contravención a lo dispuesto en el artículo anterior. También será </a:t>
            </a:r>
            <a:r>
              <a:rPr lang="es-SV" sz="1900" dirty="0" smtClean="0"/>
              <a:t>responsable</a:t>
            </a:r>
          </a:p>
          <a:p>
            <a:r>
              <a:rPr lang="es-SV" sz="1900" dirty="0"/>
              <a:t>ilimitada y solidariamente para con terceros, aún por las operaciones en que no haya tomado parte, si habitualmente ha administrado los negocios de la sociedad.</a:t>
            </a:r>
          </a:p>
        </p:txBody>
      </p:sp>
    </p:spTree>
    <p:extLst>
      <p:ext uri="{BB962C8B-B14F-4D97-AF65-F5344CB8AC3E}">
        <p14:creationId xmlns:p14="http://schemas.microsoft.com/office/powerpoint/2010/main" xmlns="" val="4258445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r>
              <a:rPr lang="es-SV" dirty="0"/>
              <a:t>Art. 98.- Los socios comanditarios no podrán examinar el estado y situación de la administración social, sino en las épocas y en la forma prescrita en la escritura constitutiva. </a:t>
            </a:r>
          </a:p>
          <a:p>
            <a:r>
              <a:rPr lang="es-SV" dirty="0"/>
              <a:t>Si la escritura nada dispusiere sobre estos puntos, los administradores comunicarán anualmente a los socios comanditarios el balance y el estado de pérdidas y ganancias al final del ejercicio social, poniéndoles de manifiesto, durante un plazo que no podrá bajar de quince días, los antecedentes y documentos precisos para comprobarlos y discutir las operaciones. Este examen podrán hacerlo por sí o por auditores debidamente autorizados. </a:t>
            </a:r>
          </a:p>
          <a:p>
            <a:r>
              <a:rPr lang="es-SV" dirty="0"/>
              <a:t>Los socios comanditarios, siempre que el estado de cuentas lo justifique, tendrán derecho a solicitar la aprobación de los comanditados para nombrar un interventor; si los comanditados negaren tal autorización, y se aprobare judicialmente la procedencia de tal medida, los </a:t>
            </a:r>
          </a:p>
          <a:p>
            <a:r>
              <a:rPr lang="es-SV" dirty="0"/>
              <a:t>comanditarios tendrán derecho a retirarse de la sociedad. Los comanditarios deberán hacer uso de este derecho dentro de los seis meses posteriores a la fecha en que fue por ellos conocido el desmejoramiento de los negocios sociales. </a:t>
            </a:r>
          </a:p>
          <a:p>
            <a:endParaRPr lang="es-SV" dirty="0"/>
          </a:p>
        </p:txBody>
      </p:sp>
    </p:spTree>
    <p:extLst>
      <p:ext uri="{BB962C8B-B14F-4D97-AF65-F5344CB8AC3E}">
        <p14:creationId xmlns:p14="http://schemas.microsoft.com/office/powerpoint/2010/main" xmlns="" val="13780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r>
              <a:rPr lang="es-SV" dirty="0"/>
              <a:t>Art. 99.- Si para los casos de muerte o incapacidad del socio administrador, no se hubiere determinado en la escritura social la manera de sustituirlo, y la sociedad hubiere de continuar, podrá un socio comanditario, a falta de comanditados, desempeñar interinamente los actos urgentes o de mera administración durante el término de 30 días contados desde la fecha en que la muerte o incapacidad hubiere sido conocida. </a:t>
            </a:r>
          </a:p>
          <a:p>
            <a:r>
              <a:rPr lang="es-SV" dirty="0"/>
              <a:t> </a:t>
            </a:r>
          </a:p>
          <a:p>
            <a:r>
              <a:rPr lang="es-SV" dirty="0"/>
              <a:t>En estos casos el socio comanditario no contrae responsabilidad ilimitada como consecuencia de su gestión. </a:t>
            </a:r>
          </a:p>
          <a:p>
            <a:r>
              <a:rPr lang="es-SV" dirty="0"/>
              <a:t>Vencido el plazo de que habla el inciso primero, si no se reorganizare la sociedad con la inclusión de nuevos socios comanditados, se disolverá y liquidará. </a:t>
            </a:r>
          </a:p>
          <a:p>
            <a:r>
              <a:rPr lang="es-SV" dirty="0"/>
              <a:t>Art. 100.- Son aplicables a la sociedad en Comandita Simple los artículos 75, 76, 77, 83, 91 y 92; también le serán aplicables, sin perjuicio de lo dispuesto en el artículo 96, los artículos del 88 al 90 inclusive. </a:t>
            </a:r>
          </a:p>
          <a:p>
            <a:r>
              <a:rPr lang="es-SV" dirty="0"/>
              <a:t>Los artículos del 78 al 82 inclusive y del 84 al 87 inclusive, se aplicarán a los socios comanditados.  </a:t>
            </a:r>
          </a:p>
          <a:p>
            <a:endParaRPr lang="es-SV" dirty="0"/>
          </a:p>
        </p:txBody>
      </p:sp>
    </p:spTree>
    <p:extLst>
      <p:ext uri="{BB962C8B-B14F-4D97-AF65-F5344CB8AC3E}">
        <p14:creationId xmlns:p14="http://schemas.microsoft.com/office/powerpoint/2010/main" xmlns="" val="1994645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31640" y="1844824"/>
            <a:ext cx="6696744" cy="1944216"/>
          </a:xfrm>
        </p:spPr>
        <p:txBody>
          <a:bodyPr>
            <a:normAutofit/>
          </a:bodyPr>
          <a:lstStyle/>
          <a:p>
            <a:r>
              <a:rPr lang="es-MX" sz="4000" dirty="0" smtClean="0"/>
              <a:t>SOCIEDADES EN COMANDITA SIMPLE</a:t>
            </a:r>
            <a:endParaRPr lang="es-SV" sz="4000" dirty="0"/>
          </a:p>
        </p:txBody>
      </p:sp>
      <p:sp>
        <p:nvSpPr>
          <p:cNvPr id="3" name="2 Subtítulo"/>
          <p:cNvSpPr>
            <a:spLocks noGrp="1"/>
          </p:cNvSpPr>
          <p:nvPr>
            <p:ph type="subTitle" idx="1"/>
          </p:nvPr>
        </p:nvSpPr>
        <p:spPr>
          <a:xfrm>
            <a:off x="1403648" y="4293096"/>
            <a:ext cx="6400800" cy="762000"/>
          </a:xfrm>
        </p:spPr>
        <p:txBody>
          <a:bodyPr/>
          <a:lstStyle/>
          <a:p>
            <a:r>
              <a:rPr lang="es-MX" dirty="0" smtClean="0"/>
              <a:t>GRUPO #8</a:t>
            </a:r>
            <a:endParaRPr lang="es-SV" dirty="0"/>
          </a:p>
        </p:txBody>
      </p:sp>
    </p:spTree>
    <p:extLst>
      <p:ext uri="{BB962C8B-B14F-4D97-AF65-F5344CB8AC3E}">
        <p14:creationId xmlns:p14="http://schemas.microsoft.com/office/powerpoint/2010/main" xmlns="" val="2541880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MX"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MUCHAS GRACIAS POR LA ATENCION PRESTADA</a:t>
            </a:r>
            <a:endParaRPr lang="es-SV"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s-SV" dirty="0" smtClean="0"/>
          </a:p>
          <a:p>
            <a:endParaRPr lang="es-SV" dirty="0" smtClean="0"/>
          </a:p>
          <a:p>
            <a:pPr algn="r">
              <a:buNone/>
            </a:pPr>
            <a:r>
              <a:rPr lang="es-MX"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228600">
                    <a:schemeClr val="accent5">
                      <a:satMod val="175000"/>
                      <a:alpha val="40000"/>
                    </a:schemeClr>
                  </a:glow>
                  <a:outerShdw blurRad="38100" dist="38100" dir="7020000" algn="tl">
                    <a:srgbClr val="000000">
                      <a:alpha val="35000"/>
                    </a:srgbClr>
                  </a:outerShdw>
                </a:effectLst>
              </a:rPr>
              <a:t>QUE PASEN UN FELIZ DIA</a:t>
            </a:r>
            <a:endParaRPr lang="es-SV"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228600">
                  <a:schemeClr val="accent5">
                    <a:satMod val="175000"/>
                    <a:alpha val="40000"/>
                  </a:schemeClr>
                </a:glow>
                <a:outerShdw blurRad="38100" dist="38100" dir="7020000" algn="tl">
                  <a:srgbClr val="000000">
                    <a:alpha val="35000"/>
                  </a:srgbClr>
                </a:outerShdw>
              </a:effectLst>
            </a:endParaRPr>
          </a:p>
          <a:p>
            <a:endParaRPr lang="es-SV"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SV" dirty="0"/>
              <a:t>TIPOS DE SOCIEDADES EN EL </a:t>
            </a:r>
            <a:r>
              <a:rPr lang="es-SV" dirty="0" smtClean="0"/>
              <a:t>SALVADOR</a:t>
            </a:r>
            <a:endParaRPr lang="es-SV" dirty="0"/>
          </a:p>
        </p:txBody>
      </p:sp>
      <p:sp>
        <p:nvSpPr>
          <p:cNvPr id="3" name="2 Marcador de contenido"/>
          <p:cNvSpPr>
            <a:spLocks noGrp="1"/>
          </p:cNvSpPr>
          <p:nvPr>
            <p:ph idx="1"/>
          </p:nvPr>
        </p:nvSpPr>
        <p:spPr/>
        <p:txBody>
          <a:bodyPr>
            <a:normAutofit fontScale="92500" lnSpcReduction="20000"/>
          </a:bodyPr>
          <a:lstStyle/>
          <a:p>
            <a:r>
              <a:rPr lang="es-SV" dirty="0"/>
              <a:t>El Código de Comercio Salvadoreño, reconoce los siguientes tipos de sociedades:</a:t>
            </a:r>
          </a:p>
          <a:p>
            <a:r>
              <a:rPr lang="es-SV" dirty="0"/>
              <a:t>a) Sociedades en nombre colectivo o sociedades Colectivas</a:t>
            </a:r>
          </a:p>
          <a:p>
            <a:r>
              <a:rPr lang="es-SV" dirty="0"/>
              <a:t>b</a:t>
            </a:r>
            <a:r>
              <a:rPr lang="es-SV" dirty="0">
                <a:solidFill>
                  <a:srgbClr val="FF0000"/>
                </a:solidFill>
              </a:rPr>
              <a:t>) Sociedades en comandita simple o sociedades comanditarias simples</a:t>
            </a:r>
          </a:p>
          <a:p>
            <a:r>
              <a:rPr lang="es-SV" dirty="0"/>
              <a:t>c) Sociedades de Responsabilidad limitada</a:t>
            </a:r>
          </a:p>
          <a:p>
            <a:r>
              <a:rPr lang="es-SV" dirty="0"/>
              <a:t>d) Sociedades Anónimas</a:t>
            </a:r>
          </a:p>
          <a:p>
            <a:r>
              <a:rPr lang="es-SV" dirty="0"/>
              <a:t>e) Sociedade8s en Comandita por Acciones o sociedades comanditarias por acciones</a:t>
            </a:r>
          </a:p>
          <a:p>
            <a:endParaRPr lang="es-SV" dirty="0"/>
          </a:p>
        </p:txBody>
      </p:sp>
    </p:spTree>
    <p:extLst>
      <p:ext uri="{BB962C8B-B14F-4D97-AF65-F5344CB8AC3E}">
        <p14:creationId xmlns:p14="http://schemas.microsoft.com/office/powerpoint/2010/main" xmlns="" val="1771643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SOCIEDAD COMANDITARIA</a:t>
            </a:r>
            <a:endParaRPr lang="es-SV" dirty="0"/>
          </a:p>
        </p:txBody>
      </p:sp>
      <p:sp>
        <p:nvSpPr>
          <p:cNvPr id="3" name="2 Marcador de contenido"/>
          <p:cNvSpPr>
            <a:spLocks noGrp="1"/>
          </p:cNvSpPr>
          <p:nvPr>
            <p:ph idx="1"/>
          </p:nvPr>
        </p:nvSpPr>
        <p:spPr/>
        <p:txBody>
          <a:bodyPr/>
          <a:lstStyle/>
          <a:p>
            <a:r>
              <a:rPr lang="es-MX" dirty="0"/>
              <a:t>La sociedad comanditaria es una sociedad de tipo personalista que se caracteriza por la coexistencia de socios colectivos, que responden ilimitadamente de las deudas sociales y participan en la gestión de la sociedad, y socios comanditarios que no </a:t>
            </a:r>
            <a:r>
              <a:rPr lang="es-MX" dirty="0" smtClean="0"/>
              <a:t>participan </a:t>
            </a:r>
            <a:r>
              <a:rPr lang="es-MX" dirty="0"/>
              <a:t>en la gestión y cuya responsabilidad se limita al capital aportado o comprometido</a:t>
            </a:r>
            <a:endParaRPr lang="es-SV" dirty="0"/>
          </a:p>
        </p:txBody>
      </p:sp>
    </p:spTree>
    <p:extLst>
      <p:ext uri="{BB962C8B-B14F-4D97-AF65-F5344CB8AC3E}">
        <p14:creationId xmlns:p14="http://schemas.microsoft.com/office/powerpoint/2010/main" xmlns="" val="1587838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TIPOS DE SOCIEDADES COMANDITARIAS</a:t>
            </a:r>
            <a:endParaRPr lang="es-SV" dirty="0"/>
          </a:p>
        </p:txBody>
      </p:sp>
      <p:sp>
        <p:nvSpPr>
          <p:cNvPr id="3" name="2 Marcador de contenido"/>
          <p:cNvSpPr>
            <a:spLocks noGrp="1"/>
          </p:cNvSpPr>
          <p:nvPr>
            <p:ph idx="1"/>
          </p:nvPr>
        </p:nvSpPr>
        <p:spPr>
          <a:xfrm>
            <a:off x="457200" y="1556792"/>
            <a:ext cx="7239000" cy="4846320"/>
          </a:xfrm>
        </p:spPr>
        <p:txBody>
          <a:bodyPr/>
          <a:lstStyle/>
          <a:p>
            <a:r>
              <a:rPr lang="es-SV" dirty="0"/>
              <a:t>La sociedad comanditaria simple, en la cual el capital social (no hay mínimo legal) está desembolsado íntegramente en su constitución mediante aportaciones de los socios comanditarios, y donde todos los socios colectivos tienen responsabilidad ilimitada, de manera personal y </a:t>
            </a:r>
            <a:r>
              <a:rPr lang="es-SV" dirty="0" smtClean="0"/>
              <a:t>solidaria</a:t>
            </a:r>
          </a:p>
          <a:p>
            <a:endParaRPr lang="es-SV" dirty="0"/>
          </a:p>
        </p:txBody>
      </p:sp>
    </p:spTree>
    <p:extLst>
      <p:ext uri="{BB962C8B-B14F-4D97-AF65-F5344CB8AC3E}">
        <p14:creationId xmlns:p14="http://schemas.microsoft.com/office/powerpoint/2010/main" xmlns="" val="458990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MX" dirty="0" smtClean="0"/>
              <a:t>La </a:t>
            </a:r>
            <a:r>
              <a:rPr lang="es-MX" dirty="0"/>
              <a:t>sociedad en comandita por acciones es una forma mixta, que contiene elementos de sociedad de personas y elementos de sociedad de capitales. El elemento personal está representado por los socios comanditados, que responden ilimitadamente y tienen el derecho exclusivo de administrar la sociedad; el elemento de capital esta representado por los socios comanditarios, que son accionistas, que responden limitadamente y no tienen derecho a administrar.</a:t>
            </a:r>
            <a:endParaRPr lang="es-SV" dirty="0"/>
          </a:p>
        </p:txBody>
      </p:sp>
    </p:spTree>
    <p:extLst>
      <p:ext uri="{BB962C8B-B14F-4D97-AF65-F5344CB8AC3E}">
        <p14:creationId xmlns:p14="http://schemas.microsoft.com/office/powerpoint/2010/main" xmlns="" val="4120786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CONDICIONES</a:t>
            </a:r>
            <a:endParaRPr lang="es-SV" dirty="0"/>
          </a:p>
        </p:txBody>
      </p:sp>
      <p:sp>
        <p:nvSpPr>
          <p:cNvPr id="3" name="2 Marcador de contenido"/>
          <p:cNvSpPr>
            <a:spLocks noGrp="1"/>
          </p:cNvSpPr>
          <p:nvPr>
            <p:ph idx="1"/>
          </p:nvPr>
        </p:nvSpPr>
        <p:spPr/>
        <p:txBody>
          <a:bodyPr>
            <a:normAutofit fontScale="92500"/>
          </a:bodyPr>
          <a:lstStyle/>
          <a:p>
            <a:r>
              <a:rPr lang="es-SV" dirty="0"/>
              <a:t>La sociedad comanditaria debe estar formada, como mínimo, por dos socios, uno de colectivo y otro de </a:t>
            </a:r>
            <a:r>
              <a:rPr lang="es-SV" dirty="0" smtClean="0"/>
              <a:t>comanditario</a:t>
            </a:r>
          </a:p>
          <a:p>
            <a:r>
              <a:rPr lang="es-SV" dirty="0" smtClean="0"/>
              <a:t>Los </a:t>
            </a:r>
            <a:r>
              <a:rPr lang="es-SV" dirty="0"/>
              <a:t>socios deben ser mayores de edad o menores emancipados y tener capacidad legal para </a:t>
            </a:r>
            <a:r>
              <a:rPr lang="es-SV" dirty="0" smtClean="0"/>
              <a:t>actuar</a:t>
            </a:r>
          </a:p>
          <a:p>
            <a:r>
              <a:rPr lang="es-SV" dirty="0"/>
              <a:t>En la escritura debe de expresarse quienes serán socios comanditados y comanditarios.</a:t>
            </a:r>
          </a:p>
          <a:p>
            <a:r>
              <a:rPr lang="es-SV" dirty="0"/>
              <a:t>No existe monto mínimo de capital señalado por la ley.</a:t>
            </a:r>
          </a:p>
          <a:p>
            <a:pPr marL="0" indent="0">
              <a:buNone/>
            </a:pPr>
            <a:endParaRPr lang="es-SV" dirty="0"/>
          </a:p>
        </p:txBody>
      </p:sp>
    </p:spTree>
    <p:extLst>
      <p:ext uri="{BB962C8B-B14F-4D97-AF65-F5344CB8AC3E}">
        <p14:creationId xmlns:p14="http://schemas.microsoft.com/office/powerpoint/2010/main" xmlns="" val="2017313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VENTAJAS Y DESVENTAJAS</a:t>
            </a:r>
            <a:endParaRPr lang="es-SV"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101241547"/>
              </p:ext>
            </p:extLst>
          </p:nvPr>
        </p:nvGraphicFramePr>
        <p:xfrm>
          <a:off x="457200" y="1628800"/>
          <a:ext cx="7239000" cy="4536504"/>
        </p:xfrm>
        <a:graphic>
          <a:graphicData uri="http://schemas.openxmlformats.org/drawingml/2006/table">
            <a:tbl>
              <a:tblPr firstRow="1" firstCol="1" bandRow="1">
                <a:tableStyleId>{5C22544A-7EE6-4342-B048-85BDC9FD1C3A}</a:tableStyleId>
              </a:tblPr>
              <a:tblGrid>
                <a:gridCol w="3619500"/>
                <a:gridCol w="3619500"/>
              </a:tblGrid>
              <a:tr h="478599">
                <a:tc>
                  <a:txBody>
                    <a:bodyPr/>
                    <a:lstStyle/>
                    <a:p>
                      <a:pPr algn="ctr">
                        <a:lnSpc>
                          <a:spcPct val="115000"/>
                        </a:lnSpc>
                        <a:spcAft>
                          <a:spcPts val="1000"/>
                        </a:spcAft>
                      </a:pPr>
                      <a:r>
                        <a:rPr lang="es-SV" sz="1200">
                          <a:effectLst/>
                        </a:rPr>
                        <a:t>  VENTAJAS</a:t>
                      </a:r>
                      <a:endParaRPr lang="es-SV" sz="1100">
                        <a:effectLst/>
                        <a:latin typeface="Calibri"/>
                        <a:ea typeface="Calibri"/>
                        <a:cs typeface="Times New Roman"/>
                      </a:endParaRPr>
                    </a:p>
                  </a:txBody>
                  <a:tcPr marL="68580" marR="68580" marT="0" marB="0"/>
                </a:tc>
                <a:tc>
                  <a:txBody>
                    <a:bodyPr/>
                    <a:lstStyle/>
                    <a:p>
                      <a:pPr algn="ctr">
                        <a:lnSpc>
                          <a:spcPct val="115000"/>
                        </a:lnSpc>
                        <a:spcAft>
                          <a:spcPts val="1000"/>
                        </a:spcAft>
                      </a:pPr>
                      <a:r>
                        <a:rPr lang="es-SV" sz="1200">
                          <a:effectLst/>
                        </a:rPr>
                        <a:t>DESVENTAJAS</a:t>
                      </a:r>
                      <a:endParaRPr lang="es-SV" sz="1100">
                        <a:effectLst/>
                        <a:latin typeface="Calibri"/>
                        <a:ea typeface="Calibri"/>
                        <a:cs typeface="Times New Roman"/>
                      </a:endParaRPr>
                    </a:p>
                  </a:txBody>
                  <a:tcPr marL="68580" marR="68580" marT="0" marB="0"/>
                </a:tc>
              </a:tr>
              <a:tr h="4057905">
                <a:tc>
                  <a:txBody>
                    <a:bodyPr/>
                    <a:lstStyle/>
                    <a:p>
                      <a:pPr>
                        <a:lnSpc>
                          <a:spcPct val="115000"/>
                        </a:lnSpc>
                        <a:spcAft>
                          <a:spcPts val="1000"/>
                        </a:spcAft>
                      </a:pPr>
                      <a:r>
                        <a:rPr lang="es-SV" sz="1800" dirty="0">
                          <a:effectLst/>
                        </a:rPr>
                        <a:t>El hecho de que haya socios colectivos que dirigen la sociedad hace que la sociedad sea más dinámica, ya que no se depende de la consecución de acuerdos para actuar.</a:t>
                      </a:r>
                      <a:endParaRPr lang="es-SV" sz="1800" dirty="0">
                        <a:effectLst/>
                        <a:latin typeface="Calibri"/>
                        <a:ea typeface="Calibri"/>
                        <a:cs typeface="Times New Roman"/>
                      </a:endParaRPr>
                    </a:p>
                  </a:txBody>
                  <a:tcPr marL="68580" marR="68580" marT="0" marB="0"/>
                </a:tc>
                <a:tc>
                  <a:txBody>
                    <a:bodyPr/>
                    <a:lstStyle/>
                    <a:p>
                      <a:pPr>
                        <a:lnSpc>
                          <a:spcPct val="115000"/>
                        </a:lnSpc>
                        <a:spcAft>
                          <a:spcPts val="1000"/>
                        </a:spcAft>
                      </a:pPr>
                      <a:r>
                        <a:rPr lang="es-SV" sz="1800" dirty="0">
                          <a:effectLst/>
                        </a:rPr>
                        <a:t>Es muy difícil que se puedan encontrar socios comanditarios, ya que no pueden ejercer ningún tipo de control sobre la gestión del capital que aportan. Otro inconveniente que se debe destacar es que al menos uno de los socios colectivos tiene responsabilidad ilimitada, cosa que le hace responder, en caso de deudas, con la totalidad de su patrimonio personal. </a:t>
                      </a:r>
                      <a:endParaRPr lang="es-SV"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835651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Razón social</a:t>
            </a:r>
            <a:endParaRPr lang="es-SV" dirty="0"/>
          </a:p>
        </p:txBody>
      </p:sp>
      <p:sp>
        <p:nvSpPr>
          <p:cNvPr id="3" name="2 Marcador de contenido"/>
          <p:cNvSpPr>
            <a:spLocks noGrp="1"/>
          </p:cNvSpPr>
          <p:nvPr>
            <p:ph idx="1"/>
          </p:nvPr>
        </p:nvSpPr>
        <p:spPr/>
        <p:txBody>
          <a:bodyPr/>
          <a:lstStyle/>
          <a:p>
            <a:r>
              <a:rPr lang="es-SV" dirty="0"/>
              <a:t>Es aquella que se constituye bajo razón social, el cual se formará con el nombre de uno o más comanditados y cuando en ella no figuren los de todos éstos, se le añadirán las palabras “y compañía” u otras equivalentes. A la razón social se le agregarán siempre las palabras “Sociedad en Comandita” o su abreviatura “ S. en C”, si se omite esto último, la sociedad se considerará como sociedad colectiva.</a:t>
            </a:r>
          </a:p>
          <a:p>
            <a:endParaRPr lang="es-SV" dirty="0"/>
          </a:p>
        </p:txBody>
      </p:sp>
    </p:spTree>
    <p:extLst>
      <p:ext uri="{BB962C8B-B14F-4D97-AF65-F5344CB8AC3E}">
        <p14:creationId xmlns:p14="http://schemas.microsoft.com/office/powerpoint/2010/main" xmlns="" val="2880427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TotalTime>
  <Words>1683</Words>
  <Application>Microsoft Office PowerPoint</Application>
  <PresentationFormat>Presentación en pantalla (4:3)</PresentationFormat>
  <Paragraphs>78</Paragraphs>
  <Slides>20</Slides>
  <Notes>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INSTITUTO NACIONAL DE SOYAPANGO  Grupo:  8 Integrantes: Víctor Álvarez Josué Escalante Jorge Pichinte Yessica Urguilla</vt:lpstr>
      <vt:lpstr>SOCIEDADES EN COMANDITA SIMPLE</vt:lpstr>
      <vt:lpstr>TIPOS DE SOCIEDADES EN EL SALVADOR</vt:lpstr>
      <vt:lpstr>SOCIEDAD COMANDITARIA</vt:lpstr>
      <vt:lpstr>TIPOS DE SOCIEDADES COMANDITARIAS</vt:lpstr>
      <vt:lpstr>Diapositiva 6</vt:lpstr>
      <vt:lpstr>CONDICIONES</vt:lpstr>
      <vt:lpstr>VENTAJAS Y DESVENTAJAS</vt:lpstr>
      <vt:lpstr>Razón social</vt:lpstr>
      <vt:lpstr>Ej. De razon social (en comandita simple) </vt:lpstr>
      <vt:lpstr>Tipos de socios</vt:lpstr>
      <vt:lpstr>Tipos de socios</vt:lpstr>
      <vt:lpstr>escritura</vt:lpstr>
      <vt:lpstr>administración</vt:lpstr>
      <vt:lpstr>BASE LEGAL:  ART. 93 AL 100  Código de Comercio </vt:lpstr>
      <vt:lpstr>CAPITULO IV SOCIEDAD EN COMANDITA SIMPLE </vt:lpstr>
      <vt:lpstr>CAPITULO IV SOCIEDAD EN COMANDITA SIMPLE</vt:lpstr>
      <vt:lpstr>Diapositiva 18</vt:lpstr>
      <vt:lpstr>Diapositiva 19</vt:lpstr>
      <vt:lpstr>Diapositiva 20</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SOCIEDADES EN COMANDITA SIMPLE</dc:title>
  <dc:creator>Your User Name</dc:creator>
  <cp:lastModifiedBy>PC009</cp:lastModifiedBy>
  <cp:revision>23</cp:revision>
  <dcterms:created xsi:type="dcterms:W3CDTF">2011-09-07T17:00:17Z</dcterms:created>
  <dcterms:modified xsi:type="dcterms:W3CDTF">2011-10-24T20:25:19Z</dcterms:modified>
</cp:coreProperties>
</file>