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89" autoAdjust="0"/>
  </p:normalViewPr>
  <p:slideViewPr>
    <p:cSldViewPr>
      <p:cViewPr varScale="1">
        <p:scale>
          <a:sx n="85" d="100"/>
          <a:sy n="85" d="100"/>
        </p:scale>
        <p:origin x="-5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E74EB73E-FAB6-4ABB-BF0C-067256378163}" type="datetimeFigureOut">
              <a:rPr lang="es-ES" smtClean="0"/>
              <a:pPr/>
              <a:t>10/10/2011</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0D09F8EA-B4E4-4E49-BE2D-DE37EB0CB710}"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74EB73E-FAB6-4ABB-BF0C-067256378163}" type="datetimeFigureOut">
              <a:rPr lang="es-ES" smtClean="0"/>
              <a:pPr/>
              <a:t>10/10/2011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D09F8EA-B4E4-4E49-BE2D-DE37EB0CB710}"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74EB73E-FAB6-4ABB-BF0C-067256378163}" type="datetimeFigureOut">
              <a:rPr lang="es-ES" smtClean="0"/>
              <a:pPr/>
              <a:t>10/10/2011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D09F8EA-B4E4-4E49-BE2D-DE37EB0CB710}"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74EB73E-FAB6-4ABB-BF0C-067256378163}" type="datetimeFigureOut">
              <a:rPr lang="es-ES" smtClean="0"/>
              <a:pPr/>
              <a:t>10/10/2011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D09F8EA-B4E4-4E49-BE2D-DE37EB0CB710}"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E74EB73E-FAB6-4ABB-BF0C-067256378163}" type="datetimeFigureOut">
              <a:rPr lang="es-ES" smtClean="0"/>
              <a:pPr/>
              <a:t>10/10/2011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D09F8EA-B4E4-4E49-BE2D-DE37EB0CB710}"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E74EB73E-FAB6-4ABB-BF0C-067256378163}" type="datetimeFigureOut">
              <a:rPr lang="es-ES" smtClean="0"/>
              <a:pPr/>
              <a:t>10/10/2011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D09F8EA-B4E4-4E49-BE2D-DE37EB0CB710}"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E74EB73E-FAB6-4ABB-BF0C-067256378163}" type="datetimeFigureOut">
              <a:rPr lang="es-ES" smtClean="0"/>
              <a:pPr/>
              <a:t>10/10/2011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0D09F8EA-B4E4-4E49-BE2D-DE37EB0CB710}"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E74EB73E-FAB6-4ABB-BF0C-067256378163}" type="datetimeFigureOut">
              <a:rPr lang="es-ES" smtClean="0"/>
              <a:pPr/>
              <a:t>10/10/2011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0D09F8EA-B4E4-4E49-BE2D-DE37EB0CB710}"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74EB73E-FAB6-4ABB-BF0C-067256378163}" type="datetimeFigureOut">
              <a:rPr lang="es-ES" smtClean="0"/>
              <a:pPr/>
              <a:t>10/10/2011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0D09F8EA-B4E4-4E49-BE2D-DE37EB0CB710}"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E74EB73E-FAB6-4ABB-BF0C-067256378163}" type="datetimeFigureOut">
              <a:rPr lang="es-ES" smtClean="0"/>
              <a:pPr/>
              <a:t>10/10/2011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D09F8EA-B4E4-4E49-BE2D-DE37EB0CB710}"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E74EB73E-FAB6-4ABB-BF0C-067256378163}" type="datetimeFigureOut">
              <a:rPr lang="es-ES" smtClean="0"/>
              <a:pPr/>
              <a:t>10/10/2011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0D09F8EA-B4E4-4E49-BE2D-DE37EB0CB710}" type="slidenum">
              <a:rPr lang="es-ES" smtClean="0"/>
              <a:pPr/>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74EB73E-FAB6-4ABB-BF0C-067256378163}" type="datetimeFigureOut">
              <a:rPr lang="es-ES" smtClean="0"/>
              <a:pPr/>
              <a:t>10/10/2011</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D09F8EA-B4E4-4E49-BE2D-DE37EB0CB710}" type="slidenum">
              <a:rPr lang="es-ES" smtClean="0"/>
              <a:pPr/>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gi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642910" y="357166"/>
            <a:ext cx="7858180" cy="1754326"/>
          </a:xfrm>
          <a:prstGeom prst="rect">
            <a:avLst/>
          </a:prstGeom>
          <a:noFill/>
        </p:spPr>
        <p:txBody>
          <a:bodyPr wrap="square">
            <a:spAutoFit/>
          </a:bodyPr>
          <a:lstStyle/>
          <a:p>
            <a:pPr lvl="0" algn="ctr"/>
            <a:r>
              <a:rPr lang="es-ES" sz="5400" dirty="0" smtClean="0">
                <a:ln w="18415" cmpd="sng">
                  <a:solidFill>
                    <a:schemeClr val="bg1"/>
                  </a:solidFill>
                  <a:prstDash val="solid"/>
                </a:ln>
                <a:solidFill>
                  <a:schemeClr val="bg1"/>
                </a:solidFill>
                <a:effectLst>
                  <a:outerShdw blurRad="63500" dir="3600000" algn="tl" rotWithShape="0">
                    <a:srgbClr val="000000">
                      <a:alpha val="70000"/>
                    </a:srgbClr>
                  </a:outerShdw>
                </a:effectLst>
                <a:latin typeface="Baskerville Old Face" pitchFamily="18" charset="0"/>
              </a:rPr>
              <a:t>Instituto Nacional de Soyapango</a:t>
            </a:r>
          </a:p>
        </p:txBody>
      </p:sp>
      <p:sp>
        <p:nvSpPr>
          <p:cNvPr id="7" name="6 Rectángulo"/>
          <p:cNvSpPr/>
          <p:nvPr/>
        </p:nvSpPr>
        <p:spPr>
          <a:xfrm>
            <a:off x="1046035" y="2967335"/>
            <a:ext cx="7176324" cy="3785652"/>
          </a:xfrm>
          <a:prstGeom prst="rect">
            <a:avLst/>
          </a:prstGeom>
          <a:noFill/>
          <a:ln>
            <a:noFill/>
          </a:ln>
        </p:spPr>
        <p:txBody>
          <a:bodyPr wrap="none" lIns="91440" tIns="45720" rIns="91440" bIns="45720">
            <a:spAutoFit/>
          </a:bodyPr>
          <a:lstStyle/>
          <a:p>
            <a:r>
              <a:rPr lang="es-ES" sz="2400" b="1" dirty="0" smtClean="0">
                <a:ln w="17780" cmpd="sng">
                  <a:solidFill>
                    <a:schemeClr val="bg1"/>
                  </a:solidFill>
                  <a:prstDash val="solid"/>
                  <a:miter lim="800000"/>
                </a:ln>
                <a:solidFill>
                  <a:schemeClr val="bg1"/>
                </a:solidFill>
                <a:effectLst>
                  <a:outerShdw blurRad="50800" algn="tl" rotWithShape="0">
                    <a:srgbClr val="000000"/>
                  </a:outerShdw>
                </a:effectLst>
                <a:latin typeface="Baskerville Old Face" pitchFamily="18" charset="0"/>
              </a:rPr>
              <a:t>Materia:      </a:t>
            </a:r>
          </a:p>
          <a:p>
            <a:pPr algn="ctr"/>
            <a:r>
              <a:rPr lang="es-ES" sz="2400" b="1" dirty="0" smtClean="0">
                <a:ln w="17780" cmpd="sng">
                  <a:solidFill>
                    <a:schemeClr val="bg1"/>
                  </a:solidFill>
                  <a:prstDash val="solid"/>
                  <a:miter lim="800000"/>
                </a:ln>
                <a:solidFill>
                  <a:schemeClr val="bg1"/>
                </a:solidFill>
                <a:effectLst>
                  <a:outerShdw blurRad="50800" algn="tl" rotWithShape="0">
                    <a:srgbClr val="000000"/>
                  </a:outerShdw>
                </a:effectLst>
                <a:latin typeface="Baskerville Old Face" pitchFamily="18" charset="0"/>
              </a:rPr>
              <a:t>  Sistema Contable</a:t>
            </a:r>
          </a:p>
          <a:p>
            <a:r>
              <a:rPr lang="es-ES" sz="2400" b="1" dirty="0" smtClean="0">
                <a:ln w="17780" cmpd="sng">
                  <a:solidFill>
                    <a:schemeClr val="bg1"/>
                  </a:solidFill>
                  <a:prstDash val="solid"/>
                  <a:miter lim="800000"/>
                </a:ln>
                <a:solidFill>
                  <a:schemeClr val="bg1"/>
                </a:solidFill>
                <a:effectLst>
                  <a:outerShdw blurRad="50800" algn="tl" rotWithShape="0">
                    <a:srgbClr val="000000"/>
                  </a:outerShdw>
                </a:effectLst>
                <a:latin typeface="Baskerville Old Face" pitchFamily="18" charset="0"/>
              </a:rPr>
              <a:t>Profesor:   </a:t>
            </a:r>
          </a:p>
          <a:p>
            <a:pPr algn="ctr"/>
            <a:r>
              <a:rPr lang="es-ES" sz="2400" b="1" dirty="0" smtClean="0">
                <a:ln w="17780" cmpd="sng">
                  <a:solidFill>
                    <a:schemeClr val="bg1"/>
                  </a:solidFill>
                  <a:prstDash val="solid"/>
                  <a:miter lim="800000"/>
                </a:ln>
                <a:solidFill>
                  <a:schemeClr val="bg1"/>
                </a:solidFill>
                <a:effectLst>
                  <a:outerShdw blurRad="50800" algn="tl" rotWithShape="0">
                    <a:srgbClr val="000000"/>
                  </a:outerShdw>
                </a:effectLst>
                <a:latin typeface="Baskerville Old Face" pitchFamily="18" charset="0"/>
              </a:rPr>
              <a:t>  Pedro Arnoldo Aguirre   </a:t>
            </a:r>
          </a:p>
          <a:p>
            <a:r>
              <a:rPr lang="es-ES" sz="2400" b="1" dirty="0" smtClean="0">
                <a:ln w="17780" cmpd="sng">
                  <a:solidFill>
                    <a:schemeClr val="bg1"/>
                  </a:solidFill>
                  <a:prstDash val="solid"/>
                  <a:miter lim="800000"/>
                </a:ln>
                <a:solidFill>
                  <a:schemeClr val="bg1"/>
                </a:solidFill>
                <a:effectLst>
                  <a:outerShdw blurRad="50800" algn="tl" rotWithShape="0">
                    <a:srgbClr val="000000"/>
                  </a:outerShdw>
                </a:effectLst>
                <a:latin typeface="Baskerville Old Face" pitchFamily="18" charset="0"/>
              </a:rPr>
              <a:t>Alumnos:</a:t>
            </a:r>
          </a:p>
          <a:p>
            <a:pPr lvl="3" algn="ctr">
              <a:buFont typeface="Wingdings" pitchFamily="2" charset="2"/>
              <a:buChar char="v"/>
            </a:pPr>
            <a:r>
              <a:rPr lang="es-ES" sz="2400" b="1" dirty="0" smtClean="0">
                <a:ln w="17780" cmpd="sng">
                  <a:solidFill>
                    <a:schemeClr val="bg1"/>
                  </a:solidFill>
                  <a:prstDash val="solid"/>
                  <a:miter lim="800000"/>
                </a:ln>
                <a:solidFill>
                  <a:schemeClr val="bg1"/>
                </a:solidFill>
                <a:effectLst>
                  <a:outerShdw blurRad="50800" algn="tl" rotWithShape="0">
                    <a:srgbClr val="000000"/>
                  </a:outerShdw>
                </a:effectLst>
                <a:latin typeface="Baskerville Old Face" pitchFamily="18" charset="0"/>
              </a:rPr>
              <a:t>  Emerson Alexander Hernández</a:t>
            </a:r>
          </a:p>
          <a:p>
            <a:pPr lvl="4" algn="ctr">
              <a:buFont typeface="Wingdings" pitchFamily="2" charset="2"/>
              <a:buChar char="v"/>
            </a:pPr>
            <a:r>
              <a:rPr lang="es-ES" sz="2400" b="1" dirty="0" smtClean="0">
                <a:ln w="17780" cmpd="sng">
                  <a:solidFill>
                    <a:schemeClr val="bg1"/>
                  </a:solidFill>
                  <a:prstDash val="solid"/>
                  <a:miter lim="800000"/>
                </a:ln>
                <a:solidFill>
                  <a:schemeClr val="bg1"/>
                </a:solidFill>
                <a:effectLst>
                  <a:outerShdw blurRad="50800" algn="tl" rotWithShape="0">
                    <a:srgbClr val="000000"/>
                  </a:outerShdw>
                </a:effectLst>
                <a:latin typeface="Baskerville Old Face" pitchFamily="18" charset="0"/>
              </a:rPr>
              <a:t>  Silvia Iveth Landaverde                  </a:t>
            </a:r>
          </a:p>
          <a:p>
            <a:pPr lvl="4" algn="ctr">
              <a:buFont typeface="Wingdings" pitchFamily="2" charset="2"/>
              <a:buChar char="v"/>
            </a:pPr>
            <a:r>
              <a:rPr lang="es-ES" sz="2400" b="1" dirty="0" smtClean="0">
                <a:ln w="17780" cmpd="sng">
                  <a:solidFill>
                    <a:schemeClr val="bg1"/>
                  </a:solidFill>
                  <a:prstDash val="solid"/>
                  <a:miter lim="800000"/>
                </a:ln>
                <a:solidFill>
                  <a:schemeClr val="bg1"/>
                </a:solidFill>
                <a:effectLst>
                  <a:outerShdw blurRad="50800" algn="tl" rotWithShape="0">
                    <a:srgbClr val="000000"/>
                  </a:outerShdw>
                </a:effectLst>
                <a:latin typeface="Baskerville Old Face" pitchFamily="18" charset="0"/>
              </a:rPr>
              <a:t>  Kevin David López                         </a:t>
            </a:r>
          </a:p>
          <a:p>
            <a:pPr algn="ctr">
              <a:buFont typeface="Wingdings" pitchFamily="2" charset="2"/>
              <a:buChar char="v"/>
            </a:pPr>
            <a:endParaRPr lang="es-ES" sz="2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a:p>
            <a:pPr algn="ctr"/>
            <a:endParaRPr lang="es-ES" sz="2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cSld>
  <p:clrMapOvr>
    <a:masterClrMapping/>
  </p:clrMapOvr>
  <p:transition spd="slow">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SV" sz="2700" b="1" i="1" dirty="0" smtClean="0">
                <a:ln>
                  <a:solidFill>
                    <a:schemeClr val="tx1"/>
                  </a:solidFill>
                </a:ln>
                <a:solidFill>
                  <a:schemeClr val="tx1"/>
                </a:solidFill>
                <a:latin typeface="Baskerville Old Face" pitchFamily="18" charset="0"/>
              </a:rPr>
              <a:t>ANÁLISIS DE LA SOCIEDAD EN </a:t>
            </a:r>
            <a:r>
              <a:rPr lang="es-SV" sz="2700" dirty="0" smtClean="0">
                <a:ln>
                  <a:solidFill>
                    <a:schemeClr val="tx1"/>
                  </a:solidFill>
                </a:ln>
                <a:solidFill>
                  <a:schemeClr val="tx1"/>
                </a:solidFill>
                <a:latin typeface="Baskerville Old Face" pitchFamily="18" charset="0"/>
              </a:rPr>
              <a:t> </a:t>
            </a:r>
            <a:r>
              <a:rPr lang="es-SV" sz="2700" b="1" i="1" dirty="0" smtClean="0">
                <a:ln>
                  <a:solidFill>
                    <a:schemeClr val="tx1"/>
                  </a:solidFill>
                </a:ln>
                <a:solidFill>
                  <a:schemeClr val="tx1"/>
                </a:solidFill>
                <a:latin typeface="Baskerville Old Face" pitchFamily="18" charset="0"/>
              </a:rPr>
              <a:t>COMANDITA POR ACCIONES.</a:t>
            </a:r>
            <a:r>
              <a:rPr lang="es-ES" dirty="0" smtClean="0"/>
              <a:t/>
            </a:r>
            <a:br>
              <a:rPr lang="es-ES" dirty="0" smtClean="0"/>
            </a:br>
            <a:endParaRPr lang="es-ES" dirty="0"/>
          </a:p>
        </p:txBody>
      </p:sp>
      <p:sp>
        <p:nvSpPr>
          <p:cNvPr id="3" name="2 Marcador de contenido"/>
          <p:cNvSpPr>
            <a:spLocks noGrp="1"/>
          </p:cNvSpPr>
          <p:nvPr>
            <p:ph idx="1"/>
          </p:nvPr>
        </p:nvSpPr>
        <p:spPr>
          <a:xfrm>
            <a:off x="500034" y="1000108"/>
            <a:ext cx="5929354" cy="5126055"/>
          </a:xfrm>
        </p:spPr>
        <p:txBody>
          <a:bodyPr>
            <a:normAutofit/>
          </a:bodyPr>
          <a:lstStyle/>
          <a:p>
            <a:pPr>
              <a:buNone/>
            </a:pPr>
            <a:endParaRPr lang="es-SV" b="1" i="1" dirty="0" smtClean="0">
              <a:latin typeface="Baskerville Old Face" pitchFamily="18" charset="0"/>
            </a:endParaRPr>
          </a:p>
          <a:p>
            <a:pPr>
              <a:buFont typeface="Wingdings" pitchFamily="2" charset="2"/>
              <a:buChar char="v"/>
            </a:pPr>
            <a:r>
              <a:rPr lang="es-SV" b="1" i="1" dirty="0" smtClean="0">
                <a:ln>
                  <a:solidFill>
                    <a:schemeClr val="tx1"/>
                  </a:solidFill>
                </a:ln>
                <a:latin typeface="Baskerville Old Face" pitchFamily="18" charset="0"/>
              </a:rPr>
              <a:t>Sociedad: </a:t>
            </a:r>
            <a:r>
              <a:rPr lang="es-SV" i="1" dirty="0" smtClean="0">
                <a:ln>
                  <a:solidFill>
                    <a:schemeClr val="tx1"/>
                  </a:solidFill>
                </a:ln>
                <a:latin typeface="Baskerville Old Face" pitchFamily="18" charset="0"/>
              </a:rPr>
              <a:t>Pues el contrato es plurilateral, en virtud de que intervienen cuando menos dos personas.</a:t>
            </a:r>
          </a:p>
          <a:p>
            <a:pPr>
              <a:buNone/>
            </a:pPr>
            <a:endParaRPr lang="es-ES" dirty="0" smtClean="0">
              <a:ln>
                <a:solidFill>
                  <a:schemeClr val="tx1"/>
                </a:solidFill>
              </a:ln>
              <a:latin typeface="Baskerville Old Face" pitchFamily="18" charset="0"/>
            </a:endParaRPr>
          </a:p>
          <a:p>
            <a:pPr>
              <a:buFont typeface="Wingdings" pitchFamily="2" charset="2"/>
              <a:buChar char="v"/>
            </a:pPr>
            <a:r>
              <a:rPr lang="es-SV" b="1" i="1" dirty="0" smtClean="0">
                <a:ln>
                  <a:solidFill>
                    <a:schemeClr val="tx1"/>
                  </a:solidFill>
                </a:ln>
                <a:latin typeface="Baskerville Old Face" pitchFamily="18" charset="0"/>
              </a:rPr>
              <a:t>Mercantil:</a:t>
            </a:r>
            <a:r>
              <a:rPr lang="es-SV" i="1" dirty="0" smtClean="0">
                <a:ln>
                  <a:solidFill>
                    <a:schemeClr val="tx1"/>
                  </a:solidFill>
                </a:ln>
                <a:latin typeface="Baskerville Old Face" pitchFamily="18" charset="0"/>
              </a:rPr>
              <a:t> por estar comprendida en la relación de las calificadas como tal en el Artículo 1º de la Ley General de Sociedades Mercantiles; así mismo, como consecuencia de la personalidad jurídica de la sociedad, asume la calidad de</a:t>
            </a:r>
            <a:r>
              <a:rPr lang="es-SV" b="1" i="1" dirty="0" smtClean="0">
                <a:ln>
                  <a:solidFill>
                    <a:schemeClr val="tx1"/>
                  </a:solidFill>
                </a:ln>
                <a:latin typeface="Baskerville Old Face" pitchFamily="18" charset="0"/>
              </a:rPr>
              <a:t> </a:t>
            </a:r>
            <a:r>
              <a:rPr lang="es-SV" i="1" dirty="0" smtClean="0">
                <a:ln>
                  <a:solidFill>
                    <a:schemeClr val="tx1"/>
                  </a:solidFill>
                </a:ln>
                <a:latin typeface="Baskerville Old Face" pitchFamily="18" charset="0"/>
              </a:rPr>
              <a:t>comerciante.</a:t>
            </a:r>
            <a:endParaRPr lang="es-ES" dirty="0" smtClean="0">
              <a:ln>
                <a:solidFill>
                  <a:schemeClr val="tx1"/>
                </a:solidFill>
              </a:ln>
              <a:latin typeface="Baskerville Old Face" pitchFamily="18" charset="0"/>
            </a:endParaRPr>
          </a:p>
          <a:p>
            <a:pPr>
              <a:buNone/>
            </a:pPr>
            <a:endParaRPr lang="es-ES" dirty="0"/>
          </a:p>
        </p:txBody>
      </p:sp>
      <p:pic>
        <p:nvPicPr>
          <p:cNvPr id="4" name="3 Imagen" descr="http://derecho.laguia2000.com/wp-content/uploads/2009/02/sociedad-en-comandita-por-acciones.jpg"/>
          <p:cNvPicPr/>
          <p:nvPr/>
        </p:nvPicPr>
        <p:blipFill>
          <a:blip r:embed="rId2" cstate="print"/>
          <a:srcRect/>
          <a:stretch>
            <a:fillRect/>
          </a:stretch>
        </p:blipFill>
        <p:spPr bwMode="auto">
          <a:xfrm>
            <a:off x="6500826" y="3714752"/>
            <a:ext cx="2357454" cy="2890841"/>
          </a:xfrm>
          <a:prstGeom prst="rect">
            <a:avLst/>
          </a:prstGeom>
          <a:noFill/>
          <a:ln w="9525">
            <a:noFill/>
            <a:miter lim="800000"/>
            <a:headEnd/>
            <a:tailEnd/>
          </a:ln>
        </p:spPr>
      </p:pic>
    </p:spTree>
  </p:cSld>
  <p:clrMapOvr>
    <a:masterClrMapping/>
  </p:clrMapOvr>
  <p:transition spd="slow">
    <p:pull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71472" y="500042"/>
            <a:ext cx="7353328" cy="5626121"/>
          </a:xfrm>
        </p:spPr>
        <p:txBody>
          <a:bodyPr>
            <a:normAutofit/>
          </a:bodyPr>
          <a:lstStyle/>
          <a:p>
            <a:pPr>
              <a:buFont typeface="Wingdings" pitchFamily="2" charset="2"/>
              <a:buChar char="v"/>
            </a:pPr>
            <a:r>
              <a:rPr lang="es-SV" sz="2800" b="1" i="1" dirty="0" smtClean="0">
                <a:ln>
                  <a:solidFill>
                    <a:schemeClr val="tx1"/>
                  </a:solidFill>
                </a:ln>
                <a:latin typeface="Baskerville Old Face" pitchFamily="18" charset="0"/>
              </a:rPr>
              <a:t>Mixta:</a:t>
            </a:r>
            <a:r>
              <a:rPr lang="es-SV" sz="2800" i="1" dirty="0" smtClean="0">
                <a:ln>
                  <a:solidFill>
                    <a:schemeClr val="tx1"/>
                  </a:solidFill>
                </a:ln>
                <a:latin typeface="Baskerville Old Face" pitchFamily="18" charset="0"/>
              </a:rPr>
              <a:t> en virtud de que tanto el elemento del personal, como el elemento patrimonial, constituyen los principales elementos del contrato social, es decir, los dos elementos se encuentran al mismo nivel de importancia.</a:t>
            </a:r>
          </a:p>
          <a:p>
            <a:pPr>
              <a:buFont typeface="Wingdings" pitchFamily="2" charset="2"/>
              <a:buChar char="v"/>
            </a:pPr>
            <a:endParaRPr lang="es-ES" sz="2800" i="1" dirty="0" smtClean="0">
              <a:ln>
                <a:solidFill>
                  <a:schemeClr val="tx1"/>
                </a:solidFill>
              </a:ln>
              <a:latin typeface="Baskerville Old Face" pitchFamily="18" charset="0"/>
            </a:endParaRPr>
          </a:p>
          <a:p>
            <a:pPr>
              <a:buFont typeface="Wingdings" pitchFamily="2" charset="2"/>
              <a:buChar char="v"/>
            </a:pPr>
            <a:r>
              <a:rPr lang="es-SV" sz="2800" b="1" i="1" dirty="0" smtClean="0">
                <a:ln>
                  <a:solidFill>
                    <a:schemeClr val="tx1"/>
                  </a:solidFill>
                </a:ln>
                <a:latin typeface="Baskerville Old Face" pitchFamily="18" charset="0"/>
              </a:rPr>
              <a:t>Capital: </a:t>
            </a:r>
            <a:r>
              <a:rPr lang="es-SV" sz="2800" i="1" dirty="0" smtClean="0">
                <a:ln>
                  <a:solidFill>
                    <a:schemeClr val="tx1"/>
                  </a:solidFill>
                </a:ln>
                <a:latin typeface="Baskerville Old Face" pitchFamily="18" charset="0"/>
              </a:rPr>
              <a:t>al efecto de la sociedad deberá contar al momento de la constitución con un capital suscrito mínimo de 50,000 pesos el cual será exhibido cuando menos el 20% si ha de pagarse el capital suscrito en efectivo.</a:t>
            </a:r>
            <a:endParaRPr lang="es-ES" sz="2800" dirty="0" smtClean="0">
              <a:ln>
                <a:solidFill>
                  <a:schemeClr val="tx1"/>
                </a:solidFill>
              </a:ln>
              <a:latin typeface="Baskerville Old Face" pitchFamily="18" charset="0"/>
            </a:endParaRPr>
          </a:p>
          <a:p>
            <a:pPr>
              <a:buFont typeface="Wingdings" pitchFamily="2" charset="2"/>
              <a:buChar char="v"/>
            </a:pPr>
            <a:endParaRPr lang="es-ES" dirty="0" smtClean="0">
              <a:latin typeface="Baskerville Old Face" pitchFamily="18" charset="0"/>
            </a:endParaRPr>
          </a:p>
        </p:txBody>
      </p:sp>
    </p:spTree>
  </p:cSld>
  <p:clrMapOvr>
    <a:masterClrMapping/>
  </p:clrMapOvr>
  <p:transition spd="slow">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320"/>
            <a:ext cx="7972452" cy="6155076"/>
          </a:xfrm>
        </p:spPr>
        <p:txBody>
          <a:bodyPr>
            <a:normAutofit fontScale="90000"/>
          </a:bodyPr>
          <a:lstStyle/>
          <a:p>
            <a:r>
              <a:rPr lang="es-SV" sz="3100" b="1" i="1" dirty="0" smtClean="0">
                <a:latin typeface="Baskerville Old Face" pitchFamily="18" charset="0"/>
              </a:rPr>
              <a:t/>
            </a:r>
            <a:br>
              <a:rPr lang="es-SV" sz="3100" b="1" i="1" dirty="0" smtClean="0">
                <a:latin typeface="Baskerville Old Face" pitchFamily="18" charset="0"/>
              </a:rPr>
            </a:br>
            <a:r>
              <a:rPr lang="es-SV" sz="3100" b="1" i="1" dirty="0" smtClean="0">
                <a:latin typeface="Baskerville Old Face" pitchFamily="18" charset="0"/>
              </a:rPr>
              <a:t/>
            </a:r>
            <a:br>
              <a:rPr lang="es-SV" sz="3100" b="1" i="1" dirty="0" smtClean="0">
                <a:latin typeface="Baskerville Old Face" pitchFamily="18" charset="0"/>
              </a:rPr>
            </a:br>
            <a:r>
              <a:rPr lang="es-SV" sz="3100" b="1" i="1" dirty="0" smtClean="0">
                <a:latin typeface="Baskerville Old Face" pitchFamily="18" charset="0"/>
              </a:rPr>
              <a:t/>
            </a:r>
            <a:br>
              <a:rPr lang="es-SV" sz="3100" b="1" i="1" dirty="0" smtClean="0">
                <a:latin typeface="Baskerville Old Face" pitchFamily="18" charset="0"/>
              </a:rPr>
            </a:br>
            <a:r>
              <a:rPr lang="es-SV" sz="3100" b="1" i="1" dirty="0" smtClean="0">
                <a:latin typeface="Baskerville Old Face" pitchFamily="18" charset="0"/>
              </a:rPr>
              <a:t/>
            </a:r>
            <a:br>
              <a:rPr lang="es-SV" sz="3100" b="1" i="1" dirty="0" smtClean="0">
                <a:latin typeface="Baskerville Old Face" pitchFamily="18" charset="0"/>
              </a:rPr>
            </a:br>
            <a:r>
              <a:rPr lang="es-SV" sz="3100" b="1" i="1" dirty="0" smtClean="0">
                <a:ln>
                  <a:solidFill>
                    <a:schemeClr val="tx1"/>
                  </a:solidFill>
                </a:ln>
                <a:solidFill>
                  <a:schemeClr val="tx1"/>
                </a:solidFill>
                <a:latin typeface="Baskerville Old Face" pitchFamily="18" charset="0"/>
              </a:rPr>
              <a:t>Acciones: </a:t>
            </a:r>
            <a:r>
              <a:rPr lang="es-SV" sz="3100" i="1" dirty="0" smtClean="0">
                <a:ln>
                  <a:solidFill>
                    <a:schemeClr val="tx1"/>
                  </a:solidFill>
                </a:ln>
                <a:solidFill>
                  <a:schemeClr val="tx1"/>
                </a:solidFill>
                <a:latin typeface="Baskerville Old Face" pitchFamily="18" charset="0"/>
              </a:rPr>
              <a:t>Representados por acciones nominativas o porciones iguales que se han dividido el importe del capital social, estos títulos de créditos constituyen “el conjunto de derechos y obligaciones que tiene el accionista frente a la sociedad” es decir, constituyen el status de accionista.</a:t>
            </a:r>
            <a:br>
              <a:rPr lang="es-SV" sz="3100" i="1" dirty="0" smtClean="0">
                <a:ln>
                  <a:solidFill>
                    <a:schemeClr val="tx1"/>
                  </a:solidFill>
                </a:ln>
                <a:solidFill>
                  <a:schemeClr val="tx1"/>
                </a:solidFill>
                <a:latin typeface="Baskerville Old Face" pitchFamily="18" charset="0"/>
              </a:rPr>
            </a:br>
            <a:r>
              <a:rPr lang="es-ES" sz="3100" dirty="0" smtClean="0">
                <a:ln>
                  <a:solidFill>
                    <a:schemeClr val="tx1"/>
                  </a:solidFill>
                </a:ln>
                <a:solidFill>
                  <a:schemeClr val="tx1"/>
                </a:solidFill>
                <a:latin typeface="Baskerville Old Face" pitchFamily="18" charset="0"/>
              </a:rPr>
              <a:t/>
            </a:r>
            <a:br>
              <a:rPr lang="es-ES" sz="3100" dirty="0" smtClean="0">
                <a:ln>
                  <a:solidFill>
                    <a:schemeClr val="tx1"/>
                  </a:solidFill>
                </a:ln>
                <a:solidFill>
                  <a:schemeClr val="tx1"/>
                </a:solidFill>
                <a:latin typeface="Baskerville Old Face" pitchFamily="18" charset="0"/>
              </a:rPr>
            </a:br>
            <a:r>
              <a:rPr lang="es-ES" sz="3100" dirty="0" smtClean="0">
                <a:ln>
                  <a:solidFill>
                    <a:schemeClr val="tx1"/>
                  </a:solidFill>
                </a:ln>
                <a:solidFill>
                  <a:schemeClr val="tx1"/>
                </a:solidFill>
                <a:latin typeface="Baskerville Old Face" pitchFamily="18" charset="0"/>
              </a:rPr>
              <a:t> </a:t>
            </a:r>
            <a:r>
              <a:rPr lang="es-SV" sz="3100" b="1" i="1" dirty="0" smtClean="0">
                <a:ln>
                  <a:solidFill>
                    <a:schemeClr val="tx1"/>
                  </a:solidFill>
                </a:ln>
                <a:solidFill>
                  <a:schemeClr val="tx1"/>
                </a:solidFill>
                <a:latin typeface="Baskerville Old Face" pitchFamily="18" charset="0"/>
              </a:rPr>
              <a:t>Accionistas comanditados: </a:t>
            </a:r>
            <a:r>
              <a:rPr lang="es-SV" sz="3100" i="1" dirty="0" smtClean="0">
                <a:ln>
                  <a:solidFill>
                    <a:schemeClr val="tx1"/>
                  </a:solidFill>
                </a:ln>
                <a:solidFill>
                  <a:schemeClr val="tx1"/>
                </a:solidFill>
                <a:latin typeface="Baskerville Old Face" pitchFamily="18" charset="0"/>
              </a:rPr>
              <a:t>cuya responsabilidad jurídica es igual a la de los socios de la Sociedad en Nombre Colectivo, es decir responden de una manera solidaria, subsidiaria e ilimitada.</a:t>
            </a:r>
            <a:r>
              <a:rPr lang="es-SV" sz="3100" i="1" dirty="0" smtClean="0">
                <a:latin typeface="Baskerville Old Face" pitchFamily="18" charset="0"/>
              </a:rPr>
              <a:t/>
            </a:r>
            <a:br>
              <a:rPr lang="es-SV" sz="3100" i="1" dirty="0" smtClean="0">
                <a:latin typeface="Baskerville Old Face" pitchFamily="18" charset="0"/>
              </a:rPr>
            </a:br>
            <a:r>
              <a:rPr lang="es-SV" sz="3100" i="1" dirty="0" smtClean="0">
                <a:latin typeface="Baskerville Old Face" pitchFamily="18" charset="0"/>
              </a:rPr>
              <a:t/>
            </a:r>
            <a:br>
              <a:rPr lang="es-SV" sz="3100" i="1" dirty="0" smtClean="0">
                <a:latin typeface="Baskerville Old Face" pitchFamily="18" charset="0"/>
              </a:rPr>
            </a:br>
            <a:r>
              <a:rPr lang="es-SV" sz="3100" i="1" dirty="0" smtClean="0">
                <a:latin typeface="Baskerville Old Face" pitchFamily="18" charset="0"/>
              </a:rPr>
              <a:t/>
            </a:r>
            <a:br>
              <a:rPr lang="es-SV" sz="3100" i="1" dirty="0" smtClean="0">
                <a:latin typeface="Baskerville Old Face" pitchFamily="18" charset="0"/>
              </a:rPr>
            </a:br>
            <a:r>
              <a:rPr lang="es-ES" sz="3100" dirty="0" smtClean="0">
                <a:latin typeface="Baskerville Old Face" pitchFamily="18" charset="0"/>
              </a:rPr>
              <a:t/>
            </a:r>
            <a:br>
              <a:rPr lang="es-ES" sz="3100" dirty="0" smtClean="0">
                <a:latin typeface="Baskerville Old Face" pitchFamily="18" charset="0"/>
              </a:rPr>
            </a:br>
            <a:endParaRPr lang="es-ES" sz="2800" dirty="0">
              <a:latin typeface="Baskerville Old Face" pitchFamily="18" charset="0"/>
            </a:endParaRPr>
          </a:p>
        </p:txBody>
      </p:sp>
    </p:spTree>
  </p:cSld>
  <p:clrMapOvr>
    <a:masterClrMapping/>
  </p:clrMapOvr>
  <p:transition spd="slow">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320"/>
            <a:ext cx="7829576" cy="3726184"/>
          </a:xfrm>
        </p:spPr>
        <p:txBody>
          <a:bodyPr/>
          <a:lstStyle/>
          <a:p>
            <a:pPr>
              <a:buFont typeface="Wingdings" pitchFamily="2" charset="2"/>
              <a:buChar char="v"/>
            </a:pPr>
            <a:r>
              <a:rPr lang="es-SV" sz="2800" b="1" i="1" dirty="0" smtClean="0">
                <a:ln>
                  <a:solidFill>
                    <a:schemeClr val="tx1"/>
                  </a:solidFill>
                </a:ln>
                <a:solidFill>
                  <a:schemeClr val="tx1"/>
                </a:solidFill>
                <a:latin typeface="Baskerville Old Face" pitchFamily="18" charset="0"/>
              </a:rPr>
              <a:t>Accionistas comanditarios: </a:t>
            </a:r>
            <a:r>
              <a:rPr lang="es-SV" sz="2800" i="1" dirty="0" smtClean="0">
                <a:ln>
                  <a:solidFill>
                    <a:schemeClr val="tx1"/>
                  </a:solidFill>
                </a:ln>
                <a:solidFill>
                  <a:schemeClr val="tx1"/>
                </a:solidFill>
                <a:latin typeface="Baskerville Old Face" pitchFamily="18" charset="0"/>
              </a:rPr>
              <a:t>responden de las obligaciones sociales, hasta por el monto de sus aportaciones es decir tienen responsabilidad limitada como en la Sociedad Anónima.</a:t>
            </a:r>
            <a:r>
              <a:rPr lang="es-ES" sz="4400" dirty="0" smtClean="0"/>
              <a:t/>
            </a:r>
            <a:br>
              <a:rPr lang="es-ES" sz="4400" dirty="0" smtClean="0"/>
            </a:br>
            <a:endParaRPr lang="es-ES" dirty="0"/>
          </a:p>
        </p:txBody>
      </p:sp>
      <p:pic>
        <p:nvPicPr>
          <p:cNvPr id="3" name="2 Imagen" descr="http://www.actualicese.com/_ig/img/fotos/personascirculos.jpg"/>
          <p:cNvPicPr/>
          <p:nvPr/>
        </p:nvPicPr>
        <p:blipFill>
          <a:blip r:embed="rId2" cstate="print"/>
          <a:srcRect/>
          <a:stretch>
            <a:fillRect/>
          </a:stretch>
        </p:blipFill>
        <p:spPr bwMode="auto">
          <a:xfrm>
            <a:off x="3643306" y="3786190"/>
            <a:ext cx="5238750" cy="2857500"/>
          </a:xfrm>
          <a:prstGeom prst="rect">
            <a:avLst/>
          </a:prstGeom>
          <a:noFill/>
          <a:ln w="9525">
            <a:noFill/>
            <a:miter lim="800000"/>
            <a:headEnd/>
            <a:tailEnd/>
          </a:ln>
        </p:spPr>
      </p:pic>
    </p:spTree>
  </p:cSld>
  <p:clrMapOvr>
    <a:masterClrMapping/>
  </p:clrMapOvr>
  <p:transition spd="slow">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14414" y="1214422"/>
            <a:ext cx="7470648" cy="4572024"/>
          </a:xfrm>
        </p:spPr>
        <p:txBody>
          <a:bodyPr>
            <a:noAutofit/>
          </a:bodyPr>
          <a:lstStyle/>
          <a:p>
            <a:r>
              <a:rPr lang="es-ES" sz="28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Baskerville Old Face" pitchFamily="18" charset="0"/>
              </a:rPr>
              <a:t> </a:t>
            </a:r>
            <a:r>
              <a:rPr lang="es-ES" sz="2800" b="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Los órganos de la sociedad están formados únicamente de los accionistas comanditados, los cuales responden de manera solidaria, subsidiaria e ilimitada. Si se puede estar formado por terceras personas o por accionistas comanditarios, pero de ser así tendrán las mismas responsabilidades que los comanditados.</a:t>
            </a:r>
            <a:r>
              <a:rPr lang="es-ES" sz="2800" b="0"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ES" sz="2800" b="0"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ES" sz="2800" b="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La Asamblea de Accionistas es el órgano supremo ya que son los dueños, los que aportan el capital social.</a:t>
            </a:r>
            <a:endParaRPr lang="es-ES" sz="2800" b="1" spc="50" dirty="0">
              <a:ln w="18415" cmpd="sng">
                <a:solidFill>
                  <a:schemeClr val="tx1"/>
                </a:solidFill>
                <a:prstDash val="solid"/>
              </a:ln>
              <a:solidFill>
                <a:schemeClr val="tx1"/>
              </a:solidFill>
              <a:effectLst>
                <a:glow rad="53100">
                  <a:schemeClr val="accent6">
                    <a:satMod val="180000"/>
                    <a:alpha val="30000"/>
                  </a:schemeClr>
                </a:glow>
              </a:effectLst>
              <a:latin typeface="Baskerville Old Face" pitchFamily="18" charset="0"/>
            </a:endParaRPr>
          </a:p>
        </p:txBody>
      </p:sp>
      <p:sp>
        <p:nvSpPr>
          <p:cNvPr id="1025" name="Rectangle 1"/>
          <p:cNvSpPr>
            <a:spLocks noChangeArrowheads="1"/>
          </p:cNvSpPr>
          <p:nvPr/>
        </p:nvSpPr>
        <p:spPr bwMode="auto">
          <a:xfrm>
            <a:off x="0" y="0"/>
            <a:ext cx="7143768"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600" b="1" i="1" u="none" strike="noStrike" cap="none" normalizeH="0" baseline="0" dirty="0" smtClean="0">
                <a:ln>
                  <a:noFill/>
                </a:ln>
                <a:solidFill>
                  <a:srgbClr val="000000"/>
                </a:solidFill>
                <a:effectLst/>
                <a:latin typeface="Arial" pitchFamily="34" charset="0"/>
                <a:ea typeface="Times New Roman" pitchFamily="18" charset="0"/>
              </a:rPr>
              <a:t>.</a:t>
            </a:r>
            <a:endParaRPr kumimoji="0" lang="es-ES_tradnl" sz="1800" b="0" i="0" u="none" strike="noStrike" cap="none" normalizeH="0" baseline="0" dirty="0" smtClean="0">
              <a:ln>
                <a:noFill/>
              </a:ln>
              <a:solidFill>
                <a:schemeClr val="tx1"/>
              </a:solidFill>
              <a:effectLst/>
              <a:latin typeface="Arial" pitchFamily="34" charset="0"/>
            </a:endParaRPr>
          </a:p>
        </p:txBody>
      </p:sp>
      <p:sp>
        <p:nvSpPr>
          <p:cNvPr id="5" name="4 Rectángulo"/>
          <p:cNvSpPr/>
          <p:nvPr/>
        </p:nvSpPr>
        <p:spPr>
          <a:xfrm>
            <a:off x="1142976" y="500042"/>
            <a:ext cx="7173415" cy="1415772"/>
          </a:xfrm>
          <a:prstGeom prst="rect">
            <a:avLst/>
          </a:prstGeom>
          <a:noFill/>
        </p:spPr>
        <p:txBody>
          <a:bodyPr wrap="square" lIns="91440" tIns="45720" rIns="91440" bIns="45720">
            <a:spAutoFit/>
          </a:bodyPr>
          <a:lstStyle/>
          <a:p>
            <a:pPr algn="ctr"/>
            <a:r>
              <a:rPr lang="es-ES_tradnl" sz="3200" i="1" dirty="0" smtClean="0">
                <a:ln w="18415" cmpd="sng">
                  <a:solidFill>
                    <a:schemeClr val="tx1"/>
                  </a:solidFill>
                  <a:prstDash val="solid"/>
                </a:ln>
                <a:effectLst>
                  <a:outerShdw blurRad="63500" dir="3600000" algn="tl" rotWithShape="0">
                    <a:srgbClr val="000000">
                      <a:alpha val="70000"/>
                    </a:srgbClr>
                  </a:outerShdw>
                </a:effectLst>
                <a:latin typeface="Baskerville Old Face" pitchFamily="18" charset="0"/>
              </a:rPr>
              <a:t>ORGANOS DE LA SOCIEDAD.</a:t>
            </a:r>
            <a:endParaRPr lang="es-ES" sz="3200" dirty="0" smtClean="0">
              <a:ln w="18415" cmpd="sng">
                <a:solidFill>
                  <a:schemeClr val="tx1"/>
                </a:solidFill>
                <a:prstDash val="solid"/>
              </a:ln>
              <a:effectLst>
                <a:outerShdw blurRad="63500" dir="3600000" algn="tl" rotWithShape="0">
                  <a:srgbClr val="000000">
                    <a:alpha val="70000"/>
                  </a:srgbClr>
                </a:outerShdw>
              </a:effectLst>
              <a:latin typeface="Baskerville Old Face" pitchFamily="18" charset="0"/>
            </a:endParaRPr>
          </a:p>
          <a:p>
            <a:pPr algn="ctr"/>
            <a:endParaRPr lang="es-E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transition spd="slow">
    <p:split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320"/>
            <a:ext cx="7470648" cy="6012200"/>
          </a:xfrm>
        </p:spPr>
        <p:txBody>
          <a:bodyPr>
            <a:normAutofit fontScale="90000"/>
          </a:bodyPr>
          <a:lstStyle/>
          <a:p>
            <a:r>
              <a:rPr lang="es-ES" sz="3200" i="1" dirty="0" smtClean="0">
                <a:latin typeface="Baskerville Old Face" pitchFamily="18" charset="0"/>
              </a:rPr>
              <a:t/>
            </a:r>
            <a:br>
              <a:rPr lang="es-ES" sz="3200" i="1" dirty="0" smtClean="0">
                <a:latin typeface="Baskerville Old Face" pitchFamily="18" charset="0"/>
              </a:rPr>
            </a:br>
            <a:r>
              <a:rPr lang="es-ES" sz="3200" i="1" dirty="0" smtClean="0">
                <a:latin typeface="Baskerville Old Face" pitchFamily="18" charset="0"/>
              </a:rPr>
              <a:t/>
            </a:r>
            <a:br>
              <a:rPr lang="es-ES" sz="3200" i="1" dirty="0" smtClean="0">
                <a:latin typeface="Baskerville Old Face" pitchFamily="18" charset="0"/>
              </a:rPr>
            </a:br>
            <a:r>
              <a:rPr lang="es-ES" sz="3200" b="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rPr>
              <a:t/>
            </a:r>
            <a:br>
              <a:rPr lang="es-ES" sz="3200" b="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rPr>
            </a:br>
            <a:r>
              <a:rPr lang="es-ES" sz="3200" b="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El Órgano Representativo es el Consejo de Administración, o bien el administrador único</a:t>
            </a:r>
            <a:r>
              <a:rPr lang="es-ES" sz="3200" b="0" dirty="0" smtClean="0">
                <a:ln w="18415" cmpd="sng">
                  <a:solidFill>
                    <a:schemeClr val="tx1"/>
                  </a:solidFill>
                  <a:prstDash val="solid"/>
                </a:ln>
                <a:solidFill>
                  <a:schemeClr val="tx1"/>
                </a:solidFill>
                <a:effectLst>
                  <a:outerShdw blurRad="63500" dir="3600000" algn="tl" rotWithShape="0">
                    <a:srgbClr val="000000">
                      <a:alpha val="70000"/>
                    </a:srgbClr>
                  </a:outerShdw>
                </a:effectLst>
              </a:rPr>
              <a:t/>
            </a:r>
            <a:br>
              <a:rPr lang="es-ES" sz="3200" b="0" dirty="0" smtClean="0">
                <a:ln w="18415" cmpd="sng">
                  <a:solidFill>
                    <a:schemeClr val="tx1"/>
                  </a:solidFill>
                  <a:prstDash val="solid"/>
                </a:ln>
                <a:solidFill>
                  <a:schemeClr val="tx1"/>
                </a:solidFill>
                <a:effectLst>
                  <a:outerShdw blurRad="63500" dir="3600000" algn="tl" rotWithShape="0">
                    <a:srgbClr val="000000">
                      <a:alpha val="70000"/>
                    </a:srgbClr>
                  </a:outerShdw>
                </a:effectLst>
              </a:rPr>
            </a:br>
            <a:r>
              <a:rPr lang="es-ES" sz="3200" b="0" dirty="0" smtClean="0">
                <a:ln w="18415" cmpd="sng">
                  <a:solidFill>
                    <a:schemeClr val="tx1"/>
                  </a:solidFill>
                  <a:prstDash val="solid"/>
                </a:ln>
                <a:solidFill>
                  <a:schemeClr val="tx1"/>
                </a:solidFill>
                <a:effectLst>
                  <a:outerShdw blurRad="63500" dir="3600000" algn="tl" rotWithShape="0">
                    <a:srgbClr val="000000">
                      <a:alpha val="70000"/>
                    </a:srgbClr>
                  </a:outerShdw>
                </a:effectLst>
              </a:rPr>
              <a:t/>
            </a:r>
            <a:br>
              <a:rPr lang="es-ES" sz="3200" b="0" dirty="0" smtClean="0">
                <a:ln w="18415" cmpd="sng">
                  <a:solidFill>
                    <a:schemeClr val="tx1"/>
                  </a:solidFill>
                  <a:prstDash val="solid"/>
                </a:ln>
                <a:solidFill>
                  <a:schemeClr val="tx1"/>
                </a:solidFill>
                <a:effectLst>
                  <a:outerShdw blurRad="63500" dir="3600000" algn="tl" rotWithShape="0">
                    <a:srgbClr val="000000">
                      <a:alpha val="70000"/>
                    </a:srgbClr>
                  </a:outerShdw>
                </a:effectLst>
              </a:rPr>
            </a:br>
            <a:r>
              <a:rPr lang="es-ES" sz="3200" b="0" dirty="0" smtClean="0">
                <a:ln w="18415" cmpd="sng">
                  <a:solidFill>
                    <a:schemeClr val="tx1"/>
                  </a:solidFill>
                  <a:prstDash val="solid"/>
                </a:ln>
                <a:solidFill>
                  <a:schemeClr val="tx1"/>
                </a:solidFill>
                <a:effectLst>
                  <a:outerShdw blurRad="63500" dir="3600000" algn="tl" rotWithShape="0">
                    <a:srgbClr val="000000">
                      <a:alpha val="70000"/>
                    </a:srgbClr>
                  </a:outerShdw>
                </a:effectLst>
              </a:rPr>
              <a:t/>
            </a:r>
            <a:br>
              <a:rPr lang="es-ES" sz="3200" b="0" dirty="0" smtClean="0">
                <a:ln w="18415" cmpd="sng">
                  <a:solidFill>
                    <a:schemeClr val="tx1"/>
                  </a:solidFill>
                  <a:prstDash val="solid"/>
                </a:ln>
                <a:solidFill>
                  <a:schemeClr val="tx1"/>
                </a:solidFill>
                <a:effectLst>
                  <a:outerShdw blurRad="63500" dir="3600000" algn="tl" rotWithShape="0">
                    <a:srgbClr val="000000">
                      <a:alpha val="70000"/>
                    </a:srgbClr>
                  </a:outerShdw>
                </a:effectLst>
              </a:rPr>
            </a:br>
            <a:r>
              <a:rPr lang="es-ES" sz="3200" b="0" dirty="0" smtClean="0">
                <a:ln w="18415" cmpd="sng">
                  <a:solidFill>
                    <a:schemeClr val="tx1"/>
                  </a:solidFill>
                  <a:prstDash val="solid"/>
                </a:ln>
                <a:solidFill>
                  <a:schemeClr val="tx1"/>
                </a:solidFill>
                <a:effectLst>
                  <a:outerShdw blurRad="63500" dir="3600000" algn="tl" rotWithShape="0">
                    <a:srgbClr val="000000">
                      <a:alpha val="70000"/>
                    </a:srgbClr>
                  </a:outerShdw>
                </a:effectLst>
              </a:rPr>
              <a:t/>
            </a:r>
            <a:br>
              <a:rPr lang="es-ES" sz="3200" b="0" dirty="0" smtClean="0">
                <a:ln w="18415" cmpd="sng">
                  <a:solidFill>
                    <a:schemeClr val="tx1"/>
                  </a:solidFill>
                  <a:prstDash val="solid"/>
                </a:ln>
                <a:solidFill>
                  <a:schemeClr val="tx1"/>
                </a:solidFill>
                <a:effectLst>
                  <a:outerShdw blurRad="63500" dir="3600000" algn="tl" rotWithShape="0">
                    <a:srgbClr val="000000">
                      <a:alpha val="70000"/>
                    </a:srgbClr>
                  </a:outerShdw>
                </a:effectLst>
              </a:rPr>
            </a:br>
            <a:r>
              <a:rPr lang="es-ES_tradnl" sz="3200" b="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El Órgano de Vigilancia y control, es el consejo de vigilancia o el comisario.</a:t>
            </a:r>
            <a:r>
              <a:rPr lang="es-ES" sz="3200" dirty="0" smtClean="0"/>
              <a:t/>
            </a:r>
            <a:br>
              <a:rPr lang="es-ES" sz="3200" dirty="0" smtClean="0"/>
            </a:br>
            <a:r>
              <a:rPr lang="es-ES" sz="2000" dirty="0" smtClean="0"/>
              <a:t/>
            </a:r>
            <a:br>
              <a:rPr lang="es-ES" sz="2000" dirty="0" smtClean="0"/>
            </a:br>
            <a:r>
              <a:rPr lang="es-ES" sz="2000" dirty="0" smtClean="0"/>
              <a:t/>
            </a:r>
            <a:br>
              <a:rPr lang="es-ES" sz="2000" dirty="0" smtClean="0"/>
            </a:br>
            <a:r>
              <a:rPr lang="es-ES" sz="2000" dirty="0" smtClean="0"/>
              <a:t/>
            </a:r>
            <a:br>
              <a:rPr lang="es-ES" sz="2000" dirty="0" smtClean="0"/>
            </a:br>
            <a:r>
              <a:rPr lang="es-ES" sz="2000" dirty="0" smtClean="0"/>
              <a:t/>
            </a:r>
            <a:br>
              <a:rPr lang="es-ES" sz="2000" dirty="0" smtClean="0"/>
            </a:br>
            <a:r>
              <a:rPr lang="es-ES" sz="2000" dirty="0" smtClean="0"/>
              <a:t/>
            </a:r>
            <a:br>
              <a:rPr lang="es-ES" sz="2000" dirty="0" smtClean="0"/>
            </a:br>
            <a:endParaRPr lang="es-ES" sz="2000" dirty="0"/>
          </a:p>
        </p:txBody>
      </p:sp>
      <p:pic>
        <p:nvPicPr>
          <p:cNvPr id="3" name="2 Imagen" descr="http://4.bp.blogspot.com/_nYDfAJpVuUI/TAp36wFg2rI/AAAAAAAAAAU/_FqJlWH5ETI/s320/Dibujo.bmp"/>
          <p:cNvPicPr/>
          <p:nvPr/>
        </p:nvPicPr>
        <p:blipFill>
          <a:blip r:embed="rId2" cstate="print"/>
          <a:srcRect/>
          <a:stretch>
            <a:fillRect/>
          </a:stretch>
        </p:blipFill>
        <p:spPr bwMode="auto">
          <a:xfrm>
            <a:off x="5357818" y="4357694"/>
            <a:ext cx="3405190" cy="221457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SV" dirty="0" smtClean="0"/>
              <a:t> </a:t>
            </a:r>
            <a:r>
              <a:rPr lang="es-ES" dirty="0" smtClean="0"/>
              <a:t/>
            </a:r>
            <a:br>
              <a:rPr lang="es-ES" dirty="0" smtClean="0"/>
            </a:br>
            <a:r>
              <a:rPr lang="es-SV" sz="3600" b="1" i="1" dirty="0" smtClean="0">
                <a:ln>
                  <a:solidFill>
                    <a:schemeClr val="tx1"/>
                  </a:solidFill>
                </a:ln>
                <a:solidFill>
                  <a:schemeClr val="tx1"/>
                </a:solidFill>
                <a:latin typeface="Baskerville Old Face" pitchFamily="18" charset="0"/>
              </a:rPr>
              <a:t>TIPOS DE SISTEMAS DE SOC. DE COMANDITAS POR ACCIONES.</a:t>
            </a:r>
            <a:r>
              <a:rPr lang="es-ES" dirty="0" smtClean="0"/>
              <a:t/>
            </a:r>
            <a:br>
              <a:rPr lang="es-ES" dirty="0" smtClean="0"/>
            </a:br>
            <a:endParaRPr lang="es-ES" dirty="0"/>
          </a:p>
        </p:txBody>
      </p:sp>
      <p:sp>
        <p:nvSpPr>
          <p:cNvPr id="3" name="2 Marcador de contenido"/>
          <p:cNvSpPr>
            <a:spLocks noGrp="1"/>
          </p:cNvSpPr>
          <p:nvPr>
            <p:ph idx="1"/>
          </p:nvPr>
        </p:nvSpPr>
        <p:spPr/>
        <p:txBody>
          <a:bodyPr>
            <a:normAutofit/>
          </a:bodyPr>
          <a:lstStyle/>
          <a:p>
            <a:pPr>
              <a:buFont typeface="Wingdings" pitchFamily="2" charset="2"/>
              <a:buChar char="v"/>
            </a:pPr>
            <a:r>
              <a:rPr lang="es-SV" sz="3200" i="1" dirty="0" smtClean="0">
                <a:ln>
                  <a:solidFill>
                    <a:schemeClr val="tx1"/>
                  </a:solidFill>
                </a:ln>
                <a:latin typeface="Baskerville Old Face" pitchFamily="18" charset="0"/>
              </a:rPr>
              <a:t>Aquel que prohíbe a los comanditados adquiere acciones; es un sistema muy poco usado y prácticamente solo existe en teoría.</a:t>
            </a:r>
          </a:p>
          <a:p>
            <a:pPr>
              <a:buFont typeface="Wingdings" pitchFamily="2" charset="2"/>
              <a:buChar char="v"/>
            </a:pPr>
            <a:r>
              <a:rPr lang="es-SV" sz="3200" i="1" dirty="0" smtClean="0">
                <a:ln>
                  <a:solidFill>
                    <a:schemeClr val="tx1"/>
                  </a:solidFill>
                </a:ln>
                <a:latin typeface="Baskerville Old Face" pitchFamily="18" charset="0"/>
              </a:rPr>
              <a:t>El sistema de dejar en libertad a los comanditados de que adquiera o no acciones, según lo deseen; este es el sistema adoptado por la legislación vigente.</a:t>
            </a:r>
            <a:endParaRPr lang="es-ES" sz="3200" dirty="0" smtClean="0">
              <a:ln>
                <a:solidFill>
                  <a:schemeClr val="tx1"/>
                </a:solidFill>
              </a:ln>
              <a:latin typeface="Baskerville Old Face" pitchFamily="18" charset="0"/>
            </a:endParaRPr>
          </a:p>
          <a:p>
            <a:pPr>
              <a:buFont typeface="Wingdings" pitchFamily="2" charset="2"/>
              <a:buChar char="v"/>
            </a:pPr>
            <a:endParaRPr lang="es-ES" dirty="0">
              <a:latin typeface="Baskerville Old Face"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1142984"/>
            <a:ext cx="7572428" cy="3714776"/>
          </a:xfrm>
        </p:spPr>
        <p:txBody>
          <a:bodyPr>
            <a:normAutofit fontScale="90000"/>
          </a:bodyPr>
          <a:lstStyle/>
          <a:p>
            <a:r>
              <a:rPr lang="es-SV" sz="3600" b="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b="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SV" sz="360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SV" sz="3600" b="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El de exigir a los comanditados que tengan, por lo menos, una acción cada uno, mientras sean tales comanditados; esto tiene por objeto asegurarles el derecho de deliberación y de voto; este el sistema adaptado por el Proyecto de código de comercio</a:t>
            </a:r>
            <a:r>
              <a:rPr lang="es-SV" b="0" i="1" dirty="0" smtClean="0">
                <a:ln w="18415" cmpd="sng">
                  <a:solidFill>
                    <a:schemeClr val="tx1"/>
                  </a:solidFill>
                  <a:prstDash val="solid"/>
                </a:ln>
                <a:solidFill>
                  <a:schemeClr val="tx1"/>
                </a:solidFill>
                <a:effectLst>
                  <a:outerShdw blurRad="63500" dir="3600000" algn="tl" rotWithShape="0">
                    <a:srgbClr val="000000">
                      <a:alpha val="70000"/>
                    </a:srgbClr>
                  </a:outerShdw>
                </a:effectLst>
              </a:rPr>
              <a:t>.</a:t>
            </a:r>
            <a:r>
              <a:rPr lang="es-ES" dirty="0" smtClean="0"/>
              <a:t/>
            </a:r>
            <a:br>
              <a:rPr lang="es-ES" dirty="0" smtClean="0"/>
            </a:br>
            <a:r>
              <a:rPr lang="es-ES_tradnl" i="1" dirty="0" smtClean="0"/>
              <a:t> </a:t>
            </a:r>
            <a:endParaRPr lang="es-ES" dirty="0"/>
          </a:p>
        </p:txBody>
      </p:sp>
      <p:pic>
        <p:nvPicPr>
          <p:cNvPr id="3" name="2 Imagen" descr="http://4.bp.blogspot.com/_7cfwSNThjxk/STgrbjt3c-I/AAAAAAAAAAw/ZHcZZb7vCh8/s400/empresa2.bmp"/>
          <p:cNvPicPr/>
          <p:nvPr/>
        </p:nvPicPr>
        <p:blipFill>
          <a:blip r:embed="rId2" cstate="print"/>
          <a:srcRect/>
          <a:stretch>
            <a:fillRect/>
          </a:stretch>
        </p:blipFill>
        <p:spPr bwMode="auto">
          <a:xfrm>
            <a:off x="5143504" y="5214950"/>
            <a:ext cx="3786214" cy="1214437"/>
          </a:xfrm>
          <a:prstGeom prst="rect">
            <a:avLst/>
          </a:prstGeom>
          <a:noFill/>
          <a:ln w="9525">
            <a:noFill/>
            <a:miter lim="800000"/>
            <a:headEnd/>
            <a:tailEnd/>
          </a:ln>
        </p:spPr>
      </p:pic>
    </p:spTree>
  </p:cSld>
  <p:clrMapOvr>
    <a:masterClrMapping/>
  </p:clrMapOvr>
  <p:transition spd="slow">
    <p:wheel spokes="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api.ning.com/files/BY6oh6BWQX9Z8jiiNJHp13DntNJje5S2rmg8YSp2HP0f69fZ6c-EaqU962IAiuMQ7re0D0BHxcIgeppWOQYPi*iRokoJRMZt/buendiasonrie.gif"/>
          <p:cNvPicPr>
            <a:picLocks noChangeAspect="1" noChangeArrowheads="1" noCrop="1"/>
          </p:cNvPicPr>
          <p:nvPr/>
        </p:nvPicPr>
        <p:blipFill>
          <a:blip r:embed="rId2" cstate="print"/>
          <a:srcRect/>
          <a:stretch>
            <a:fillRect/>
          </a:stretch>
        </p:blipFill>
        <p:spPr bwMode="auto">
          <a:xfrm>
            <a:off x="3428992" y="1000108"/>
            <a:ext cx="5430617" cy="3874180"/>
          </a:xfrm>
          <a:prstGeom prst="rect">
            <a:avLst/>
          </a:prstGeom>
          <a:noFill/>
        </p:spPr>
      </p:pic>
      <p:pic>
        <p:nvPicPr>
          <p:cNvPr id="1028" name="Picture 4" descr="http://api.ning.com/files/LVjay6StcSeisHd8As*wspqtezAEob5rXrdP6ylQB3*fpVHq4kahcPTii99firbe*Gg*97PxROER0AJKumR*GIa7UqOu0gQM/bendiciones2.png"/>
          <p:cNvPicPr>
            <a:picLocks noChangeAspect="1" noChangeArrowheads="1"/>
          </p:cNvPicPr>
          <p:nvPr/>
        </p:nvPicPr>
        <p:blipFill>
          <a:blip r:embed="rId3" cstate="print"/>
          <a:srcRect/>
          <a:stretch>
            <a:fillRect/>
          </a:stretch>
        </p:blipFill>
        <p:spPr bwMode="auto">
          <a:xfrm>
            <a:off x="500034" y="3240048"/>
            <a:ext cx="3559122" cy="3617952"/>
          </a:xfrm>
          <a:prstGeom prst="rect">
            <a:avLst/>
          </a:prstGeom>
          <a:noFill/>
        </p:spPr>
      </p:pic>
      <p:sp>
        <p:nvSpPr>
          <p:cNvPr id="6" name="5 Rectángulo"/>
          <p:cNvSpPr/>
          <p:nvPr/>
        </p:nvSpPr>
        <p:spPr>
          <a:xfrm>
            <a:off x="500034" y="428604"/>
            <a:ext cx="8474934" cy="923330"/>
          </a:xfrm>
          <a:prstGeom prst="rect">
            <a:avLst/>
          </a:prstGeom>
          <a:noFill/>
        </p:spPr>
        <p:txBody>
          <a:bodyPr wrap="square" lIns="91440" tIns="45720" rIns="91440" bIns="45720">
            <a:spAutoFit/>
          </a:bodyPr>
          <a:lstStyle/>
          <a:p>
            <a:pPr algn="ctr"/>
            <a:r>
              <a:rPr lang="es-ES"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Gracias por su atención</a:t>
            </a:r>
            <a:endParaRPr lang="es-ES" sz="5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spd="slow">
    <p:wheel spokes="2"/>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857225" y="285729"/>
            <a:ext cx="7929618" cy="6001643"/>
          </a:xfrm>
          <a:prstGeom prst="rect">
            <a:avLst/>
          </a:prstGeom>
          <a:noFill/>
        </p:spPr>
        <p:txBody>
          <a:bodyPr wrap="square" lIns="91440" tIns="45720" rIns="91440" bIns="45720">
            <a:spAutoFit/>
          </a:bodyPr>
          <a:lstStyle/>
          <a:p>
            <a:r>
              <a:rPr lang="es-ES" sz="9600" dirty="0" smtClean="0">
                <a:ln w="18415" cmpd="sng">
                  <a:solidFill>
                    <a:schemeClr val="tx1"/>
                  </a:solidFill>
                  <a:prstDash val="solid"/>
                </a:ln>
                <a:solidFill>
                  <a:sysClr val="windowText" lastClr="000000"/>
                </a:solidFill>
                <a:effectLst>
                  <a:outerShdw blurRad="63500" dir="3600000" algn="tl" rotWithShape="0">
                    <a:srgbClr val="000000">
                      <a:alpha val="70000"/>
                    </a:srgbClr>
                  </a:outerShdw>
                </a:effectLst>
                <a:latin typeface="Baskerville Old Face" pitchFamily="18" charset="0"/>
              </a:rPr>
              <a:t>Sociedad en Comandita</a:t>
            </a:r>
          </a:p>
          <a:p>
            <a:r>
              <a:rPr lang="es-ES" sz="9600" dirty="0" smtClean="0">
                <a:ln w="18415" cmpd="sng">
                  <a:solidFill>
                    <a:schemeClr val="tx1"/>
                  </a:solidFill>
                  <a:prstDash val="solid"/>
                </a:ln>
                <a:solidFill>
                  <a:sysClr val="windowText" lastClr="000000"/>
                </a:solidFill>
                <a:effectLst>
                  <a:outerShdw blurRad="63500" dir="3600000" algn="tl" rotWithShape="0">
                    <a:srgbClr val="000000">
                      <a:alpha val="70000"/>
                    </a:srgbClr>
                  </a:outerShdw>
                </a:effectLst>
                <a:latin typeface="Baskerville Old Face" pitchFamily="18" charset="0"/>
              </a:rPr>
              <a:t>Por                         acciones.</a:t>
            </a:r>
            <a:endParaRPr lang="es-ES" sz="9600" dirty="0">
              <a:ln w="18415" cmpd="sng">
                <a:solidFill>
                  <a:schemeClr val="tx1"/>
                </a:solidFill>
                <a:prstDash val="solid"/>
              </a:ln>
              <a:solidFill>
                <a:sysClr val="windowText" lastClr="000000"/>
              </a:solidFill>
              <a:effectLst>
                <a:outerShdw blurRad="63500" dir="3600000" algn="tl" rotWithShape="0">
                  <a:srgbClr val="000000">
                    <a:alpha val="70000"/>
                  </a:srgbClr>
                </a:outerShdw>
              </a:effectLst>
              <a:latin typeface="Baskerville Old Face" pitchFamily="18" charset="0"/>
            </a:endParaRPr>
          </a:p>
        </p:txBody>
      </p:sp>
      <p:pic>
        <p:nvPicPr>
          <p:cNvPr id="3" name="2 Imagen" descr="http://t1.gstatic.com/images?q=tbn:ANd9GcTah98DQF5NoCXEyahWuxnVfBcuGUaiK1alXyEFWkYHxxCZbL7hwQ"/>
          <p:cNvPicPr/>
          <p:nvPr/>
        </p:nvPicPr>
        <p:blipFill>
          <a:blip r:embed="rId2" cstate="print"/>
          <a:srcRect/>
          <a:stretch>
            <a:fillRect/>
          </a:stretch>
        </p:blipFill>
        <p:spPr bwMode="auto">
          <a:xfrm>
            <a:off x="6429388" y="3143248"/>
            <a:ext cx="2357454" cy="2928958"/>
          </a:xfrm>
          <a:prstGeom prst="rect">
            <a:avLst/>
          </a:prstGeom>
          <a:noFill/>
          <a:ln w="9525">
            <a:noFill/>
            <a:miter lim="800000"/>
            <a:headEnd/>
            <a:tailEnd/>
          </a:ln>
        </p:spPr>
      </p:pic>
    </p:spTree>
  </p:cSld>
  <p:clrMapOvr>
    <a:masterClrMapping/>
  </p:clrMapOvr>
  <p:transition spd="med">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500166" y="642918"/>
            <a:ext cx="6805068" cy="923330"/>
          </a:xfrm>
          <a:prstGeom prst="rect">
            <a:avLst/>
          </a:prstGeom>
          <a:noFill/>
        </p:spPr>
        <p:txBody>
          <a:bodyPr wrap="square" lIns="91440" tIns="45720" rIns="91440" bIns="45720">
            <a:spAutoFit/>
          </a:bodyPr>
          <a:lstStyle/>
          <a:p>
            <a:pPr algn="ctr"/>
            <a:r>
              <a:rPr lang="es-ES" sz="5400" b="1" dirty="0" smtClean="0">
                <a:ln w="31550" cmpd="sng">
                  <a:solidFill>
                    <a:schemeClr val="bg1"/>
                  </a:solidFill>
                  <a:prstDash val="solid"/>
                </a:ln>
                <a:solidFill>
                  <a:sysClr val="windowText" lastClr="000000"/>
                </a:solidFill>
                <a:effectLst>
                  <a:outerShdw blurRad="50800" dist="40000" dir="5400000" algn="tl" rotWithShape="0">
                    <a:srgbClr val="000000">
                      <a:shade val="5000"/>
                      <a:satMod val="120000"/>
                      <a:alpha val="33000"/>
                    </a:srgbClr>
                  </a:outerShdw>
                </a:effectLst>
                <a:latin typeface="Baskerville Old Face" pitchFamily="18" charset="0"/>
              </a:rPr>
              <a:t>Definición de Sociedad:</a:t>
            </a:r>
            <a:endParaRPr lang="es-ES" sz="5400" b="1" cap="none" spc="0" dirty="0">
              <a:ln w="31550" cmpd="sng">
                <a:solidFill>
                  <a:schemeClr val="bg1"/>
                </a:solidFill>
                <a:prstDash val="solid"/>
              </a:ln>
              <a:solidFill>
                <a:sysClr val="windowText" lastClr="000000"/>
              </a:solidFill>
              <a:effectLst>
                <a:outerShdw blurRad="50800" dist="40000" dir="5400000" algn="tl" rotWithShape="0">
                  <a:srgbClr val="000000">
                    <a:shade val="5000"/>
                    <a:satMod val="120000"/>
                    <a:alpha val="33000"/>
                  </a:srgbClr>
                </a:outerShdw>
              </a:effectLst>
              <a:latin typeface="Baskerville Old Face" pitchFamily="18" charset="0"/>
            </a:endParaRPr>
          </a:p>
        </p:txBody>
      </p:sp>
      <p:sp>
        <p:nvSpPr>
          <p:cNvPr id="6" name="5 Subtítulo"/>
          <p:cNvSpPr>
            <a:spLocks noGrp="1"/>
          </p:cNvSpPr>
          <p:nvPr>
            <p:ph type="subTitle" idx="1"/>
          </p:nvPr>
        </p:nvSpPr>
        <p:spPr>
          <a:xfrm>
            <a:off x="214282" y="2357430"/>
            <a:ext cx="5715040" cy="4214842"/>
          </a:xfrm>
        </p:spPr>
        <p:txBody>
          <a:bodyPr>
            <a:normAutofit/>
          </a:bodyPr>
          <a:lstStyle/>
          <a:p>
            <a:pPr algn="ctr"/>
            <a:r>
              <a:rPr lang="es-ES_tradnl" sz="3200" b="1" i="1" dirty="0" smtClean="0">
                <a:ln w="17780" cmpd="sng">
                  <a:solidFill>
                    <a:schemeClr val="bg1"/>
                  </a:solidFill>
                  <a:prstDash val="solid"/>
                  <a:miter lim="800000"/>
                </a:ln>
                <a:solidFill>
                  <a:sysClr val="windowText" lastClr="000000"/>
                </a:solidFill>
                <a:effectLst>
                  <a:outerShdw blurRad="50800" algn="tl" rotWithShape="0">
                    <a:srgbClr val="000000"/>
                  </a:outerShdw>
                </a:effectLst>
                <a:latin typeface="Baskerville Old Face" pitchFamily="18" charset="0"/>
              </a:rPr>
              <a:t>es la que se compone de uno o varios socios comanditados que responden de manera subsidiaria, ilimitada y solidariamente de las obligaciones sociales y de uno o varios socios comanditarios que únicamente están obligados al pago de sus acciones</a:t>
            </a:r>
            <a:endParaRPr lang="es-ES" sz="3200" b="1" dirty="0" smtClean="0">
              <a:ln w="17780" cmpd="sng">
                <a:solidFill>
                  <a:schemeClr val="bg1"/>
                </a:solidFill>
                <a:prstDash val="solid"/>
                <a:miter lim="800000"/>
              </a:ln>
              <a:solidFill>
                <a:sysClr val="windowText" lastClr="000000"/>
              </a:solidFill>
              <a:effectLst>
                <a:outerShdw blurRad="50800" algn="tl" rotWithShape="0">
                  <a:srgbClr val="000000"/>
                </a:outerShdw>
              </a:effectLst>
              <a:latin typeface="Baskerville Old Face" pitchFamily="18" charset="0"/>
            </a:endParaRPr>
          </a:p>
          <a:p>
            <a:pPr algn="ctr"/>
            <a:endParaRPr lang="es-ES" sz="32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pic>
        <p:nvPicPr>
          <p:cNvPr id="7" name="6 Imagen" descr="http://1.bp.blogspot.com/_p9VS2fDn5K0/S_Vnol1P16I/AAAAAAAAACM/jBsHRx_80mY/s1600/sociosmanos.jpg"/>
          <p:cNvPicPr/>
          <p:nvPr/>
        </p:nvPicPr>
        <p:blipFill>
          <a:blip r:embed="rId2" cstate="print"/>
          <a:srcRect/>
          <a:stretch>
            <a:fillRect/>
          </a:stretch>
        </p:blipFill>
        <p:spPr bwMode="auto">
          <a:xfrm>
            <a:off x="5953121" y="4286256"/>
            <a:ext cx="3190879" cy="2357444"/>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5400" dirty="0" smtClean="0">
                <a:ln>
                  <a:solidFill>
                    <a:schemeClr val="tx1"/>
                  </a:solidFill>
                </a:ln>
                <a:solidFill>
                  <a:schemeClr val="tx1"/>
                </a:solidFill>
                <a:latin typeface="Baskerville Old Face" pitchFamily="18" charset="0"/>
              </a:rPr>
              <a:t>Integración de la Razón Social:</a:t>
            </a:r>
            <a:endParaRPr lang="es-ES" sz="5400" dirty="0">
              <a:ln>
                <a:solidFill>
                  <a:schemeClr val="tx1"/>
                </a:solidFill>
              </a:ln>
              <a:solidFill>
                <a:schemeClr val="tx1"/>
              </a:solidFill>
              <a:latin typeface="Baskerville Old Face" pitchFamily="18" charset="0"/>
            </a:endParaRPr>
          </a:p>
        </p:txBody>
      </p:sp>
      <p:sp>
        <p:nvSpPr>
          <p:cNvPr id="3" name="2 Marcador de contenido"/>
          <p:cNvSpPr>
            <a:spLocks noGrp="1"/>
          </p:cNvSpPr>
          <p:nvPr>
            <p:ph idx="1"/>
          </p:nvPr>
        </p:nvSpPr>
        <p:spPr>
          <a:xfrm>
            <a:off x="642910" y="2000240"/>
            <a:ext cx="7281890" cy="4125923"/>
          </a:xfrm>
          <a:ln>
            <a:noFill/>
          </a:ln>
        </p:spPr>
        <p:txBody>
          <a:bodyPr/>
          <a:lstStyle/>
          <a:p>
            <a:pPr>
              <a:buNone/>
            </a:pPr>
            <a:r>
              <a:rPr lang="es-SV" i="1" dirty="0" smtClean="0">
                <a:ln>
                  <a:solidFill>
                    <a:schemeClr val="tx1"/>
                  </a:solidFill>
                </a:ln>
                <a:effectLst>
                  <a:outerShdw blurRad="38100" dist="38100" dir="2700000" algn="tl">
                    <a:srgbClr val="000000">
                      <a:alpha val="43137"/>
                    </a:srgbClr>
                  </a:outerShdw>
                </a:effectLst>
                <a:latin typeface="Baskerville Old Face" pitchFamily="18" charset="0"/>
              </a:rPr>
              <a:t>La razón social se integra con los nombres de uno o varios socios comanditados seguidos de las palabras “y compañía” u otras equivalentes cuando en ella no figuren los de todos. A la razón social o denominación en su caso, se agregaran las palabras “Sociedad en Comandita por Acciones” o su abreviatura “S. en c. por A.”</a:t>
            </a:r>
            <a:endParaRPr lang="es-ES" dirty="0" smtClean="0">
              <a:ln>
                <a:solidFill>
                  <a:schemeClr val="tx1"/>
                </a:solidFill>
              </a:ln>
              <a:effectLst>
                <a:outerShdw blurRad="38100" dist="38100" dir="2700000" algn="tl">
                  <a:srgbClr val="000000">
                    <a:alpha val="43137"/>
                  </a:srgbClr>
                </a:outerShdw>
              </a:effectLst>
              <a:latin typeface="Baskerville Old Face" pitchFamily="18" charset="0"/>
            </a:endParaRPr>
          </a:p>
          <a:p>
            <a:pPr>
              <a:buNone/>
            </a:pPr>
            <a:endParaRPr lang="es-ES" dirty="0"/>
          </a:p>
        </p:txBody>
      </p:sp>
    </p:spTree>
  </p:cSld>
  <p:clrMapOvr>
    <a:masterClrMapping/>
  </p:clrMapOvr>
  <p:transition spd="slow">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10" y="642918"/>
            <a:ext cx="7281890" cy="1071570"/>
          </a:xfrm>
        </p:spPr>
        <p:txBody>
          <a:bodyPr>
            <a:normAutofit fontScale="90000"/>
          </a:bodyPr>
          <a:lstStyle/>
          <a:p>
            <a:r>
              <a:rPr lang="es-SV" sz="4000" b="1" dirty="0" smtClean="0">
                <a:ln>
                  <a:solidFill>
                    <a:schemeClr val="tx1"/>
                  </a:solidFill>
                </a:ln>
                <a:solidFill>
                  <a:schemeClr val="tx1"/>
                </a:solidFill>
                <a:latin typeface="Baskerville Old Face" pitchFamily="18" charset="0"/>
              </a:rPr>
              <a:t>ADMINISTRACIÓN DE LA SOCIEDAD.</a:t>
            </a:r>
            <a:r>
              <a:rPr lang="es-ES" dirty="0" smtClean="0"/>
              <a:t/>
            </a:r>
            <a:br>
              <a:rPr lang="es-ES" dirty="0" smtClean="0"/>
            </a:br>
            <a:endParaRPr lang="es-ES" dirty="0"/>
          </a:p>
        </p:txBody>
      </p:sp>
      <p:sp>
        <p:nvSpPr>
          <p:cNvPr id="3" name="2 Marcador de contenido"/>
          <p:cNvSpPr>
            <a:spLocks noGrp="1"/>
          </p:cNvSpPr>
          <p:nvPr>
            <p:ph idx="1"/>
          </p:nvPr>
        </p:nvSpPr>
        <p:spPr>
          <a:xfrm>
            <a:off x="3428992" y="1500174"/>
            <a:ext cx="5357850" cy="5072098"/>
          </a:xfrm>
        </p:spPr>
        <p:txBody>
          <a:bodyPr>
            <a:normAutofit/>
          </a:bodyPr>
          <a:lstStyle/>
          <a:p>
            <a:pPr>
              <a:buNone/>
            </a:pPr>
            <a:r>
              <a:rPr lang="es-SV" dirty="0" smtClean="0"/>
              <a:t> </a:t>
            </a:r>
            <a:endParaRPr lang="es-ES" dirty="0" smtClean="0"/>
          </a:p>
          <a:p>
            <a:pPr algn="r">
              <a:buNone/>
            </a:pPr>
            <a:r>
              <a:rPr lang="es-SV" i="1" dirty="0" smtClean="0">
                <a:ln>
                  <a:solidFill>
                    <a:schemeClr val="tx1"/>
                  </a:solidFill>
                </a:ln>
                <a:latin typeface="Baskerville Old Face" pitchFamily="18" charset="0"/>
              </a:rPr>
              <a:t>La administración de la sociedad estará a cargo de los accionistas comanditados, y en el caso de que un accionista comanditario se haga cargo de la administración, adquiere la misma responsabilidad de los socios comanditados.</a:t>
            </a:r>
            <a:endParaRPr lang="es-ES" dirty="0" smtClean="0">
              <a:ln>
                <a:solidFill>
                  <a:schemeClr val="tx1"/>
                </a:solidFill>
              </a:ln>
              <a:latin typeface="Baskerville Old Face" pitchFamily="18" charset="0"/>
            </a:endParaRPr>
          </a:p>
          <a:p>
            <a:pPr algn="r">
              <a:buNone/>
            </a:pPr>
            <a:endParaRPr lang="es-ES" dirty="0"/>
          </a:p>
        </p:txBody>
      </p:sp>
      <p:pic>
        <p:nvPicPr>
          <p:cNvPr id="4" name="3 Imagen" descr="http://actualicese.com/_ig/img/fotos/filapersonas.jpg"/>
          <p:cNvPicPr/>
          <p:nvPr/>
        </p:nvPicPr>
        <p:blipFill>
          <a:blip r:embed="rId2" cstate="print"/>
          <a:srcRect/>
          <a:stretch>
            <a:fillRect/>
          </a:stretch>
        </p:blipFill>
        <p:spPr bwMode="auto">
          <a:xfrm>
            <a:off x="357158" y="4643446"/>
            <a:ext cx="3262317" cy="1643064"/>
          </a:xfrm>
          <a:prstGeom prst="rect">
            <a:avLst/>
          </a:prstGeom>
          <a:noFill/>
          <a:ln w="9525">
            <a:noFill/>
            <a:miter lim="800000"/>
            <a:headEnd/>
            <a:tailEnd/>
          </a:ln>
        </p:spPr>
      </p:pic>
    </p:spTree>
  </p:cSld>
  <p:clrMapOvr>
    <a:masterClrMapping/>
  </p:clrMapOvr>
  <p:transition spd="slow">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14290"/>
            <a:ext cx="6429420" cy="5911873"/>
          </a:xfrm>
        </p:spPr>
        <p:txBody>
          <a:bodyPr>
            <a:normAutofit/>
          </a:bodyPr>
          <a:lstStyle/>
          <a:p>
            <a:pPr>
              <a:buNone/>
            </a:pPr>
            <a:r>
              <a:rPr lang="es-SV" i="1" dirty="0" smtClean="0">
                <a:ln>
                  <a:solidFill>
                    <a:schemeClr val="tx1"/>
                  </a:solidFill>
                </a:ln>
                <a:latin typeface="Baskerville Old Face" pitchFamily="18" charset="0"/>
              </a:rPr>
              <a:t>La sociedad puede ser administrada por personas extrañas que no sean accionistas, con la misma responsabilidad de los accionistas comanditados.</a:t>
            </a:r>
          </a:p>
          <a:p>
            <a:pPr>
              <a:buNone/>
            </a:pPr>
            <a:endParaRPr lang="es-SV" i="1" dirty="0" smtClean="0">
              <a:ln>
                <a:solidFill>
                  <a:schemeClr val="tx1"/>
                </a:solidFill>
              </a:ln>
              <a:latin typeface="Baskerville Old Face" pitchFamily="18" charset="0"/>
            </a:endParaRPr>
          </a:p>
          <a:p>
            <a:pPr>
              <a:buNone/>
            </a:pPr>
            <a:r>
              <a:rPr lang="es-SV" i="1" dirty="0" smtClean="0">
                <a:ln>
                  <a:solidFill>
                    <a:schemeClr val="tx1"/>
                  </a:solidFill>
                </a:ln>
                <a:latin typeface="Baskerville Old Face" pitchFamily="18" charset="0"/>
              </a:rPr>
              <a:t>El objetivo de estos preceptos es conservar las características de diferencia de responsabilidades, para cada clase de accionistas,</a:t>
            </a:r>
          </a:p>
          <a:p>
            <a:pPr>
              <a:buNone/>
            </a:pPr>
            <a:r>
              <a:rPr lang="es-SV" i="1" dirty="0" smtClean="0">
                <a:ln>
                  <a:solidFill>
                    <a:schemeClr val="tx1"/>
                  </a:solidFill>
                </a:ln>
                <a:latin typeface="Baskerville Old Face" pitchFamily="18" charset="0"/>
              </a:rPr>
              <a:t> lo cual no acontece</a:t>
            </a:r>
          </a:p>
          <a:p>
            <a:pPr>
              <a:buNone/>
            </a:pPr>
            <a:r>
              <a:rPr lang="es-SV" i="1" dirty="0" smtClean="0">
                <a:ln>
                  <a:solidFill>
                    <a:schemeClr val="tx1"/>
                  </a:solidFill>
                </a:ln>
                <a:latin typeface="Baskerville Old Face" pitchFamily="18" charset="0"/>
              </a:rPr>
              <a:t> con la sociedad anónima.</a:t>
            </a:r>
            <a:endParaRPr lang="es-ES" dirty="0" smtClean="0">
              <a:ln>
                <a:solidFill>
                  <a:schemeClr val="tx1"/>
                </a:solidFill>
              </a:ln>
              <a:latin typeface="Baskerville Old Face" pitchFamily="18" charset="0"/>
            </a:endParaRPr>
          </a:p>
          <a:p>
            <a:pPr>
              <a:buNone/>
            </a:pPr>
            <a:endParaRPr lang="es-ES" dirty="0">
              <a:latin typeface="Baskerville Old Face" pitchFamily="18" charset="0"/>
            </a:endParaRPr>
          </a:p>
        </p:txBody>
      </p:sp>
      <p:pic>
        <p:nvPicPr>
          <p:cNvPr id="4" name="3 Imagen" descr="http://2.bp.blogspot.com/_12Cq2TvMLjo/S_rziY9QcyI/AAAAAAAAABA/cjQEIKbYkfg/s1600/Sociedades.jpg"/>
          <p:cNvPicPr/>
          <p:nvPr/>
        </p:nvPicPr>
        <p:blipFill>
          <a:blip r:embed="rId2" cstate="print"/>
          <a:srcRect/>
          <a:stretch>
            <a:fillRect/>
          </a:stretch>
        </p:blipFill>
        <p:spPr bwMode="auto">
          <a:xfrm>
            <a:off x="5429256" y="4562475"/>
            <a:ext cx="3500438" cy="2295525"/>
          </a:xfrm>
          <a:prstGeom prst="rect">
            <a:avLst/>
          </a:prstGeom>
          <a:noFill/>
          <a:ln w="9525">
            <a:noFill/>
            <a:miter lim="800000"/>
            <a:headEnd/>
            <a:tailEnd/>
          </a:ln>
        </p:spPr>
      </p:pic>
    </p:spTree>
  </p:cSld>
  <p:clrMapOvr>
    <a:masterClrMapping/>
  </p:clrMapOvr>
  <p:transition spd="slow">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74320"/>
            <a:ext cx="8043890" cy="6369390"/>
          </a:xfrm>
        </p:spPr>
        <p:txBody>
          <a:bodyPr>
            <a:normAutofit/>
          </a:bodyPr>
          <a:lstStyle/>
          <a:p>
            <a:r>
              <a:rPr lang="es-ES" sz="2800" b="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Articulo 211.- Es aplicable a la sociedad en Comandita por Acciones lo dispuesto en los Artículos 28, 29,30, y en lo que se refiere solamente a los socios comanditados, lo prevenido en los Articulo: 32,35,39. </a:t>
            </a:r>
            <a:br>
              <a:rPr lang="es-ES" sz="2800" b="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ES" sz="2800" b="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ES" sz="2800" b="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ES" sz="2800" b="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ES" sz="2800" b="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ES" sz="2800" b="0"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ES" sz="2800" b="0"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ES" sz="2800" b="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ARTICULO 28.- Cualquier persona extraña a la sociedad que haga figurar o permita que figure su nombre en la razón social, quedara sujeta a la responsabilidad limitada y solidaria.</a:t>
            </a:r>
            <a:endParaRPr lang="es-ES" sz="2800" b="0" dirty="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endParaRPr>
          </a:p>
        </p:txBody>
      </p:sp>
    </p:spTree>
  </p:cSld>
  <p:clrMapOvr>
    <a:masterClrMapping/>
  </p:clrMapOvr>
  <p:transition spd="slow">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320"/>
            <a:ext cx="8186766" cy="6226514"/>
          </a:xfrm>
        </p:spPr>
        <p:txBody>
          <a:bodyPr>
            <a:normAutofit/>
          </a:bodyPr>
          <a:lstStyle/>
          <a:p>
            <a:r>
              <a:rPr lang="es-ES" sz="3100" b="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ARTICULO 29.- El ingreso o separación de un socio no impedirá que continúe la misma razón social hasta entonces empleada, pero si el nombre del socio que se separe apareciera en la razón social, deberá agregarse a esta la palabra “sucesores”.</a:t>
            </a:r>
            <a:br>
              <a:rPr lang="es-ES" sz="3100" b="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ES" sz="3100" b="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ES" sz="3100" b="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ES" sz="3100" b="0"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ES" sz="3100" b="0"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ES" sz="3100" b="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ARTICULO 30.- Cuando la razón social de una compañía sea la que hubiere servido a otra cuyos derechos y obligaciones han sido transferidos a la nueva, se agregara a la razón social la palabra “sucesores”.</a:t>
            </a:r>
            <a:r>
              <a:rPr lang="es-ES" sz="2000" dirty="0" smtClean="0"/>
              <a:t/>
            </a:r>
            <a:br>
              <a:rPr lang="es-ES" sz="2000" dirty="0" smtClean="0"/>
            </a:br>
            <a:endParaRPr lang="es-ES" sz="2000" dirty="0">
              <a:latin typeface="Baskerville Old Face" pitchFamily="18" charset="0"/>
            </a:endParaRPr>
          </a:p>
        </p:txBody>
      </p:sp>
    </p:spTree>
  </p:cSld>
  <p:clrMapOvr>
    <a:masterClrMapping/>
  </p:clrMapOvr>
  <p:transition spd="slow">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14414" y="285728"/>
            <a:ext cx="7470648" cy="6083638"/>
          </a:xfrm>
        </p:spPr>
        <p:txBody>
          <a:bodyPr>
            <a:normAutofit/>
          </a:bodyPr>
          <a:lstStyle/>
          <a:p>
            <a:r>
              <a:rPr lang="es-ES" sz="2800" b="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ARTICULO 32.- El contrato Social podrá pactarse que a la muerte de cualquiera de los socios continúe la sociedad con sus herederos.</a:t>
            </a:r>
            <a:br>
              <a:rPr lang="es-ES" sz="2800" b="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ES" sz="2800" b="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ES" sz="2800" b="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ES" sz="2800" b="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ES" sz="2800" b="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ES" sz="2800" b="0"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
            </a:r>
            <a:br>
              <a:rPr lang="es-ES" sz="2800" b="0"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br>
            <a:r>
              <a:rPr lang="es-ES" sz="2800" b="0" i="1"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Baskerville Old Face" pitchFamily="18" charset="0"/>
              </a:rPr>
              <a:t>ARTICULO 35.- Los socios ni por cuenta propia ni por cuenta ajena, podrán dedicarse a negocios del mismo género de los que constituyen el objeto de la sociedad, ni forma parte de sociedades que los realicen, salvo con el consentimiento de los demás socios.</a:t>
            </a:r>
            <a:r>
              <a:rPr lang="es-ES"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es-ES"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endParaRPr lang="es-ES" b="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136</TotalTime>
  <Words>611</Words>
  <Application>Microsoft Office PowerPoint</Application>
  <PresentationFormat>Presentación en pantalla (4:3)</PresentationFormat>
  <Paragraphs>45</Paragraphs>
  <Slides>18</Slides>
  <Notes>0</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Flujo</vt:lpstr>
      <vt:lpstr>Diapositiva 1</vt:lpstr>
      <vt:lpstr>Diapositiva 2</vt:lpstr>
      <vt:lpstr>Diapositiva 3</vt:lpstr>
      <vt:lpstr>Integración de la Razón Social:</vt:lpstr>
      <vt:lpstr>ADMINISTRACIÓN DE LA SOCIEDAD. </vt:lpstr>
      <vt:lpstr>Diapositiva 6</vt:lpstr>
      <vt:lpstr>Articulo 211.- Es aplicable a la sociedad en Comandita por Acciones lo dispuesto en los Artículos 28, 29,30, y en lo que se refiere solamente a los socios comanditados, lo prevenido en los Articulo: 32,35,39.     ARTICULO 28.- Cualquier persona extraña a la sociedad que haga figurar o permita que figure su nombre en la razón social, quedara sujeta a la responsabilidad limitada y solidaria.</vt:lpstr>
      <vt:lpstr>ARTICULO 29.- El ingreso o separación de un socio no impedirá que continúe la misma razón social hasta entonces empleada, pero si el nombre del socio que se separe apareciera en la razón social, deberá agregarse a esta la palabra “sucesores”.   ARTICULO 30.- Cuando la razón social de una compañía sea la que hubiere servido a otra cuyos derechos y obligaciones han sido transferidos a la nueva, se agregara a la razón social la palabra “sucesores”. </vt:lpstr>
      <vt:lpstr>ARTICULO 32.- El contrato Social podrá pactarse que a la muerte de cualquiera de los socios continúe la sociedad con sus herederos.    ARTICULO 35.- Los socios ni por cuenta propia ni por cuenta ajena, podrán dedicarse a negocios del mismo género de los que constituyen el objeto de la sociedad, ni forma parte de sociedades que los realicen, salvo con el consentimiento de los demás socios. </vt:lpstr>
      <vt:lpstr>ANÁLISIS DE LA SOCIEDAD EN  COMANDITA POR ACCIONES. </vt:lpstr>
      <vt:lpstr>Diapositiva 11</vt:lpstr>
      <vt:lpstr>    Acciones: Representados por acciones nominativas o porciones iguales que se han dividido el importe del capital social, estos títulos de créditos constituyen “el conjunto de derechos y obligaciones que tiene el accionista frente a la sociedad” es decir, constituyen el status de accionista.   Accionistas comanditados: cuya responsabilidad jurídica es igual a la de los socios de la Sociedad en Nombre Colectivo, es decir responden de una manera solidaria, subsidiaria e ilimitada.    </vt:lpstr>
      <vt:lpstr>Accionistas comanditarios: responden de las obligaciones sociales, hasta por el monto de sus aportaciones es decir tienen responsabilidad limitada como en la Sociedad Anónima. </vt:lpstr>
      <vt:lpstr> Los órganos de la sociedad están formados únicamente de los accionistas comanditados, los cuales responden de manera solidaria, subsidiaria e ilimitada. Si se puede estar formado por terceras personas o por accionistas comanditarios, pero de ser así tendrán las mismas responsabilidades que los comanditados. La Asamblea de Accionistas es el órgano supremo ya que son los dueños, los que aportan el capital social.</vt:lpstr>
      <vt:lpstr>   El Órgano Representativo es el Consejo de Administración, o bien el administrador único    El Órgano de Vigilancia y control, es el consejo de vigilancia o el comisario.      </vt:lpstr>
      <vt:lpstr>  TIPOS DE SISTEMAS DE SOC. DE COMANDITAS POR ACCIONES. </vt:lpstr>
      <vt:lpstr>                                                                                           El de exigir a los comanditados que tengan, por lo menos, una acción cada uno, mientras sean tales comanditados; esto tiene por objeto asegurarles el derecho de deliberación y de voto; este el sistema adaptado por el Proyecto de código de comercio.  </vt:lpstr>
      <vt:lpstr>Diapositiva 18</vt:lpstr>
    </vt:vector>
  </TitlesOfParts>
  <Company>WindowsWolf.com.ar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Wolf</dc:creator>
  <cp:lastModifiedBy>jhkjhk</cp:lastModifiedBy>
  <cp:revision>14</cp:revision>
  <dcterms:created xsi:type="dcterms:W3CDTF">2011-07-25T10:07:15Z</dcterms:created>
  <dcterms:modified xsi:type="dcterms:W3CDTF">2011-10-10T15:22:13Z</dcterms:modified>
</cp:coreProperties>
</file>