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6" r:id="rId3"/>
    <p:sldId id="25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3" r:id="rId12"/>
    <p:sldId id="269" r:id="rId13"/>
    <p:sldId id="270" r:id="rId14"/>
    <p:sldId id="274" r:id="rId15"/>
    <p:sldId id="271" r:id="rId16"/>
    <p:sldId id="275" r:id="rId17"/>
    <p:sldId id="276" r:id="rId18"/>
    <p:sldId id="277" r:id="rId19"/>
    <p:sldId id="280" r:id="rId20"/>
    <p:sldId id="282" r:id="rId21"/>
    <p:sldId id="283" r:id="rId22"/>
    <p:sldId id="284" r:id="rId23"/>
    <p:sldId id="285" r:id="rId24"/>
    <p:sldId id="286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302" r:id="rId37"/>
    <p:sldId id="303" r:id="rId38"/>
    <p:sldId id="278" r:id="rId3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312" y="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473075"/>
            <a:ext cx="8153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533400" y="1828800"/>
            <a:ext cx="8153400" cy="4038600"/>
          </a:xfrm>
        </p:spPr>
        <p:txBody>
          <a:bodyPr/>
          <a:lstStyle/>
          <a:p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33400" y="6248400"/>
            <a:ext cx="20574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85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183F4B-06A0-4E69-8C66-0880BB3BA92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DAA52B-E926-403B-891F-21A65ED5E1EE}" type="datetimeFigureOut">
              <a:rPr lang="es-MX" smtClean="0"/>
              <a:pPr/>
              <a:t>30/06/2011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FBFCB7-B650-4FDC-AB74-D9DAA38B4BF6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4330824" cy="480002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MX" sz="6000" b="1" u="sng" dirty="0" smtClean="0"/>
              <a:t>Costes por </a:t>
            </a:r>
          </a:p>
          <a:p>
            <a:pPr>
              <a:buNone/>
            </a:pPr>
            <a:r>
              <a:rPr lang="es-MX" sz="6000" b="1" u="sng" dirty="0" smtClean="0"/>
              <a:t>Procesos.</a:t>
            </a:r>
          </a:p>
          <a:p>
            <a:pPr>
              <a:buNone/>
            </a:pPr>
            <a:endParaRPr lang="es-MX" sz="6000" u="sng" dirty="0" smtClean="0"/>
          </a:p>
          <a:p>
            <a:pPr>
              <a:buNone/>
            </a:pPr>
            <a:r>
              <a:rPr lang="es-MX" sz="3600" u="sng" dirty="0" smtClean="0">
                <a:solidFill>
                  <a:schemeClr val="accent1">
                    <a:lumMod val="50000"/>
                  </a:schemeClr>
                </a:solidFill>
              </a:rPr>
              <a:t>Lic. Pedro  Arnoldo</a:t>
            </a:r>
          </a:p>
          <a:p>
            <a:pPr>
              <a:buNone/>
            </a:pPr>
            <a:r>
              <a:rPr lang="es-MX" sz="3600" u="sng" dirty="0" smtClean="0">
                <a:solidFill>
                  <a:schemeClr val="accent1">
                    <a:lumMod val="50000"/>
                  </a:schemeClr>
                </a:solidFill>
              </a:rPr>
              <a:t> Aguirre Nativì.</a:t>
            </a:r>
          </a:p>
          <a:p>
            <a:pPr algn="ctr">
              <a:buNone/>
            </a:pPr>
            <a:endParaRPr lang="es-MX" sz="2700" dirty="0" smtClean="0"/>
          </a:p>
          <a:p>
            <a:pPr algn="ctr">
              <a:buNone/>
            </a:pPr>
            <a:endParaRPr lang="es-MX" sz="2700" dirty="0" smtClean="0"/>
          </a:p>
        </p:txBody>
      </p:sp>
      <p:pic>
        <p:nvPicPr>
          <p:cNvPr id="4" name="Picture 2" descr="http://dark.com.mx/blogftp/strike/xbox360_produccion_small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5000627" y="1556792"/>
            <a:ext cx="4143373" cy="5301208"/>
          </a:xfrm>
          <a:prstGeom prst="rect">
            <a:avLst/>
          </a:prstGeom>
          <a:noFill/>
        </p:spPr>
      </p:pic>
      <p:pic>
        <p:nvPicPr>
          <p:cNvPr id="5" name="Picture 2" descr="I:\planificaciones\logo insocr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313" y="260350"/>
            <a:ext cx="8496175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8662" y="571480"/>
            <a:ext cx="8001056" cy="114300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MX" sz="3600" dirty="0" smtClean="0"/>
              <a:t>PASOS PARA OBTENER COSTO DE PRODUCCION.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785926"/>
            <a:ext cx="8964488" cy="464347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s-MX" sz="2300" dirty="0" smtClean="0"/>
              <a:t>1</a:t>
            </a:r>
            <a:r>
              <a:rPr lang="es-MX" sz="2400" dirty="0" smtClean="0"/>
              <a:t>.- Calcule el numero total de unidades físicas disponibles </a:t>
            </a:r>
          </a:p>
          <a:p>
            <a:pPr>
              <a:lnSpc>
                <a:spcPct val="170000"/>
              </a:lnSpc>
            </a:pPr>
            <a:r>
              <a:rPr lang="es-MX" sz="2400" dirty="0" smtClean="0"/>
              <a:t>2.-Identifique el estado de las unidades físicas disponibles rastreando su flujo físico. Este paso implica identificar los grupos a los cuales se deberán asignar los costos (terminados, transferidos o que permanezcan en el inventario final) </a:t>
            </a:r>
          </a:p>
          <a:p>
            <a:pPr>
              <a:lnSpc>
                <a:spcPct val="170000"/>
              </a:lnSpc>
            </a:pPr>
            <a:r>
              <a:rPr lang="es-MX" sz="2400" dirty="0" smtClean="0"/>
              <a:t>3.-Determine el numero de unidades equivalentes producidas ya sea por el método de promedios ponderados o mediante PEPS. </a:t>
            </a:r>
          </a:p>
          <a:p>
            <a:pPr>
              <a:lnSpc>
                <a:spcPct val="170000"/>
              </a:lnSpc>
              <a:buNone/>
            </a:pPr>
            <a:endParaRPr lang="es-MX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71604" y="357166"/>
            <a:ext cx="7086592" cy="12858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MX" dirty="0" smtClean="0"/>
              <a:t>PASOS PARA OBTENER COSTO DE PRODUCCION.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7863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s-MX" sz="3400" dirty="0" smtClean="0"/>
              <a:t>4.-Determine el costo total disponible, la cual es la suma de los costos del inventario inicial y de todos los costos de producción en los que se haya incurrido durante el periodo actual. </a:t>
            </a:r>
          </a:p>
          <a:p>
            <a:pPr>
              <a:lnSpc>
                <a:spcPct val="170000"/>
              </a:lnSpc>
            </a:pPr>
            <a:r>
              <a:rPr lang="es-MX" sz="3400" dirty="0" smtClean="0"/>
              <a:t>5.- Calcule el costo por unidad equivalente producida para cada componente del costo. </a:t>
            </a:r>
          </a:p>
          <a:p>
            <a:pPr>
              <a:lnSpc>
                <a:spcPct val="170000"/>
              </a:lnSpc>
            </a:pPr>
            <a:r>
              <a:rPr lang="es-MX" sz="3400" dirty="0" smtClean="0"/>
              <a:t>6.- Asigne los costos a las unidades transferidas y a las unidades del inventario final de producción en proceso. </a:t>
            </a:r>
          </a:p>
          <a:p>
            <a:pPr>
              <a:lnSpc>
                <a:spcPct val="170000"/>
              </a:lnSpc>
            </a:pP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 smtClean="0"/>
              <a:t>COMO SE APLICA?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MX" dirty="0" smtClean="0"/>
          </a:p>
          <a:p>
            <a:r>
              <a:rPr lang="es-MX" sz="3000" dirty="0" smtClean="0"/>
              <a:t>El método PEPS separa el costo de las unidades terminadas del inventario inicial del costo de las unidades empezadas y terminadas durante el periodo.</a:t>
            </a:r>
          </a:p>
          <a:p>
            <a:endParaRPr lang="es-MX" sz="3000" dirty="0" smtClean="0"/>
          </a:p>
          <a:p>
            <a:r>
              <a:rPr lang="es-MX" sz="3000" dirty="0" smtClean="0"/>
              <a:t>Dividir los costos de producción ocurridos durante el periodo actual entre las unidades equivalentes solo determina el costo unitario de la producción actual</a:t>
            </a:r>
            <a:r>
              <a:rPr lang="es-MX" sz="3000" dirty="0" smtClean="0">
                <a:solidFill>
                  <a:schemeClr val="bg1"/>
                </a:solidFill>
              </a:rPr>
              <a:t>. </a:t>
            </a:r>
          </a:p>
          <a:p>
            <a:endParaRPr lang="es-MX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4290"/>
            <a:ext cx="8258204" cy="59118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MX" sz="11200" dirty="0" smtClean="0"/>
              <a:t>CARACTERISTICAS DE CONTABILIDAD DE COSTOS POR PROCESOS</a:t>
            </a:r>
          </a:p>
          <a:p>
            <a:pPr>
              <a:buFont typeface="Wingdings" pitchFamily="2" charset="2"/>
              <a:buChar char="Ø"/>
            </a:pPr>
            <a:r>
              <a:rPr lang="es-MX" sz="11200" dirty="0" smtClean="0"/>
              <a:t>Los costos por procesos son en realidad promedios de costos diarios, semanales o mensuales.</a:t>
            </a:r>
          </a:p>
          <a:p>
            <a:pPr>
              <a:buFont typeface="Wingdings" pitchFamily="2" charset="2"/>
              <a:buChar char="Ø"/>
            </a:pPr>
            <a:r>
              <a:rPr lang="es-MX" sz="11200" dirty="0" smtClean="0"/>
              <a:t>los costos de los materiales, la mano de obra y la carga fabril se acumulan y contabilizan por departamentos o procesos.</a:t>
            </a:r>
          </a:p>
          <a:p>
            <a:pPr>
              <a:buFont typeface="Wingdings" pitchFamily="2" charset="2"/>
              <a:buChar char="Ø"/>
            </a:pPr>
            <a:r>
              <a:rPr lang="es-MX" sz="11200" dirty="0" smtClean="0"/>
              <a:t>Difiere con la contabilidad por órdenes específicas porqué:</a:t>
            </a:r>
          </a:p>
          <a:p>
            <a:pPr marL="1408176" indent="-1371600">
              <a:buFont typeface="+mj-lt"/>
              <a:buAutoNum type="arabicPeriod"/>
            </a:pPr>
            <a:r>
              <a:rPr lang="es-MX" sz="11200" dirty="0" smtClean="0"/>
              <a:t>El  Costo de material pueden llevarse tarjetas del submayor de materiales y suministros para cada clase de material.</a:t>
            </a:r>
          </a:p>
          <a:p>
            <a:pPr marL="1408176" indent="-1371600">
              <a:buFont typeface="+mj-lt"/>
              <a:buAutoNum type="arabicPeriod"/>
            </a:pPr>
            <a:r>
              <a:rPr lang="es-MX" sz="11200" dirty="0" smtClean="0"/>
              <a:t>Las solicitudes de materiales pueden ser usadas pero no son necesarias. En lugar de ella se utilizan los informes de consumo.</a:t>
            </a:r>
            <a:r>
              <a:rPr lang="es-MX" sz="4000" dirty="0" smtClean="0"/>
              <a:t> </a:t>
            </a:r>
          </a:p>
          <a:p>
            <a:pPr>
              <a:buNone/>
            </a:pPr>
            <a:endParaRPr lang="es-MX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0044" y="785794"/>
            <a:ext cx="8543956" cy="5715064"/>
          </a:xfrm>
        </p:spPr>
        <p:txBody>
          <a:bodyPr>
            <a:normAutofit fontScale="25000" lnSpcReduction="20000"/>
          </a:bodyPr>
          <a:lstStyle/>
          <a:p>
            <a:pPr marL="1408176" lvl="0" indent="-1371600">
              <a:buNone/>
            </a:pPr>
            <a:r>
              <a:rPr lang="es-MX" sz="14400" dirty="0" smtClean="0"/>
              <a:t>3</a:t>
            </a:r>
            <a:r>
              <a:rPr lang="es-MX" sz="17600" dirty="0" smtClean="0"/>
              <a:t>. </a:t>
            </a:r>
            <a:r>
              <a:rPr lang="es-MX" sz="12800" dirty="0" smtClean="0"/>
              <a:t> </a:t>
            </a:r>
            <a:r>
              <a:rPr lang="es-MX" sz="14400" dirty="0" smtClean="0"/>
              <a:t>Los costos son llevados tomando como base el tiempo y no los trabajos.</a:t>
            </a:r>
            <a:endParaRPr lang="es-MX" sz="17600" dirty="0" smtClean="0"/>
          </a:p>
          <a:p>
            <a:pPr marL="1408176" lvl="0" indent="-1371600">
              <a:buNone/>
            </a:pPr>
            <a:r>
              <a:rPr lang="es-MX" sz="17600" dirty="0" smtClean="0"/>
              <a:t> 4. </a:t>
            </a:r>
            <a:r>
              <a:rPr lang="es-MX" sz="12800" dirty="0" smtClean="0"/>
              <a:t>Costos de mano de obra, por lo general no se hace distinción entre la mano de obra directa y la indirecta. Las nóminas son preparadas por los departamentos o centros de producción y proporcionan el costo de mano de obra.</a:t>
            </a:r>
          </a:p>
          <a:p>
            <a:pPr marL="1408176" lvl="0" indent="-1371600">
              <a:buNone/>
            </a:pPr>
            <a:r>
              <a:rPr lang="es-MX" sz="12800" dirty="0" smtClean="0"/>
              <a:t>5.  Carga fabril, los costos indirectos de fabricación pueden cargarse en diferentes departamentos sobre una base predeterminada.</a:t>
            </a:r>
          </a:p>
          <a:p>
            <a:pPr>
              <a:buNone/>
            </a:pPr>
            <a:r>
              <a:rPr lang="es-MX" sz="7200" dirty="0" smtClean="0"/>
              <a:t> </a:t>
            </a:r>
            <a:endParaRPr lang="es-MX" sz="11200" dirty="0" smtClean="0"/>
          </a:p>
          <a:p>
            <a:pPr>
              <a:buNone/>
            </a:pPr>
            <a:r>
              <a:rPr lang="es-MX" dirty="0" smtClean="0"/>
              <a:t> 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57158" y="357166"/>
            <a:ext cx="835824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3000" dirty="0" smtClean="0"/>
          </a:p>
          <a:p>
            <a:endParaRPr lang="es-MX" sz="3200" dirty="0" smtClean="0"/>
          </a:p>
          <a:p>
            <a:pPr>
              <a:buFont typeface="Arial" pitchFamily="34" charset="0"/>
              <a:buChar char="•"/>
            </a:pPr>
            <a:r>
              <a:rPr lang="es-MX" sz="3200" dirty="0" smtClean="0"/>
              <a:t>6. El informe resumen de costos hecho semanal, diaria, o mensualmente es conocido como el informe de costos de producción y cubre los costos de materiales, MOD, y carga fabril para un tiempo definido a base departamental.</a:t>
            </a:r>
          </a:p>
          <a:p>
            <a:r>
              <a:rPr lang="es-MX" sz="3200" dirty="0" smtClean="0"/>
              <a:t>7. El costo de producción tiene que contener siempre un informe de la cantidad de producción.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/>
          </a:bodyPr>
          <a:lstStyle/>
          <a:p>
            <a:pPr algn="just"/>
            <a:r>
              <a:rPr lang="es-AR" sz="3600" dirty="0" smtClean="0"/>
              <a:t>En consecuencia, cada departamento debe determinar qué cantidad de los costos totales incurridos por el departamento es atribuible a unidades aún en proceso y que cantidad es atribuible a unidades terminadas.</a:t>
            </a:r>
          </a:p>
          <a:p>
            <a:pPr algn="just"/>
            <a:r>
              <a:rPr lang="es-AR" sz="3600" dirty="0" smtClean="0"/>
              <a:t>Para realizar esta asignación se prepara un Informe de Costo de Producción.</a:t>
            </a:r>
            <a:endParaRPr lang="es-ES" sz="3600" dirty="0" smtClean="0"/>
          </a:p>
          <a:p>
            <a:endParaRPr lang="es-ES" sz="3600" dirty="0" smtClean="0"/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pPr algn="just"/>
            <a:r>
              <a:rPr lang="es-AR" dirty="0" smtClean="0"/>
              <a:t>Los costos unitarios se determinan por departamentos o centro de costos para cada período.</a:t>
            </a:r>
          </a:p>
          <a:p>
            <a:pPr algn="just">
              <a:buFont typeface="Wingdings" pitchFamily="2" charset="2"/>
              <a:buNone/>
            </a:pPr>
            <a:endParaRPr lang="es-AR" dirty="0" smtClean="0"/>
          </a:p>
          <a:p>
            <a:pPr algn="just"/>
            <a:r>
              <a:rPr lang="es-AR" dirty="0" smtClean="0"/>
              <a:t>Las unidades equivalentes se emplean para expresar el inventario de trabajo en proceso en términos de las unidades terminadas al final del período.</a:t>
            </a:r>
            <a:endParaRPr lang="es-ES" dirty="0" smtClean="0"/>
          </a:p>
          <a:p>
            <a:pPr algn="just">
              <a:lnSpc>
                <a:spcPct val="90000"/>
              </a:lnSpc>
            </a:pPr>
            <a:r>
              <a:rPr lang="es-AR" dirty="0" smtClean="0"/>
              <a:t>Las unidades terminadas y sus correspondientes costos se transfieren al siguiente departamento o al inventario de productos terminados.</a:t>
            </a:r>
          </a:p>
          <a:p>
            <a:pPr algn="just">
              <a:lnSpc>
                <a:spcPct val="90000"/>
              </a:lnSpc>
            </a:pPr>
            <a:r>
              <a:rPr lang="es-AR" dirty="0" smtClean="0"/>
              <a:t>Los costos totales y los costos unitarios para cada departamento se agregan analizan y calculan de manera periódica mediante informes de producción. </a:t>
            </a:r>
            <a:endParaRPr lang="es-ES" dirty="0" smtClean="0"/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sz="6600" dirty="0" smtClean="0"/>
              <a:t>REQUISITOS:</a:t>
            </a:r>
            <a:endParaRPr lang="es-SV" sz="6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sz="4400" dirty="0" smtClean="0"/>
              <a:t>Productos demandan procesos similares.</a:t>
            </a:r>
          </a:p>
          <a:p>
            <a:pPr algn="just"/>
            <a:r>
              <a:rPr lang="es-AR" sz="4400" dirty="0" smtClean="0"/>
              <a:t>Productos estándar o homogéneos</a:t>
            </a:r>
          </a:p>
          <a:p>
            <a:pPr algn="just"/>
            <a:r>
              <a:rPr lang="es-AR" sz="4400" dirty="0" smtClean="0"/>
              <a:t>Existen elevados volúmenes de producción.</a:t>
            </a:r>
          </a:p>
          <a:p>
            <a:pPr algn="just"/>
            <a:r>
              <a:rPr lang="es-AR" sz="4400" dirty="0" smtClean="0"/>
              <a:t>Ejemplo empresas mineras, canteras, fábrica de zapatos, etc.</a:t>
            </a:r>
          </a:p>
          <a:p>
            <a:pPr>
              <a:buNone/>
            </a:pP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435975" cy="530544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AR" sz="3600" b="1" dirty="0"/>
              <a:t>ESQUEMA  ASIGNACIÓN DE COSTOS</a:t>
            </a:r>
          </a:p>
          <a:p>
            <a:pPr algn="just">
              <a:buFont typeface="Wingdings" pitchFamily="2" charset="2"/>
              <a:buNone/>
            </a:pPr>
            <a:endParaRPr lang="es-ES" b="1" dirty="0"/>
          </a:p>
        </p:txBody>
      </p:sp>
      <p:sp>
        <p:nvSpPr>
          <p:cNvPr id="221188" name="Text Box 4"/>
          <p:cNvSpPr txBox="1">
            <a:spLocks noChangeArrowheads="1"/>
          </p:cNvSpPr>
          <p:nvPr/>
        </p:nvSpPr>
        <p:spPr bwMode="auto">
          <a:xfrm>
            <a:off x="684213" y="2420938"/>
            <a:ext cx="1511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SV">
              <a:latin typeface="Garamond" pitchFamily="18" charset="0"/>
            </a:endParaRP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223963" y="2133600"/>
            <a:ext cx="1979612" cy="719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MATERIALES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DIRECTOS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3203575" y="2133600"/>
            <a:ext cx="1982788" cy="719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MANO DE OBRA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DIRECTA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5148263" y="2133600"/>
            <a:ext cx="2449512" cy="7191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COSTOS INDIRECTOS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DE FABRICACIÓN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193" name="Rectangle 9"/>
          <p:cNvSpPr>
            <a:spLocks noChangeArrowheads="1"/>
          </p:cNvSpPr>
          <p:nvPr/>
        </p:nvSpPr>
        <p:spPr bwMode="auto">
          <a:xfrm>
            <a:off x="539750" y="4005263"/>
            <a:ext cx="1512888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PROD</a:t>
            </a:r>
            <a:r>
              <a:rPr lang="es-AR" dirty="0">
                <a:latin typeface="Garamond" pitchFamily="18" charset="0"/>
              </a:rPr>
              <a:t>. </a:t>
            </a:r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PROC.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DEPTO. 1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196" name="Line 12"/>
          <p:cNvSpPr>
            <a:spLocks noChangeShapeType="1"/>
          </p:cNvSpPr>
          <p:nvPr/>
        </p:nvSpPr>
        <p:spPr bwMode="auto">
          <a:xfrm flipH="1">
            <a:off x="1547813" y="2852738"/>
            <a:ext cx="1152525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221197" name="Line 13"/>
          <p:cNvSpPr>
            <a:spLocks noChangeShapeType="1"/>
          </p:cNvSpPr>
          <p:nvPr/>
        </p:nvSpPr>
        <p:spPr bwMode="auto">
          <a:xfrm>
            <a:off x="3924300" y="2852738"/>
            <a:ext cx="16557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221198" name="Line 14"/>
          <p:cNvSpPr>
            <a:spLocks noChangeShapeType="1"/>
          </p:cNvSpPr>
          <p:nvPr/>
        </p:nvSpPr>
        <p:spPr bwMode="auto">
          <a:xfrm>
            <a:off x="3276600" y="2852738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221206" name="Rectangle 22"/>
          <p:cNvSpPr>
            <a:spLocks noChangeArrowheads="1"/>
          </p:cNvSpPr>
          <p:nvPr/>
        </p:nvSpPr>
        <p:spPr bwMode="auto">
          <a:xfrm>
            <a:off x="2627313" y="4005263"/>
            <a:ext cx="1512887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PROD. PROC.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DEPTO. 2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207" name="Rectangle 23"/>
          <p:cNvSpPr>
            <a:spLocks noChangeArrowheads="1"/>
          </p:cNvSpPr>
          <p:nvPr/>
        </p:nvSpPr>
        <p:spPr bwMode="auto">
          <a:xfrm>
            <a:off x="4787900" y="4005263"/>
            <a:ext cx="1512888" cy="647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PROD. PROC.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DEPTO. 3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208" name="Line 24"/>
          <p:cNvSpPr>
            <a:spLocks noChangeShapeType="1"/>
          </p:cNvSpPr>
          <p:nvPr/>
        </p:nvSpPr>
        <p:spPr bwMode="auto">
          <a:xfrm>
            <a:off x="2051050" y="43656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221209" name="Line 25"/>
          <p:cNvSpPr>
            <a:spLocks noChangeShapeType="1"/>
          </p:cNvSpPr>
          <p:nvPr/>
        </p:nvSpPr>
        <p:spPr bwMode="auto">
          <a:xfrm>
            <a:off x="4211638" y="43656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221210" name="Rectangle 26"/>
          <p:cNvSpPr>
            <a:spLocks noChangeArrowheads="1"/>
          </p:cNvSpPr>
          <p:nvPr/>
        </p:nvSpPr>
        <p:spPr bwMode="auto">
          <a:xfrm>
            <a:off x="6948488" y="3502025"/>
            <a:ext cx="1873250" cy="14398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PRODUCTOS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TERMINADOS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COSTO UNIT. 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DEPTO. 1+2+3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21211" name="Line 27"/>
          <p:cNvSpPr>
            <a:spLocks noChangeShapeType="1"/>
          </p:cNvSpPr>
          <p:nvPr/>
        </p:nvSpPr>
        <p:spPr bwMode="auto">
          <a:xfrm>
            <a:off x="6372225" y="43656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643074"/>
          </a:xfrm>
        </p:spPr>
        <p:txBody>
          <a:bodyPr>
            <a:normAutofit/>
          </a:bodyPr>
          <a:lstStyle/>
          <a:p>
            <a:pPr algn="ctr"/>
            <a:r>
              <a:rPr lang="es-MX" sz="6000" dirty="0" smtClean="0"/>
              <a:t>Contabilidad de Costos</a:t>
            </a:r>
            <a:endParaRPr lang="es-MX" sz="6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95536" y="3356992"/>
            <a:ext cx="3429024" cy="2400657"/>
          </a:xfrm>
          <a:prstGeom prst="rect">
            <a:avLst/>
          </a:prstGeom>
          <a:noFill/>
          <a:ln w="69850" cmpd="dbl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5000" dirty="0" smtClean="0">
                <a:solidFill>
                  <a:srgbClr val="002060"/>
                </a:solidFill>
              </a:rPr>
              <a:t>Por Órdenes de Trabajo</a:t>
            </a:r>
            <a:endParaRPr lang="es-MX" sz="5000" dirty="0">
              <a:solidFill>
                <a:srgbClr val="00206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86314" y="3500438"/>
            <a:ext cx="3934790" cy="2123658"/>
          </a:xfrm>
          <a:prstGeom prst="rect">
            <a:avLst/>
          </a:prstGeom>
          <a:noFill/>
          <a:ln w="63500" cmpd="dbl"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6600" dirty="0" smtClean="0">
                <a:solidFill>
                  <a:srgbClr val="C00000"/>
                </a:solidFill>
                <a:hlinkClick r:id="" action="ppaction://hlinkshowjump?jump=nextslide">
                  <a:snd r:embed="rId2" name="type.wav"/>
                </a:hlinkClick>
              </a:rPr>
              <a:t>Por Procesos</a:t>
            </a:r>
            <a:endParaRPr lang="es-MX" sz="6600" dirty="0">
              <a:solidFill>
                <a:srgbClr val="C00000"/>
              </a:solidFill>
            </a:endParaRPr>
          </a:p>
        </p:txBody>
      </p:sp>
      <p:cxnSp>
        <p:nvCxnSpPr>
          <p:cNvPr id="7" name="6 Conector recto de flecha"/>
          <p:cNvCxnSpPr/>
          <p:nvPr/>
        </p:nvCxnSpPr>
        <p:spPr>
          <a:xfrm rot="10800000" flipV="1">
            <a:off x="1979712" y="2132856"/>
            <a:ext cx="2357454" cy="857256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355976" y="2132856"/>
            <a:ext cx="2214578" cy="928694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dirty="0" smtClean="0"/>
              <a:t>PROCEDIMIENTO GENERAL</a:t>
            </a:r>
            <a:endParaRPr lang="es-ES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s-AR" sz="4400" dirty="0"/>
              <a:t>El Costeo por Procesos se ocupa de la asignación de los elementos del costo a las cuentas de productos en proceso de los respectivos departamentos.</a:t>
            </a:r>
          </a:p>
          <a:p>
            <a:pPr algn="just"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CONTROL DE MATERIALES DIRECTOS</a:t>
            </a:r>
            <a:endParaRPr lang="es-ES" sz="4000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s-AR" sz="4000" dirty="0">
                <a:solidFill>
                  <a:srgbClr val="0070C0"/>
                </a:solidFill>
              </a:rPr>
              <a:t>Los materiales directos se agregan siempre al primer departamento de procesamiento, pero en ocasiones, dependiendo del proceso productivo de la empresa, puede ser agregado en otros departamentos.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CONTROL MANO DE OBRA DIRECTA</a:t>
            </a:r>
            <a:endParaRPr lang="es-ES" sz="4000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AR" sz="4800" dirty="0">
                <a:solidFill>
                  <a:srgbClr val="0070C0"/>
                </a:solidFill>
              </a:rPr>
              <a:t>Los valores cargados a cada departamento corresponde al sueldo bruto de cada empleado asignado a ese departamento.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AR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CONTROL COSTOS INDIRECTOS DE FABRICACIÓN</a:t>
            </a:r>
            <a:endParaRPr lang="es-ES" sz="4000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es-AR" sz="3600" dirty="0">
                <a:solidFill>
                  <a:srgbClr val="0070C0"/>
                </a:solidFill>
              </a:rPr>
              <a:t>Se puede aplicar utilizando una Tasa de Aplicación Predeterminada, expresada en términos de alguna actividad productiva común (ejemplo, Costos de Mano de Obra Directa).</a:t>
            </a:r>
          </a:p>
          <a:p>
            <a:pPr algn="just">
              <a:lnSpc>
                <a:spcPct val="90000"/>
              </a:lnSpc>
            </a:pPr>
            <a:r>
              <a:rPr lang="es-AR" sz="3600" dirty="0">
                <a:solidFill>
                  <a:srgbClr val="0070C0"/>
                </a:solidFill>
              </a:rPr>
              <a:t>Los Costos Indirectos de Fabricación reales se acumulan en una cuenta de control de C.I.F. </a:t>
            </a:r>
            <a:endParaRPr lang="es-E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CONTROL COSTOS INDIRECTOS DE FABRICACIÓN</a:t>
            </a:r>
            <a:endParaRPr lang="es-ES" sz="4000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s-AR" sz="4000" dirty="0">
                <a:solidFill>
                  <a:srgbClr val="0070C0"/>
                </a:solidFill>
              </a:rPr>
              <a:t>El segundo método es cargar los costos de fabricación reales incurridos a Productos en Proceso.</a:t>
            </a:r>
          </a:p>
          <a:p>
            <a:pPr algn="just"/>
            <a:r>
              <a:rPr lang="es-AR" sz="4000" dirty="0">
                <a:solidFill>
                  <a:srgbClr val="0070C0"/>
                </a:solidFill>
              </a:rPr>
              <a:t>En un sistema de costeo por procesos, donde hay una producción continua, pueden emplearse ambos métodos. </a:t>
            </a:r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INFORME DEL COSTO DE PRODUCCIÓN</a:t>
            </a:r>
            <a:endParaRPr lang="es-ES" sz="4000" dirty="0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s-AR" sz="3600" dirty="0"/>
              <a:t>Es un análisis de la actividad del departamento para el período.</a:t>
            </a:r>
          </a:p>
          <a:p>
            <a:pPr algn="just">
              <a:lnSpc>
                <a:spcPct val="90000"/>
              </a:lnSpc>
            </a:pPr>
            <a:r>
              <a:rPr lang="es-AR" sz="3600" dirty="0"/>
              <a:t>Todos los costos imputables a un departamento se presentan según los elementos del costo.</a:t>
            </a:r>
          </a:p>
          <a:p>
            <a:pPr algn="just">
              <a:lnSpc>
                <a:spcPct val="90000"/>
              </a:lnSpc>
            </a:pPr>
            <a:r>
              <a:rPr lang="es-AR" sz="3600" dirty="0"/>
              <a:t>El nivel de detalle depende de las necesidades de planeación y control de la Gerencia.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INFORME DEL COSTO DE PRODUCCIÓN</a:t>
            </a:r>
            <a:endParaRPr lang="es-ES" sz="4000" dirty="0"/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401080" cy="4752988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AR" sz="4000" dirty="0"/>
              <a:t>PASO Nº 1: Flujo Físico de unidades</a:t>
            </a:r>
          </a:p>
          <a:p>
            <a:r>
              <a:rPr lang="es-AR" sz="4000" dirty="0"/>
              <a:t>PASO Nº 2: Producción Equivalente</a:t>
            </a:r>
          </a:p>
          <a:p>
            <a:r>
              <a:rPr lang="es-AR" sz="4000" dirty="0"/>
              <a:t>PASO </a:t>
            </a:r>
            <a:r>
              <a:rPr lang="es-AR" sz="4000" b="1" dirty="0"/>
              <a:t>N</a:t>
            </a:r>
            <a:r>
              <a:rPr lang="es-AR" sz="4000" dirty="0"/>
              <a:t>º 3: Costos totales y por unidad</a:t>
            </a:r>
          </a:p>
          <a:p>
            <a:r>
              <a:rPr lang="es-AR" sz="4000" dirty="0"/>
              <a:t>PASO Nº 4: Asignar los costos acumulados a las unidades transferidas o en proceso. </a:t>
            </a:r>
            <a:endParaRPr lang="es-ES" sz="4000" dirty="0"/>
          </a:p>
          <a:p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s-AR" dirty="0">
                <a:solidFill>
                  <a:srgbClr val="7030A0"/>
                </a:solidFill>
              </a:rPr>
              <a:t>PASO Nº 1: CANTIDADES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35480"/>
            <a:ext cx="8229600" cy="470823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AR" sz="3600" dirty="0"/>
              <a:t>Contabiliza el flujo físico de unidades dentro y fuera de los departamentos.</a:t>
            </a:r>
          </a:p>
          <a:p>
            <a:pPr algn="just"/>
            <a:r>
              <a:rPr lang="es-AR" sz="3600" dirty="0"/>
              <a:t>Muestra la distribución de las unidades puesta en proceso que fueron terminadas y transferidas al departamento siguiente y la cantidad que aún están en proceso al final del período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916113"/>
            <a:ext cx="4038600" cy="10810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AR" sz="2700" dirty="0"/>
              <a:t>	UNIDADES POR CONTABILIZAR</a:t>
            </a:r>
            <a:endParaRPr lang="es-ES" sz="2700" dirty="0"/>
          </a:p>
        </p:txBody>
      </p:sp>
      <p:sp>
        <p:nvSpPr>
          <p:cNvPr id="19968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65650" y="1773238"/>
            <a:ext cx="4038600" cy="100806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AR" sz="2700"/>
              <a:t>	UNIDADES CONTABILIZADAS</a:t>
            </a:r>
            <a:endParaRPr lang="es-ES" sz="2700"/>
          </a:p>
        </p:txBody>
      </p:sp>
      <p:sp>
        <p:nvSpPr>
          <p:cNvPr id="199687" name="Rectangle 7"/>
          <p:cNvSpPr>
            <a:spLocks noChangeArrowheads="1"/>
          </p:cNvSpPr>
          <p:nvPr/>
        </p:nvSpPr>
        <p:spPr bwMode="auto">
          <a:xfrm>
            <a:off x="827088" y="3211513"/>
            <a:ext cx="3600450" cy="50482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UNID. INICIALES EN PROCESO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827088" y="4797425"/>
            <a:ext cx="3600450" cy="1008063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UNIDADES QUE EMPIEZAN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EN PROCESO O SON RECIBIDAS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DE OTROS DEPARTAMENTOS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266950" y="3860800"/>
            <a:ext cx="9366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3600">
                <a:latin typeface="Garamond" pitchFamily="18" charset="0"/>
              </a:rPr>
              <a:t>+</a:t>
            </a:r>
            <a:endParaRPr lang="es-ES" sz="3600">
              <a:latin typeface="Garamond" pitchFamily="18" charset="0"/>
            </a:endParaRPr>
          </a:p>
        </p:txBody>
      </p:sp>
      <p:sp>
        <p:nvSpPr>
          <p:cNvPr id="199698" name="Rectangle 18"/>
          <p:cNvSpPr>
            <a:spLocks noChangeArrowheads="1"/>
          </p:cNvSpPr>
          <p:nvPr/>
        </p:nvSpPr>
        <p:spPr bwMode="auto">
          <a:xfrm>
            <a:off x="5219700" y="2709863"/>
            <a:ext cx="3168650" cy="5032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UNIDADES TRANSFERIDAS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99700" name="Rectangle 20"/>
          <p:cNvSpPr>
            <a:spLocks noChangeArrowheads="1"/>
          </p:cNvSpPr>
          <p:nvPr/>
        </p:nvSpPr>
        <p:spPr bwMode="auto">
          <a:xfrm>
            <a:off x="5219700" y="3716338"/>
            <a:ext cx="3168650" cy="1008062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UNIDADES TERMINADAS 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Y AÚN DISPONIBLES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99702" name="Rectangle 22"/>
          <p:cNvSpPr>
            <a:spLocks noChangeArrowheads="1"/>
          </p:cNvSpPr>
          <p:nvPr/>
        </p:nvSpPr>
        <p:spPr bwMode="auto">
          <a:xfrm>
            <a:off x="5292725" y="5157788"/>
            <a:ext cx="3024188" cy="719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UNIDADES FINALES</a:t>
            </a:r>
          </a:p>
          <a:p>
            <a:pPr algn="ctr"/>
            <a:r>
              <a:rPr lang="es-AR" dirty="0">
                <a:solidFill>
                  <a:schemeClr val="bg1"/>
                </a:solidFill>
                <a:latin typeface="Garamond" pitchFamily="18" charset="0"/>
              </a:rPr>
              <a:t> EN PROCESO</a:t>
            </a:r>
            <a:endParaRPr lang="es-ES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99704" name="Line 24"/>
          <p:cNvSpPr>
            <a:spLocks noChangeShapeType="1"/>
          </p:cNvSpPr>
          <p:nvPr/>
        </p:nvSpPr>
        <p:spPr bwMode="auto">
          <a:xfrm flipH="1">
            <a:off x="4716463" y="2493963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199705" name="Line 25"/>
          <p:cNvSpPr>
            <a:spLocks noChangeShapeType="1"/>
          </p:cNvSpPr>
          <p:nvPr/>
        </p:nvSpPr>
        <p:spPr bwMode="auto">
          <a:xfrm flipH="1">
            <a:off x="4500563" y="53736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199706" name="Line 26"/>
          <p:cNvSpPr>
            <a:spLocks noChangeShapeType="1"/>
          </p:cNvSpPr>
          <p:nvPr/>
        </p:nvSpPr>
        <p:spPr bwMode="auto">
          <a:xfrm flipH="1">
            <a:off x="3924300" y="24939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s-SV"/>
          </a:p>
        </p:txBody>
      </p:sp>
      <p:sp>
        <p:nvSpPr>
          <p:cNvPr id="199707" name="Text Box 27"/>
          <p:cNvSpPr txBox="1">
            <a:spLocks noChangeArrowheads="1"/>
          </p:cNvSpPr>
          <p:nvPr/>
        </p:nvSpPr>
        <p:spPr bwMode="auto">
          <a:xfrm>
            <a:off x="4716463" y="4221163"/>
            <a:ext cx="4318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3600">
                <a:latin typeface="Garamond" pitchFamily="18" charset="0"/>
              </a:rPr>
              <a:t>=</a:t>
            </a:r>
            <a:endParaRPr lang="es-ES" sz="3600">
              <a:latin typeface="Garamond" pitchFamily="18" charset="0"/>
            </a:endParaRPr>
          </a:p>
        </p:txBody>
      </p:sp>
      <p:sp>
        <p:nvSpPr>
          <p:cNvPr id="199708" name="Text Box 28"/>
          <p:cNvSpPr txBox="1">
            <a:spLocks noChangeArrowheads="1"/>
          </p:cNvSpPr>
          <p:nvPr/>
        </p:nvSpPr>
        <p:spPr bwMode="auto">
          <a:xfrm>
            <a:off x="6513513" y="3141663"/>
            <a:ext cx="9366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3600">
                <a:latin typeface="Garamond" pitchFamily="18" charset="0"/>
              </a:rPr>
              <a:t>+</a:t>
            </a:r>
            <a:endParaRPr lang="es-ES" sz="3600">
              <a:latin typeface="Garamond" pitchFamily="18" charset="0"/>
            </a:endParaRPr>
          </a:p>
        </p:txBody>
      </p:sp>
      <p:sp>
        <p:nvSpPr>
          <p:cNvPr id="199709" name="Text Box 29"/>
          <p:cNvSpPr txBox="1">
            <a:spLocks noChangeArrowheads="1"/>
          </p:cNvSpPr>
          <p:nvPr/>
        </p:nvSpPr>
        <p:spPr bwMode="auto">
          <a:xfrm>
            <a:off x="6515100" y="4581525"/>
            <a:ext cx="93662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3600">
                <a:latin typeface="Garamond" pitchFamily="18" charset="0"/>
              </a:rPr>
              <a:t>+</a:t>
            </a:r>
            <a:endParaRPr lang="es-ES" sz="3600">
              <a:latin typeface="Garamond" pitchFamily="18" charset="0"/>
            </a:endParaRPr>
          </a:p>
        </p:txBody>
      </p:sp>
      <p:sp>
        <p:nvSpPr>
          <p:cNvPr id="199710" name="Rectangle 30"/>
          <p:cNvSpPr>
            <a:spLocks noGrp="1" noRot="1" noChangeArrowheads="1"/>
          </p:cNvSpPr>
          <p:nvPr>
            <p:ph type="title"/>
          </p:nvPr>
        </p:nvSpPr>
        <p:spPr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s-AR" dirty="0"/>
              <a:t>FLUJO DEL SISTEMA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85775"/>
            <a:ext cx="8153400" cy="711200"/>
          </a:xfr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dirty="0">
                <a:solidFill>
                  <a:srgbClr val="7030A0"/>
                </a:solidFill>
              </a:rPr>
              <a:t>PASO Nº 1: CANTIDADES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91512" cy="551817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s-AR" sz="3200" dirty="0"/>
              <a:t>CANTIDAD A JUSTIFICAR: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Inventario Inicial Productos en Proceso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Puestas en Proceso o recibidas del depto.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Aumentos de volumen</a:t>
            </a:r>
          </a:p>
          <a:p>
            <a:pPr>
              <a:lnSpc>
                <a:spcPct val="90000"/>
              </a:lnSpc>
            </a:pPr>
            <a:r>
              <a:rPr lang="es-AR" sz="3200" dirty="0"/>
              <a:t>CANTIDAD JUSTIFICADA: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Transferidas al depto. Siguiente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En proceso sin completar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Unidades dañadas; Normales y Anormales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Unidades perdidas</a:t>
            </a:r>
          </a:p>
          <a:p>
            <a:pPr lvl="1">
              <a:lnSpc>
                <a:spcPct val="90000"/>
              </a:lnSpc>
            </a:pPr>
            <a:r>
              <a:rPr lang="es-AR" sz="3200" dirty="0"/>
              <a:t>Unidades completadas y no transferidas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274638"/>
            <a:ext cx="6572296" cy="634082"/>
          </a:xfrm>
        </p:spPr>
        <p:txBody>
          <a:bodyPr>
            <a:noAutofit/>
          </a:bodyPr>
          <a:lstStyle/>
          <a:p>
            <a:pPr algn="ctr"/>
            <a:r>
              <a:rPr lang="es-MX" sz="4800" b="1" dirty="0" smtClean="0"/>
              <a:t>Costeo Por Procesos</a:t>
            </a:r>
            <a:endParaRPr lang="es-MX" sz="4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24744"/>
            <a:ext cx="7929618" cy="4176463"/>
          </a:xfrm>
        </p:spPr>
        <p:txBody>
          <a:bodyPr>
            <a:normAutofit fontScale="92500" lnSpcReduction="10000"/>
          </a:bodyPr>
          <a:lstStyle/>
          <a:p>
            <a:r>
              <a:rPr lang="es-MX" sz="2600" dirty="0" smtClean="0"/>
              <a:t>El costeo de procesos es un método de promedios que se usa para asignar los costos a la producción en situaciones de fabricación que originan grandes productos homogéneos.</a:t>
            </a:r>
          </a:p>
          <a:p>
            <a:r>
              <a:rPr lang="es-MX" sz="2600" dirty="0" smtClean="0"/>
              <a:t>El costeo por procesos es aplicable a aquel tipo de producción que implica un proceso continuo y que da como resultado un alto volumen de unidades de producción idénticas o casi idénticas. Aun cuando este numero de complejidades implícitas en el costeo por procesos, la idea básica implica simplemente el cálculo de un costo promedio por unidad. </a:t>
            </a:r>
          </a:p>
          <a:p>
            <a:pPr>
              <a:buNone/>
            </a:pPr>
            <a:endParaRPr lang="es-MX" dirty="0"/>
          </a:p>
        </p:txBody>
      </p:sp>
      <p:pic>
        <p:nvPicPr>
          <p:cNvPr id="12" name="Picture 2" descr="http://dark.com.mx/blogftp/strike/xbox360_produccion_small.jpg"/>
          <p:cNvPicPr>
            <a:picLocks noChangeAspect="1" noChangeArrowheads="1"/>
          </p:cNvPicPr>
          <p:nvPr/>
        </p:nvPicPr>
        <p:blipFill>
          <a:blip r:embed="rId2" cstate="print">
            <a:lum bright="12000"/>
          </a:blip>
          <a:srcRect/>
          <a:stretch>
            <a:fillRect/>
          </a:stretch>
        </p:blipFill>
        <p:spPr bwMode="auto">
          <a:xfrm>
            <a:off x="539552" y="5233700"/>
            <a:ext cx="8604448" cy="1624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AR" dirty="0"/>
              <a:t>CANTIDADES</a:t>
            </a:r>
            <a:endParaRPr lang="es-ES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0174"/>
            <a:ext cx="8229600" cy="46656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/>
            <a:r>
              <a:rPr lang="es-AR" sz="3600" dirty="0"/>
              <a:t>El total por justificar debe ser igual al total justificado.</a:t>
            </a:r>
          </a:p>
          <a:p>
            <a:pPr algn="just"/>
            <a:r>
              <a:rPr lang="es-AR" sz="3600" dirty="0"/>
              <a:t>Las unidades deben expresarse en la misma denominación que el producto terminado.</a:t>
            </a:r>
          </a:p>
          <a:p>
            <a:pPr algn="just"/>
            <a:r>
              <a:rPr lang="es-AR" sz="3600" dirty="0"/>
              <a:t>Por ejemplo, si la materias primas se agregan en cuartos de galón y los productos terminados en galones, el Plan de cantidades debe ir en galones.</a:t>
            </a:r>
          </a:p>
          <a:p>
            <a:pPr algn="just">
              <a:buFont typeface="Wingdings" pitchFamily="2" charset="2"/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>
                <a:solidFill>
                  <a:srgbClr val="7030A0"/>
                </a:solidFill>
              </a:rPr>
              <a:t>PASO Nº 2: PRODUCCIÓN EQUIVALENTE</a:t>
            </a:r>
            <a:endParaRPr lang="es-ES" sz="4000" dirty="0">
              <a:solidFill>
                <a:srgbClr val="7030A0"/>
              </a:solidFill>
            </a:endParaRP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36"/>
            <a:ext cx="8229600" cy="48958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AR" sz="3200" dirty="0"/>
              <a:t>Corresponde a las unidades que aún están en proceso en diversas etapas de terminación, y deben ser expresadas como unidades terminadas con el fin de determinar los costos unitarios.</a:t>
            </a:r>
          </a:p>
          <a:p>
            <a:pPr algn="just"/>
            <a:r>
              <a:rPr lang="es-AR" sz="3200" dirty="0"/>
              <a:t>La producción equivalente es igual a las unidades totales terminadas más las unidades incompletas expresadas en términos de unidades terminadas.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>
                <a:solidFill>
                  <a:srgbClr val="7030A0"/>
                </a:solidFill>
              </a:rPr>
              <a:t>PASO Nº 2: PRODUCCIÓN EQUIVALENTE</a:t>
            </a:r>
            <a:endParaRPr lang="es-ES" sz="4000" dirty="0">
              <a:solidFill>
                <a:srgbClr val="7030A0"/>
              </a:solidFill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7364"/>
            <a:ext cx="8229600" cy="44672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AR" dirty="0"/>
              <a:t>Debe realizarse un análisis de la etapa de terminación de los productos en proceso, subdividiendo en Materiales Directos, Mano de Obra Directo y C.I.F. para determinar el grado de terminación de cada componente.</a:t>
            </a:r>
          </a:p>
          <a:p>
            <a:pPr algn="just"/>
            <a:r>
              <a:rPr lang="es-AR" dirty="0"/>
              <a:t>El cálculo de las unidades equivalentes es importante ya que se emplearán para calcular el costo unitario en el Paso Nº 3.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33375"/>
            <a:ext cx="8153400" cy="563563"/>
          </a:xfrm>
        </p:spPr>
        <p:txBody>
          <a:bodyPr>
            <a:normAutofit fontScale="90000"/>
          </a:bodyPr>
          <a:lstStyle/>
          <a:p>
            <a:r>
              <a:rPr lang="es-AR" sz="4000" b="1"/>
              <a:t>PRODUCCIÓN EQUIVALENTE</a:t>
            </a:r>
            <a:endParaRPr lang="es-ES" sz="4000" b="1"/>
          </a:p>
        </p:txBody>
      </p:sp>
      <p:graphicFrame>
        <p:nvGraphicFramePr>
          <p:cNvPr id="240747" name="Group 107"/>
          <p:cNvGraphicFramePr>
            <a:graphicFrameLocks noGrp="1"/>
          </p:cNvGraphicFramePr>
          <p:nvPr>
            <p:ph type="tbl" idx="1"/>
          </p:nvPr>
        </p:nvGraphicFramePr>
        <p:xfrm>
          <a:off x="504825" y="981075"/>
          <a:ext cx="8135938" cy="5166678"/>
        </p:xfrm>
        <a:graphic>
          <a:graphicData uri="http://schemas.openxmlformats.org/drawingml/2006/table">
            <a:tbl>
              <a:tblPr/>
              <a:tblGrid>
                <a:gridCol w="4086225"/>
                <a:gridCol w="1357313"/>
                <a:gridCol w="1258887"/>
                <a:gridCol w="1433513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DETALLE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M.P.D.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M.O.D.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C.I.F.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Unidades Terminadas y Transferidas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Unidades finales en proceso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Grado Terminación M.P.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Grado Terminación MOD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Grado Terminación CIF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 Unidades Equivalentes 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XXX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143000"/>
          </a:xfr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>
                <a:solidFill>
                  <a:srgbClr val="7030A0"/>
                </a:solidFill>
              </a:rPr>
              <a:t> PASO Nº 3: COSTOS POR CONTABILIZAR</a:t>
            </a:r>
            <a:endParaRPr lang="es-ES" sz="4000" dirty="0">
              <a:solidFill>
                <a:srgbClr val="7030A0"/>
              </a:solidFill>
            </a:endParaRP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1612"/>
            <a:ext cx="8229600" cy="4810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AR" sz="3600" dirty="0"/>
              <a:t>Este Plan del Informe de Costos de Producción indica qué costos acumuló el departamento. </a:t>
            </a:r>
          </a:p>
          <a:p>
            <a:pPr algn="just"/>
            <a:r>
              <a:rPr lang="es-AR" sz="3600" dirty="0"/>
              <a:t>El costo unitario equivalente corresponde al costo total agregado en el período dividido por la producción equivalente, esto, para cada elemento del costo.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76250"/>
            <a:ext cx="8153400" cy="563563"/>
          </a:xfrm>
        </p:spPr>
        <p:txBody>
          <a:bodyPr/>
          <a:lstStyle/>
          <a:p>
            <a:r>
              <a:rPr lang="es-AR" sz="3200" dirty="0"/>
              <a:t>PASO Nº 3: COSTOS POR CONTABILIZAR</a:t>
            </a:r>
            <a:endParaRPr lang="es-ES" sz="3200" dirty="0"/>
          </a:p>
        </p:txBody>
      </p:sp>
      <p:graphicFrame>
        <p:nvGraphicFramePr>
          <p:cNvPr id="244799" name="Group 63"/>
          <p:cNvGraphicFramePr>
            <a:graphicFrameLocks noGrp="1"/>
          </p:cNvGraphicFramePr>
          <p:nvPr>
            <p:ph type="tbl" idx="1"/>
          </p:nvPr>
        </p:nvGraphicFramePr>
        <p:xfrm>
          <a:off x="457200" y="1052513"/>
          <a:ext cx="8229600" cy="4724400"/>
        </p:xfrm>
        <a:graphic>
          <a:graphicData uri="http://schemas.openxmlformats.org/drawingml/2006/table">
            <a:tbl>
              <a:tblPr/>
              <a:tblGrid>
                <a:gridCol w="2601913"/>
                <a:gridCol w="1512887"/>
                <a:gridCol w="2057400"/>
                <a:gridCol w="20574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TOTALES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PRODUCCIÓN EQUIVALENTE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UNITARIO EQUIVALENTE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transferidos del departamento anterior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agregados por el departamento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de Materiales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de MOD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Costos de CIF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s-AR" sz="2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total por Contabilizar</a:t>
                      </a:r>
                      <a:endParaRPr kumimoji="0" lang="es-ES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s-SV" sz="2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357166"/>
            <a:ext cx="8229600" cy="1143000"/>
          </a:xfrm>
          <a:solidFill>
            <a:srgbClr val="FFC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>
                <a:solidFill>
                  <a:srgbClr val="7030A0"/>
                </a:solidFill>
              </a:rPr>
              <a:t>PASO Nº 4: COSTOS CONTABILIZADOS</a:t>
            </a:r>
            <a:endParaRPr lang="es-ES" sz="4000" dirty="0">
              <a:solidFill>
                <a:srgbClr val="7030A0"/>
              </a:solidFill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29600" cy="51435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AR" sz="3600" dirty="0"/>
              <a:t>Este Plan indica la distribución de los costos acumulados a las unidades terminadas y transferidas o al inventario de productos terminados, unidades terminadas y aún disponibles y/o unidades aún en proceso.</a:t>
            </a:r>
          </a:p>
          <a:p>
            <a:pPr algn="just"/>
            <a:r>
              <a:rPr lang="es-AR" sz="3600" i="1" dirty="0"/>
              <a:t>El total de costos contabilizados debe ser igual al total de costos por contabilizar.</a:t>
            </a:r>
            <a:endParaRPr lang="es-E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AR" sz="4000" dirty="0"/>
              <a:t>PASO Nº 4: COSTOS CONTABILIZADOS</a:t>
            </a:r>
            <a:endParaRPr lang="es-ES" sz="4000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57298"/>
            <a:ext cx="8218487" cy="51673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AR" sz="2700" dirty="0"/>
              <a:t>Costo Productos Completados y transferidos al departamento siguiente.</a:t>
            </a:r>
          </a:p>
          <a:p>
            <a:r>
              <a:rPr lang="es-AR" sz="2700" dirty="0"/>
              <a:t>Costos Productos Completados y no transferidos.</a:t>
            </a:r>
          </a:p>
          <a:p>
            <a:r>
              <a:rPr lang="es-AR" sz="2700" dirty="0"/>
              <a:t>Costos de los departamentos anteriores.</a:t>
            </a:r>
          </a:p>
          <a:p>
            <a:r>
              <a:rPr lang="es-AR" sz="2700" dirty="0"/>
              <a:t>Inventario final de Productos en proceso</a:t>
            </a:r>
          </a:p>
          <a:p>
            <a:pPr lvl="1"/>
            <a:r>
              <a:rPr lang="es-AR" sz="2200" dirty="0"/>
              <a:t>Productos en Proceso Materiales Directos</a:t>
            </a:r>
          </a:p>
          <a:p>
            <a:pPr lvl="1"/>
            <a:r>
              <a:rPr lang="es-AR" sz="2200" dirty="0"/>
              <a:t>Productos en Proceso Mano de Obra Directa</a:t>
            </a:r>
          </a:p>
          <a:p>
            <a:pPr lvl="1"/>
            <a:r>
              <a:rPr lang="es-AR" sz="2200" dirty="0"/>
              <a:t>Productos en Proceso CIF</a:t>
            </a:r>
          </a:p>
          <a:p>
            <a:pPr lvl="1"/>
            <a:r>
              <a:rPr lang="es-AR" sz="2200" dirty="0"/>
              <a:t>Productos en Proceso Unidades Dañadas</a:t>
            </a:r>
          </a:p>
          <a:p>
            <a:r>
              <a:rPr lang="es-AR" sz="2700" dirty="0"/>
              <a:t>Total Costos Contabilizados</a:t>
            </a:r>
            <a:endParaRPr lang="es-E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5500726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SV" sz="7200" dirty="0" smtClean="0"/>
              <a:t>GRACIAS POR LA ATENCIÓN Y EL BUEN USO DE LA MANO. UUFFF… HAAA……..</a:t>
            </a:r>
            <a:endParaRPr lang="es-SV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4000" dirty="0" smtClean="0"/>
              <a:t>Como tal, la técnica es divisible en 3 etapas:</a:t>
            </a:r>
          </a:p>
          <a:p>
            <a:pPr>
              <a:buNone/>
            </a:pPr>
            <a:r>
              <a:rPr lang="es-MX" sz="4000" dirty="0" smtClean="0"/>
              <a:t>1) Medición de la producción obtenida en un periodo </a:t>
            </a:r>
          </a:p>
          <a:p>
            <a:pPr>
              <a:buNone/>
            </a:pPr>
            <a:r>
              <a:rPr lang="es-MX" sz="4000" dirty="0" smtClean="0"/>
              <a:t>2) Medición de los costos que incurre en el periodo</a:t>
            </a:r>
          </a:p>
          <a:p>
            <a:pPr>
              <a:buNone/>
            </a:pPr>
            <a:r>
              <a:rPr lang="es-MX" sz="4000" dirty="0" smtClean="0"/>
              <a:t>3) Calculo del costo promedio repartiendo el costo total a lo largo de toda la producción</a:t>
            </a:r>
          </a:p>
          <a:p>
            <a:pPr>
              <a:buNone/>
            </a:pPr>
            <a:endParaRPr lang="es-MX" sz="4000" dirty="0" smtClean="0"/>
          </a:p>
          <a:p>
            <a:pPr>
              <a:buNone/>
            </a:pPr>
            <a:endParaRPr lang="es-MX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imagen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149080"/>
            <a:ext cx="8280920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5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dirty="0" smtClean="0"/>
              <a:t>	</a:t>
            </a:r>
            <a:r>
              <a:rPr lang="es-ES" sz="3200" dirty="0" smtClean="0"/>
              <a:t>En las empresas que utilizan el sistema de fabricación por procesos, se elaboran productos estandarizados para tenerlos en existencia.</a:t>
            </a:r>
          </a:p>
          <a:p>
            <a:pPr>
              <a:buFont typeface="Wingdings 2" pitchFamily="18" charset="2"/>
              <a:buNone/>
            </a:pPr>
            <a:r>
              <a:rPr lang="es-ES" sz="3200" dirty="0" smtClean="0"/>
              <a:t>    La división del trabajo y la mecanización expandieron el uso de procesos continuos y por departamentos, y perfiló el sistema de costos por procesos.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>
          <a:xfrm>
            <a:off x="571472" y="928670"/>
            <a:ext cx="7467600" cy="76470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PROCESOS DE PRODUCCION</a:t>
            </a:r>
            <a:endParaRPr lang="es-ES" dirty="0" smtClean="0"/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>
          <a:xfrm>
            <a:off x="457200" y="1285859"/>
            <a:ext cx="8229600" cy="3655309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es-ES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s-ES" dirty="0" smtClean="0"/>
              <a:t>Un proceso es una entidad o sección de la compañía en la cual se hace un trabajo específico, especializado y repetitivo. 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  <a:p>
            <a:pPr>
              <a:buFont typeface="Wingdings 2" pitchFamily="18" charset="2"/>
              <a:buNone/>
            </a:pPr>
            <a:r>
              <a:rPr lang="es-ES" dirty="0" smtClean="0"/>
              <a:t>Se aplica en industrias que trabajan en forma continua o en serie y en las que se van transformando por etapas la materia prima hasta que alcanza el grado de producto terminado.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pic>
        <p:nvPicPr>
          <p:cNvPr id="4" name="3 Imagen" descr="imagen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725144"/>
            <a:ext cx="7951816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785794"/>
            <a:ext cx="3657600" cy="5721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s-ES" dirty="0" smtClean="0"/>
              <a:t>	</a:t>
            </a:r>
          </a:p>
          <a:p>
            <a:pPr>
              <a:buFont typeface="Wingdings 2" pitchFamily="18" charset="2"/>
              <a:buNone/>
            </a:pPr>
            <a:r>
              <a:rPr lang="es-ES" sz="3600" dirty="0" smtClean="0"/>
              <a:t>Es un sistema simple y económico, porque no existen trabajos individuales ni cálculos específicos por elemento.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pic>
        <p:nvPicPr>
          <p:cNvPr id="4" name="3 Imagen" descr="fabricac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70896" y="0"/>
            <a:ext cx="4873104" cy="6643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313" y="928670"/>
            <a:ext cx="8643937" cy="5929330"/>
          </a:xfrm>
        </p:spPr>
        <p:txBody>
          <a:bodyPr>
            <a:normAutofit/>
          </a:bodyPr>
          <a:lstStyle/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	</a:t>
            </a:r>
            <a:r>
              <a:rPr lang="es-ES" sz="2800" dirty="0" smtClean="0"/>
              <a:t>Los costos que son directos con respecto a los procesos o departamentos son los que tienen importancia a los fines del control.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ES" sz="2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/>
              <a:t>Los costos que se relacionan directamente con el producto también se relacionan directamente con los procesos.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endParaRPr lang="es-ES" sz="2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ES" sz="2800" dirty="0" smtClean="0"/>
              <a:t>Sin embargo, para propósitos de costeo de los productos, los costos que tienen una relación indirecta con los procesos se asignan a éstos sobre alguna base razonable.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8229600" cy="1828800"/>
          </a:xfrm>
        </p:spPr>
        <p:txBody>
          <a:bodyPr>
            <a:noAutofit/>
          </a:bodyPr>
          <a:lstStyle/>
          <a:p>
            <a:r>
              <a:rPr lang="es-MX" sz="6000" dirty="0" smtClean="0"/>
              <a:t>Costos por proceso</a:t>
            </a:r>
            <a:r>
              <a:rPr lang="es-MX" sz="4800" dirty="0" smtClean="0"/>
              <a:t>	</a:t>
            </a:r>
            <a:endParaRPr lang="es-MX" sz="4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4143380"/>
            <a:ext cx="8064896" cy="1428760"/>
          </a:xfrm>
        </p:spPr>
        <p:txBody>
          <a:bodyPr>
            <a:normAutofit fontScale="55000" lnSpcReduction="20000"/>
          </a:bodyPr>
          <a:lstStyle/>
          <a:p>
            <a:pPr algn="l">
              <a:buFont typeface="Arial" pitchFamily="34" charset="0"/>
              <a:buChar char="•"/>
            </a:pPr>
            <a:endParaRPr lang="es-MX" sz="3600" dirty="0" smtClean="0"/>
          </a:p>
          <a:p>
            <a:pPr algn="l">
              <a:buFont typeface="Arial" pitchFamily="34" charset="0"/>
              <a:buChar char="•"/>
            </a:pPr>
            <a:endParaRPr lang="es-MX" sz="3600" dirty="0" smtClean="0"/>
          </a:p>
          <a:p>
            <a:pPr algn="l">
              <a:buFont typeface="Arial" pitchFamily="34" charset="0"/>
              <a:buChar char="•"/>
            </a:pPr>
            <a:endParaRPr lang="es-MX" sz="3600" dirty="0" smtClean="0"/>
          </a:p>
          <a:p>
            <a:pPr algn="l">
              <a:buFont typeface="Arial" pitchFamily="34" charset="0"/>
              <a:buChar char="•"/>
            </a:pPr>
            <a:r>
              <a:rPr lang="es-MX" sz="5100" dirty="0" smtClean="0"/>
              <a:t>PASOS PARA OBTENER COSTO DE PRODUCTO</a:t>
            </a:r>
          </a:p>
          <a:p>
            <a:pPr algn="l">
              <a:buFont typeface="Arial" pitchFamily="34" charset="0"/>
              <a:buChar char="•"/>
            </a:pPr>
            <a:endParaRPr lang="es-MX" sz="2400" dirty="0" smtClean="0"/>
          </a:p>
          <a:p>
            <a:pPr algn="l">
              <a:buFont typeface="Arial" pitchFamily="34" charset="0"/>
              <a:buChar char="•"/>
            </a:pPr>
            <a:endParaRPr lang="es-MX" sz="2400" dirty="0" smtClean="0"/>
          </a:p>
          <a:p>
            <a:pPr algn="l">
              <a:buFont typeface="Arial" pitchFamily="34" charset="0"/>
              <a:buChar char="•"/>
            </a:pPr>
            <a:endParaRPr lang="es-MX" dirty="0" smtClean="0"/>
          </a:p>
          <a:p>
            <a:pPr algn="l">
              <a:buFont typeface="Arial" pitchFamily="34" charset="0"/>
              <a:buChar char="•"/>
            </a:pPr>
            <a:endParaRPr lang="es-MX" dirty="0" smtClean="0"/>
          </a:p>
        </p:txBody>
      </p:sp>
      <p:sp>
        <p:nvSpPr>
          <p:cNvPr id="4" name="3 CuadroTexto"/>
          <p:cNvSpPr txBox="1"/>
          <p:nvPr/>
        </p:nvSpPr>
        <p:spPr>
          <a:xfrm>
            <a:off x="1785918" y="221455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                             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971600" y="1916832"/>
            <a:ext cx="68637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MX" sz="6000" b="1" dirty="0" smtClean="0">
                <a:ln w="18000">
                  <a:solidFill>
                    <a:srgbClr val="9CB084">
                      <a:satMod val="140000"/>
                    </a:srgb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METODO PEPS</a:t>
            </a:r>
            <a:endParaRPr lang="es-MX" sz="6000" b="1" dirty="0">
              <a:ln w="18000">
                <a:solidFill>
                  <a:srgbClr val="9CB084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901</TotalTime>
  <Words>1666</Words>
  <Application>Microsoft Office PowerPoint</Application>
  <PresentationFormat>Presentación en pantalla (4:3)</PresentationFormat>
  <Paragraphs>203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39" baseType="lpstr">
      <vt:lpstr>Flujo</vt:lpstr>
      <vt:lpstr>Diapositiva 1</vt:lpstr>
      <vt:lpstr>Contabilidad de Costos</vt:lpstr>
      <vt:lpstr>Costeo Por Procesos</vt:lpstr>
      <vt:lpstr>Diapositiva 4</vt:lpstr>
      <vt:lpstr>Diapositiva 5</vt:lpstr>
      <vt:lpstr>PROCESOS DE PRODUCCION</vt:lpstr>
      <vt:lpstr>Diapositiva 7</vt:lpstr>
      <vt:lpstr>Diapositiva 8</vt:lpstr>
      <vt:lpstr>Costos por proceso </vt:lpstr>
      <vt:lpstr>PASOS PARA OBTENER COSTO DE PRODUCCION.</vt:lpstr>
      <vt:lpstr>PASOS PARA OBTENER COSTO DE PRODUCCION.</vt:lpstr>
      <vt:lpstr>COMO SE APLICA?</vt:lpstr>
      <vt:lpstr>Diapositiva 13</vt:lpstr>
      <vt:lpstr>Diapositiva 14</vt:lpstr>
      <vt:lpstr>Diapositiva 15</vt:lpstr>
      <vt:lpstr>Diapositiva 16</vt:lpstr>
      <vt:lpstr>Diapositiva 17</vt:lpstr>
      <vt:lpstr>REQUISITOS:</vt:lpstr>
      <vt:lpstr>Diapositiva 19</vt:lpstr>
      <vt:lpstr>PROCEDIMIENTO GENERAL</vt:lpstr>
      <vt:lpstr>CONTROL DE MATERIALES DIRECTOS</vt:lpstr>
      <vt:lpstr>CONTROL MANO DE OBRA DIRECTA</vt:lpstr>
      <vt:lpstr>CONTROL COSTOS INDIRECTOS DE FABRICACIÓN</vt:lpstr>
      <vt:lpstr>CONTROL COSTOS INDIRECTOS DE FABRICACIÓN</vt:lpstr>
      <vt:lpstr>INFORME DEL COSTO DE PRODUCCIÓN</vt:lpstr>
      <vt:lpstr>INFORME DEL COSTO DE PRODUCCIÓN</vt:lpstr>
      <vt:lpstr>PASO Nº 1: CANTIDADES</vt:lpstr>
      <vt:lpstr>FLUJO DEL SISTEMA</vt:lpstr>
      <vt:lpstr>PASO Nº 1: CANTIDADES</vt:lpstr>
      <vt:lpstr>CANTIDADES</vt:lpstr>
      <vt:lpstr>PASO Nº 2: PRODUCCIÓN EQUIVALENTE</vt:lpstr>
      <vt:lpstr>PASO Nº 2: PRODUCCIÓN EQUIVALENTE</vt:lpstr>
      <vt:lpstr>PRODUCCIÓN EQUIVALENTE</vt:lpstr>
      <vt:lpstr> PASO Nº 3: COSTOS POR CONTABILIZAR</vt:lpstr>
      <vt:lpstr>PASO Nº 3: COSTOS POR CONTABILIZAR</vt:lpstr>
      <vt:lpstr>PASO Nº 4: COSTOS CONTABILIZADOS</vt:lpstr>
      <vt:lpstr>PASO Nº 4: COSTOS CONTABILIZADOS</vt:lpstr>
      <vt:lpstr>GRACIAS POR LA ATENCIÓN Y EL BUEN USO DE LA MANO. UUFFF… HAAA……..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de Costos</dc:title>
  <dc:creator>charly</dc:creator>
  <cp:lastModifiedBy>Administrador</cp:lastModifiedBy>
  <cp:revision>47</cp:revision>
  <dcterms:created xsi:type="dcterms:W3CDTF">2009-11-19T17:33:28Z</dcterms:created>
  <dcterms:modified xsi:type="dcterms:W3CDTF">2011-06-30T14:53:00Z</dcterms:modified>
</cp:coreProperties>
</file>