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77" r:id="rId27"/>
    <p:sldId id="283" r:id="rId28"/>
    <p:sldId id="284" r:id="rId29"/>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0" autoAdjust="0"/>
    <p:restoredTop sz="94660"/>
  </p:normalViewPr>
  <p:slideViewPr>
    <p:cSldViewPr>
      <p:cViewPr>
        <p:scale>
          <a:sx n="90" d="100"/>
          <a:sy n="90" d="100"/>
        </p:scale>
        <p:origin x="-72" y="10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AAB87-ECDB-4B44-98D3-AF8F07DBBBD3}" type="datetimeFigureOut">
              <a:rPr lang="es-SV" smtClean="0"/>
              <a:pPr/>
              <a:t>20/02/2011</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5806A6-B27A-4384-A94A-076F098BDA56}" type="slidenum">
              <a:rPr lang="es-SV" smtClean="0"/>
              <a:pPr/>
              <a:t>‹Nº›</a:t>
            </a:fld>
            <a:endParaRPr lang="es-S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dirty="0"/>
          </a:p>
        </p:txBody>
      </p:sp>
      <p:sp>
        <p:nvSpPr>
          <p:cNvPr id="4" name="3 Marcador de número de diapositiva"/>
          <p:cNvSpPr>
            <a:spLocks noGrp="1"/>
          </p:cNvSpPr>
          <p:nvPr>
            <p:ph type="sldNum" sz="quarter" idx="10"/>
          </p:nvPr>
        </p:nvSpPr>
        <p:spPr/>
        <p:txBody>
          <a:bodyPr/>
          <a:lstStyle/>
          <a:p>
            <a:fld id="{985806A6-B27A-4384-A94A-076F098BDA56}" type="slidenum">
              <a:rPr lang="es-SV" smtClean="0"/>
              <a:pPr/>
              <a:t>25</a:t>
            </a:fld>
            <a:endParaRPr lang="es-S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20" name="19 Marcador de pie de página"/>
          <p:cNvSpPr>
            <a:spLocks noGrp="1"/>
          </p:cNvSpPr>
          <p:nvPr>
            <p:ph type="ftr" sz="quarter" idx="11"/>
          </p:nvPr>
        </p:nvSpPr>
        <p:spPr/>
        <p:txBody>
          <a:bodyPr/>
          <a:lstStyle>
            <a:extLst/>
          </a:lstStyle>
          <a:p>
            <a:endParaRPr lang="es-SV"/>
          </a:p>
        </p:txBody>
      </p:sp>
      <p:sp>
        <p:nvSpPr>
          <p:cNvPr id="10" name="9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8" name="7 Marcador de pie de página"/>
          <p:cNvSpPr>
            <a:spLocks noGrp="1"/>
          </p:cNvSpPr>
          <p:nvPr>
            <p:ph type="ftr" sz="quarter" idx="11"/>
          </p:nvPr>
        </p:nvSpPr>
        <p:spPr/>
        <p:txBody>
          <a:bodyPr/>
          <a:lstStyle>
            <a:extLst/>
          </a:lstStyle>
          <a:p>
            <a:endParaRPr lang="es-SV"/>
          </a:p>
        </p:txBody>
      </p:sp>
      <p:sp>
        <p:nvSpPr>
          <p:cNvPr id="9" name="8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4" name="3 Marcador de pie de página"/>
          <p:cNvSpPr>
            <a:spLocks noGrp="1"/>
          </p:cNvSpPr>
          <p:nvPr>
            <p:ph type="ftr" sz="quarter" idx="11"/>
          </p:nvPr>
        </p:nvSpPr>
        <p:spPr/>
        <p:txBody>
          <a:bodyPr/>
          <a:lstStyle>
            <a:extLst/>
          </a:lstStyle>
          <a:p>
            <a:endParaRPr lang="es-SV"/>
          </a:p>
        </p:txBody>
      </p:sp>
      <p:sp>
        <p:nvSpPr>
          <p:cNvPr id="5" name="4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3" name="2 Marcador de pie de página"/>
          <p:cNvSpPr>
            <a:spLocks noGrp="1"/>
          </p:cNvSpPr>
          <p:nvPr>
            <p:ph type="ftr" sz="quarter" idx="11"/>
          </p:nvPr>
        </p:nvSpPr>
        <p:spPr/>
        <p:txBody>
          <a:bodyPr/>
          <a:lstStyle>
            <a:extLst/>
          </a:lstStyle>
          <a:p>
            <a:endParaRPr lang="es-SV"/>
          </a:p>
        </p:txBody>
      </p:sp>
      <p:sp>
        <p:nvSpPr>
          <p:cNvPr id="4" name="3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308FF5FF-DB01-458E-AADE-C42B8A9B27CA}" type="datetimeFigureOut">
              <a:rPr lang="es-SV" smtClean="0"/>
              <a:pPr/>
              <a:t>20/02/2011</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026F2ECA-0D5B-436B-9A0E-52224B1EAADC}" type="slidenum">
              <a:rPr lang="es-SV" smtClean="0"/>
              <a:pPr/>
              <a:t>‹Nº›</a:t>
            </a:fld>
            <a:endParaRPr lang="es-SV"/>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8FF5FF-DB01-458E-AADE-C42B8A9B27CA}" type="datetimeFigureOut">
              <a:rPr lang="es-SV" smtClean="0"/>
              <a:pPr/>
              <a:t>20/02/2011</a:t>
            </a:fld>
            <a:endParaRPr lang="es-SV"/>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SV"/>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6F2ECA-0D5B-436B-9A0E-52224B1EAADC}" type="slidenum">
              <a:rPr lang="es-SV" smtClean="0"/>
              <a:pPr/>
              <a:t>‹Nº›</a:t>
            </a:fld>
            <a:endParaRPr lang="es-SV"/>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bservatorio.umh.es/cas/PIL/EJEMPLOS.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Documents%20and%20Settings\Nativi\Mis%20documentos\Mis%20v&#237;deos\la%20oficina\EN%20LA%20OFICINA%20COSAS%20QUE%20SUCEDEN.wm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ejemplocurriculum1.doc" TargetMode="External"/><Relationship Id="rId2" Type="http://schemas.openxmlformats.org/officeDocument/2006/relationships/hyperlink" Target="../EJEMPLO%20DE%20CV%20CRONOLOGICO%20Y%20FUNCIONAL.docx" TargetMode="External"/><Relationship Id="rId1" Type="http://schemas.openxmlformats.org/officeDocument/2006/relationships/slideLayout" Target="../slideLayouts/slideLayout2.xml"/><Relationship Id="rId5" Type="http://schemas.openxmlformats.org/officeDocument/2006/relationships/hyperlink" Target="vitaeweb-Ejemplo2.doc" TargetMode="External"/><Relationship Id="rId4" Type="http://schemas.openxmlformats.org/officeDocument/2006/relationships/hyperlink" Target="hojadevida-Ejemplo1.doc"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2564904"/>
            <a:ext cx="7772400" cy="3528392"/>
          </a:xfrm>
        </p:spPr>
        <p:txBody>
          <a:bodyPr>
            <a:noAutofit/>
          </a:bodyPr>
          <a:lstStyle/>
          <a:p>
            <a:pPr algn="ctr"/>
            <a:r>
              <a:rPr lang="es-SV" sz="8000" dirty="0" smtClean="0"/>
              <a:t>CURRICULUM VITAE U HOJADE VIDA</a:t>
            </a:r>
            <a:endParaRPr lang="es-SV" sz="8000" dirty="0"/>
          </a:p>
        </p:txBody>
      </p:sp>
      <p:sp>
        <p:nvSpPr>
          <p:cNvPr id="3" name="2 Subtítulo"/>
          <p:cNvSpPr>
            <a:spLocks noGrp="1"/>
          </p:cNvSpPr>
          <p:nvPr>
            <p:ph type="subTitle" idx="1"/>
          </p:nvPr>
        </p:nvSpPr>
        <p:spPr>
          <a:xfrm>
            <a:off x="3851920" y="6309320"/>
            <a:ext cx="5112568" cy="36004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es-SV" sz="2400" dirty="0" smtClean="0"/>
              <a:t>LIC. PEDRO ARNOLDO AGUIRRENATIVÍ</a:t>
            </a:r>
            <a:endParaRPr lang="es-SV" sz="2400" dirty="0"/>
          </a:p>
        </p:txBody>
      </p:sp>
      <p:pic>
        <p:nvPicPr>
          <p:cNvPr id="4" name="Picture 2" descr="I:\planificaciones\logo insocra2.JPG"/>
          <p:cNvPicPr>
            <a:picLocks noChangeAspect="1" noChangeArrowheads="1"/>
          </p:cNvPicPr>
          <p:nvPr/>
        </p:nvPicPr>
        <p:blipFill>
          <a:blip r:embed="rId2" cstate="print"/>
          <a:srcRect/>
          <a:stretch>
            <a:fillRect/>
          </a:stretch>
        </p:blipFill>
        <p:spPr bwMode="auto">
          <a:xfrm>
            <a:off x="1403649" y="332656"/>
            <a:ext cx="7200800" cy="864096"/>
          </a:xfrm>
          <a:prstGeom prst="rect">
            <a:avLst/>
          </a:prstGeom>
          <a:noFill/>
          <a:ln w="9525">
            <a:noFill/>
            <a:miter lim="800000"/>
            <a:headEnd/>
            <a:tailEnd/>
          </a:ln>
        </p:spPr>
      </p:pic>
      <p:sp>
        <p:nvSpPr>
          <p:cNvPr id="5" name="4 CuadroTexto"/>
          <p:cNvSpPr txBox="1"/>
          <p:nvPr/>
        </p:nvSpPr>
        <p:spPr>
          <a:xfrm>
            <a:off x="1115616" y="1412776"/>
            <a:ext cx="756084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SV" sz="4800" dirty="0" smtClean="0"/>
              <a:t>PRACTICA PROFESIONAL</a:t>
            </a:r>
            <a:endParaRPr lang="es-SV" sz="4800"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0"/>
            <a:ext cx="8892480" cy="6858000"/>
          </a:xfrm>
        </p:spPr>
        <p:txBody>
          <a:bodyPr>
            <a:normAutofit lnSpcReduction="10000"/>
          </a:bodyPr>
          <a:lstStyle/>
          <a:p>
            <a:r>
              <a:rPr lang="es-SV" b="1" u="sng" dirty="0" smtClean="0">
                <a:solidFill>
                  <a:schemeClr val="accent1">
                    <a:lumMod val="75000"/>
                  </a:schemeClr>
                </a:solidFill>
              </a:rPr>
              <a:t>Adaptado al puesto</a:t>
            </a:r>
            <a:r>
              <a:rPr lang="es-SV" b="1" dirty="0" smtClean="0"/>
              <a:t>: </a:t>
            </a:r>
            <a:r>
              <a:rPr lang="es-SV" dirty="0" smtClean="0"/>
              <a:t>Es aconsejable modificar el Currículum dependiendo del puesto de trabajo que se demanda.</a:t>
            </a:r>
          </a:p>
          <a:p>
            <a:pPr>
              <a:buNone/>
            </a:pPr>
            <a:r>
              <a:rPr lang="es-SV" dirty="0" smtClean="0"/>
              <a:t>El Currículum Vitae debe resaltar aquellas funciones que más se adapten al puesto de trabajo. Identifica los puntos fuertes de tu formación y experiencia más adecuados para ese puesto. </a:t>
            </a:r>
          </a:p>
          <a:p>
            <a:r>
              <a:rPr lang="es-SV" b="1" u="sng" dirty="0" smtClean="0">
                <a:solidFill>
                  <a:schemeClr val="accent1">
                    <a:lumMod val="75000"/>
                  </a:schemeClr>
                </a:solidFill>
              </a:rPr>
              <a:t>Sincero</a:t>
            </a:r>
            <a:r>
              <a:rPr lang="es-SV" b="1" dirty="0" smtClean="0"/>
              <a:t>:</a:t>
            </a:r>
            <a:r>
              <a:rPr lang="es-SV" dirty="0" smtClean="0"/>
              <a:t> Como instrumento de presentación y por ser la primera impresión al seleccionador, el Currículum Vitae debe de ser veraz.</a:t>
            </a:r>
          </a:p>
          <a:p>
            <a:pPr>
              <a:buNone/>
            </a:pPr>
            <a:r>
              <a:rPr lang="es-SV" dirty="0" smtClean="0"/>
              <a:t>Todos los datos que se reflejen en él pueden ser comprobados y debemos saber defenderlos en una entrevista. Ante un dato que nos perjudique o poco claro es mejor omitirlo que falsearlo.</a:t>
            </a:r>
          </a:p>
          <a:p>
            <a:pPr>
              <a:buNone/>
            </a:pPr>
            <a:endParaRPr lang="es-SV"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0"/>
            <a:ext cx="8435280" cy="6597352"/>
          </a:xfrm>
        </p:spPr>
        <p:txBody>
          <a:bodyPr>
            <a:normAutofit/>
          </a:bodyPr>
          <a:lstStyle/>
          <a:p>
            <a:r>
              <a:rPr lang="es-SV" b="1" u="sng" dirty="0" smtClean="0">
                <a:solidFill>
                  <a:schemeClr val="accent1">
                    <a:lumMod val="75000"/>
                  </a:schemeClr>
                </a:solidFill>
              </a:rPr>
              <a:t>Actualizado</a:t>
            </a:r>
            <a:r>
              <a:rPr lang="es-SV" b="1" dirty="0" smtClean="0">
                <a:solidFill>
                  <a:schemeClr val="tx2">
                    <a:lumMod val="50000"/>
                  </a:schemeClr>
                </a:solidFill>
              </a:rPr>
              <a:t>: </a:t>
            </a:r>
            <a:r>
              <a:rPr lang="es-SV" dirty="0" smtClean="0">
                <a:solidFill>
                  <a:schemeClr val="tx2">
                    <a:lumMod val="50000"/>
                  </a:schemeClr>
                </a:solidFill>
              </a:rPr>
              <a:t>El Currículum Vitae es una herramienta dinámica, por lo que debes incluir datos nuevos conforme se vayan produciendo y eliminando aquellos que se van quedando obsoletos o desfasados.</a:t>
            </a:r>
          </a:p>
          <a:p>
            <a:pPr>
              <a:buNone/>
            </a:pPr>
            <a:r>
              <a:rPr lang="es-SV" dirty="0" smtClean="0">
                <a:solidFill>
                  <a:schemeClr val="tx2">
                    <a:lumMod val="50000"/>
                  </a:schemeClr>
                </a:solidFill>
              </a:rPr>
              <a:t>La fotografía sirve para que el entrevistador te reconozca rápidamente antes de la entrevista. Se incluye arriba en el lado derecho del Currículum. Puedes escanearla o pegarla, nunca graparla. Debe ser de calidad, reciente y de tamaño carnet.</a:t>
            </a:r>
            <a:endParaRPr lang="es-SV" dirty="0">
              <a:solidFill>
                <a:schemeClr val="tx2">
                  <a:lumMod val="50000"/>
                </a:schemeClr>
              </a:solidFill>
            </a:endParaRPr>
          </a:p>
        </p:txBody>
      </p:sp>
    </p:spTree>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260648"/>
            <a:ext cx="8229600" cy="5865515"/>
          </a:xfrm>
        </p:spPr>
        <p:txBody>
          <a:bodyPr/>
          <a:lstStyle/>
          <a:p>
            <a:pPr>
              <a:buNone/>
            </a:pPr>
            <a:r>
              <a:rPr lang="es-SV" sz="8800" b="1" dirty="0" smtClean="0"/>
              <a:t>3. </a:t>
            </a:r>
            <a:r>
              <a:rPr lang="es-SV" sz="8800" b="1" u="sng" dirty="0" smtClean="0"/>
              <a:t>TIPOS</a:t>
            </a:r>
            <a:endParaRPr lang="es-SV" sz="8800" dirty="0" smtClean="0"/>
          </a:p>
          <a:p>
            <a:pPr>
              <a:buNone/>
            </a:pPr>
            <a:r>
              <a:rPr lang="es-SV" sz="4400" dirty="0" smtClean="0"/>
              <a:t>Encontramos diferentes tipos de C.V. según agrupemos los datos:</a:t>
            </a:r>
          </a:p>
          <a:p>
            <a:pPr marL="596646" indent="-514350">
              <a:buFont typeface="+mj-lt"/>
              <a:buAutoNum type="arabicPeriod"/>
            </a:pPr>
            <a:r>
              <a:rPr lang="es-SV" sz="3600" dirty="0" smtClean="0"/>
              <a:t>FUNCIONAL</a:t>
            </a:r>
          </a:p>
          <a:p>
            <a:pPr marL="596646" indent="-514350">
              <a:buFont typeface="+mj-lt"/>
              <a:buAutoNum type="arabicPeriod"/>
            </a:pPr>
            <a:r>
              <a:rPr lang="es-SV" sz="3600" dirty="0" smtClean="0"/>
              <a:t>EUROPEO</a:t>
            </a:r>
          </a:p>
          <a:p>
            <a:pPr marL="596646" indent="-514350">
              <a:buFont typeface="+mj-lt"/>
              <a:buAutoNum type="arabicPeriod"/>
            </a:pPr>
            <a:r>
              <a:rPr lang="es-SV" sz="3600" dirty="0" smtClean="0"/>
              <a:t>CRONOLÓGICO</a:t>
            </a:r>
            <a:endParaRPr lang="es-SV" dirty="0" smtClean="0"/>
          </a:p>
        </p:txBody>
      </p:sp>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0"/>
            <a:ext cx="8712968" cy="6858000"/>
          </a:xfrm>
        </p:spPr>
        <p:txBody>
          <a:bodyPr>
            <a:normAutofit lnSpcReduction="10000"/>
          </a:bodyPr>
          <a:lstStyle/>
          <a:p>
            <a:pPr>
              <a:buNone/>
            </a:pPr>
            <a:r>
              <a:rPr lang="es-SV" b="1" dirty="0" smtClean="0"/>
              <a:t>3.1 CRONOLÓGICO:</a:t>
            </a:r>
            <a:endParaRPr lang="es-SV" dirty="0" smtClean="0"/>
          </a:p>
          <a:p>
            <a:pPr>
              <a:buNone/>
            </a:pPr>
            <a:r>
              <a:rPr lang="es-SV" dirty="0" smtClean="0"/>
              <a:t>El C.V. Cronológico es el más utilizado. Se elige cuando existe mucha formación y poca experiencia.</a:t>
            </a:r>
          </a:p>
          <a:p>
            <a:pPr>
              <a:buNone/>
            </a:pPr>
            <a:r>
              <a:rPr lang="es-SV" dirty="0" smtClean="0"/>
              <a:t>Es muy usado por los estudiantes, porque permite ver su evolución continua, ya que recoge muy bien su trayectoria formativa de una manera lógica.</a:t>
            </a:r>
          </a:p>
          <a:p>
            <a:pPr>
              <a:buNone/>
            </a:pPr>
            <a:r>
              <a:rPr lang="es-SV" dirty="0" smtClean="0"/>
              <a:t>En este Currículum se refleja la información ordenada por fechas. Aparece primero lo más reciente, dándole más énfasis a lo último realizado. Cuando los trabajos anteriores tienen más relación con el puesto al que optamos, el orden puede ser inverso.</a:t>
            </a:r>
          </a:p>
          <a:p>
            <a:pPr>
              <a:buNone/>
            </a:pPr>
            <a:endParaRPr lang="es-SV" dirty="0"/>
          </a:p>
        </p:txBody>
      </p:sp>
    </p:spTree>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260648"/>
            <a:ext cx="8229600" cy="6264696"/>
          </a:xfrm>
        </p:spPr>
        <p:txBody>
          <a:bodyPr>
            <a:normAutofit fontScale="92500" lnSpcReduction="20000"/>
          </a:bodyPr>
          <a:lstStyle/>
          <a:p>
            <a:pPr>
              <a:buNone/>
            </a:pPr>
            <a:r>
              <a:rPr lang="es-SV" b="1" dirty="0" smtClean="0"/>
              <a:t>3.2 FUNCIONAL:</a:t>
            </a:r>
            <a:endParaRPr lang="es-SV" dirty="0" smtClean="0"/>
          </a:p>
          <a:p>
            <a:pPr>
              <a:buNone/>
            </a:pPr>
            <a:r>
              <a:rPr lang="es-SV" dirty="0" smtClean="0"/>
              <a:t>El Currículum Funcional es aquel en el que se agrupan los datos y experiencias del candidato por temas y se especifican todas las funciones que se han realizado en la trayectoria profesional.</a:t>
            </a:r>
          </a:p>
          <a:p>
            <a:pPr>
              <a:buNone/>
            </a:pPr>
            <a:r>
              <a:rPr lang="es-SV" dirty="0" smtClean="0"/>
              <a:t>Acentúa tus puntos fuertes porque pone el énfasis en las habilidades necesarias para desempeñar un puesto de trabajo concreto. Atenúa tus puntos débiles, ya que se admite la posibilidad de prescindir de fechas y esto ayuda a que no se detecten periodos en blanco o cambios frecuentes de trabajo. </a:t>
            </a:r>
          </a:p>
          <a:p>
            <a:pPr>
              <a:buNone/>
            </a:pPr>
            <a:r>
              <a:rPr lang="es-SV" dirty="0" smtClean="0"/>
              <a:t>Es recomendable para personas con mucha experiencia profesional. Cuando tienen dos profesiones bien diferenciadas o bien dos actividades diferentes en una misma profesión.</a:t>
            </a:r>
          </a:p>
          <a:p>
            <a:pPr>
              <a:buNone/>
            </a:pPr>
            <a:endParaRPr lang="es-SV" dirty="0"/>
          </a:p>
        </p:txBody>
      </p:sp>
    </p:spTree>
  </p:cSld>
  <p:clrMapOvr>
    <a:masterClrMapping/>
  </p:clrMapOvr>
  <p:transition>
    <p:cover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88640"/>
            <a:ext cx="8424936" cy="6336704"/>
          </a:xfrm>
        </p:spPr>
        <p:txBody>
          <a:bodyPr>
            <a:normAutofit fontScale="92500" lnSpcReduction="10000"/>
          </a:bodyPr>
          <a:lstStyle/>
          <a:p>
            <a:pPr>
              <a:buNone/>
            </a:pPr>
            <a:r>
              <a:rPr lang="es-SV" b="1" dirty="0" smtClean="0"/>
              <a:t>3.3 CURRICULUM EUROPEO:</a:t>
            </a:r>
            <a:endParaRPr lang="es-SV" dirty="0" smtClean="0"/>
          </a:p>
          <a:p>
            <a:pPr>
              <a:buNone/>
            </a:pPr>
            <a:r>
              <a:rPr lang="es-SV" dirty="0" smtClean="0"/>
              <a:t>El Curriculum europeo es un documento en el que se refleja el nivel de preparación o trayectoria profesional de los ciudadanos de la Unión Europea.</a:t>
            </a:r>
          </a:p>
          <a:p>
            <a:pPr>
              <a:buNone/>
            </a:pPr>
            <a:r>
              <a:rPr lang="es-SV" dirty="0" smtClean="0"/>
              <a:t>El modelo europeo de Currículum Vitae se basa en la idea de garantizar un trato más igualitario a las personas que buscan trabajo y a las que desean acceder a plazas en cursos de enseñanza o formación en la Unión Europea.</a:t>
            </a:r>
          </a:p>
          <a:p>
            <a:pPr>
              <a:buNone/>
            </a:pPr>
            <a:r>
              <a:rPr lang="es-SV" dirty="0" smtClean="0"/>
              <a:t>Es un recurso para la presentación sistemática, cronológica y flexible de las cualificaciones y competencias de una persona.</a:t>
            </a:r>
          </a:p>
          <a:p>
            <a:pPr>
              <a:buNone/>
            </a:pPr>
            <a:r>
              <a:rPr lang="es-SV" dirty="0" smtClean="0"/>
              <a:t>Es una herramienta de uso voluntario, se pude presentar en papel o en formato electrónico.</a:t>
            </a:r>
          </a:p>
          <a:p>
            <a:pPr>
              <a:buNone/>
            </a:pPr>
            <a:endParaRPr lang="es-SV"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0"/>
            <a:ext cx="8229600" cy="6858000"/>
          </a:xfrm>
        </p:spPr>
        <p:txBody>
          <a:bodyPr/>
          <a:lstStyle/>
          <a:p>
            <a:pPr>
              <a:buNone/>
            </a:pPr>
            <a:r>
              <a:rPr lang="es-SV" sz="4000" b="1" dirty="0" smtClean="0"/>
              <a:t>4. </a:t>
            </a:r>
            <a:r>
              <a:rPr lang="es-SV" sz="4000" b="1" u="sng" dirty="0" smtClean="0"/>
              <a:t>ESTRUCTURA</a:t>
            </a:r>
            <a:r>
              <a:rPr lang="es-SV" b="1" u="sng" dirty="0" smtClean="0"/>
              <a:t>:</a:t>
            </a:r>
            <a:endParaRPr lang="es-SV" dirty="0" smtClean="0"/>
          </a:p>
          <a:p>
            <a:r>
              <a:rPr lang="es-SV" sz="4000" dirty="0" smtClean="0"/>
              <a:t>En la estructura del Currículum Vitae no existen reglas concretas. Depende del tipo de Currículum que elijamos. Los apartados se pueden organizar de manera flexible, siempre sacándole el máximo partido a la información.</a:t>
            </a:r>
          </a:p>
          <a:p>
            <a:r>
              <a:rPr lang="es-SV" sz="4400" dirty="0" smtClean="0"/>
              <a:t>La estructura básica el Currículum es la siguiente:</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88640"/>
            <a:ext cx="8229600" cy="6120680"/>
          </a:xfrm>
        </p:spPr>
        <p:style>
          <a:lnRef idx="2">
            <a:schemeClr val="accent4"/>
          </a:lnRef>
          <a:fillRef idx="1">
            <a:schemeClr val="lt1"/>
          </a:fillRef>
          <a:effectRef idx="0">
            <a:schemeClr val="accent4"/>
          </a:effectRef>
          <a:fontRef idx="minor">
            <a:schemeClr val="dk1"/>
          </a:fontRef>
        </p:style>
        <p:txBody>
          <a:bodyPr>
            <a:normAutofit/>
          </a:bodyPr>
          <a:lstStyle/>
          <a:p>
            <a:r>
              <a:rPr lang="es-SV" sz="4400" dirty="0" smtClean="0"/>
              <a:t>DATOS PERSONALES</a:t>
            </a:r>
            <a:endParaRPr lang="es-SV" sz="6000" dirty="0" smtClean="0"/>
          </a:p>
          <a:p>
            <a:r>
              <a:rPr lang="es-SV" sz="4400" dirty="0" smtClean="0"/>
              <a:t>FORMACIÓN:</a:t>
            </a:r>
            <a:endParaRPr lang="es-SV" sz="6000" dirty="0" smtClean="0"/>
          </a:p>
          <a:p>
            <a:pPr lvl="2"/>
            <a:r>
              <a:rPr lang="es-SV" sz="3600" dirty="0" smtClean="0"/>
              <a:t>FORMACIÓN ACADÉMICA</a:t>
            </a:r>
            <a:endParaRPr lang="es-SV" sz="4800" dirty="0" smtClean="0"/>
          </a:p>
          <a:p>
            <a:pPr lvl="2"/>
            <a:r>
              <a:rPr lang="es-SV" sz="3600" dirty="0" smtClean="0"/>
              <a:t>FORMACIÓN COMPLEMENTARIA</a:t>
            </a:r>
            <a:endParaRPr lang="es-SV" sz="4800" dirty="0" smtClean="0"/>
          </a:p>
          <a:p>
            <a:pPr lvl="2"/>
            <a:r>
              <a:rPr lang="es-SV" sz="3600" dirty="0" smtClean="0"/>
              <a:t>IDIOMAS</a:t>
            </a:r>
            <a:endParaRPr lang="es-SV" sz="4800" dirty="0" smtClean="0"/>
          </a:p>
          <a:p>
            <a:pPr lvl="2"/>
            <a:r>
              <a:rPr lang="es-SV" sz="3600" dirty="0" smtClean="0"/>
              <a:t>INFORMÁTICA</a:t>
            </a:r>
            <a:endParaRPr lang="es-SV" sz="4800" dirty="0" smtClean="0"/>
          </a:p>
          <a:p>
            <a:r>
              <a:rPr lang="es-SV" sz="4400" dirty="0" smtClean="0"/>
              <a:t>EXPERIENCIA LABORAL</a:t>
            </a:r>
            <a:endParaRPr lang="es-SV" sz="6000" dirty="0" smtClean="0"/>
          </a:p>
          <a:p>
            <a:r>
              <a:rPr lang="es-SV" sz="4400" dirty="0" smtClean="0"/>
              <a:t>OTROS DATOS DE INTERÉS</a:t>
            </a:r>
            <a:endParaRPr lang="es-SV" sz="6000" dirty="0" smtClean="0"/>
          </a:p>
          <a:p>
            <a:endParaRPr lang="es-SV" sz="2800" dirty="0"/>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892480" cy="6480720"/>
          </a:xfrm>
        </p:spPr>
        <p:txBody>
          <a:bodyPr>
            <a:normAutofit fontScale="77500" lnSpcReduction="20000"/>
          </a:bodyPr>
          <a:lstStyle/>
          <a:p>
            <a:pPr>
              <a:buNone/>
            </a:pPr>
            <a:r>
              <a:rPr lang="es-SV" sz="3400" b="1" dirty="0" smtClean="0"/>
              <a:t>4.1. DATOS PERSONALES</a:t>
            </a:r>
            <a:r>
              <a:rPr lang="es-SV" sz="3400" dirty="0" smtClean="0"/>
              <a:t>: Dentro de este apartado aparecerán.</a:t>
            </a:r>
          </a:p>
          <a:p>
            <a:r>
              <a:rPr lang="es-SV" sz="3400" u="sng" dirty="0" smtClean="0"/>
              <a:t>Nombre y Apellido</a:t>
            </a:r>
            <a:r>
              <a:rPr lang="es-SV" sz="3400" dirty="0" smtClean="0"/>
              <a:t>: Completos, se debe resaltar en negrita o mayúscula.</a:t>
            </a:r>
          </a:p>
          <a:p>
            <a:r>
              <a:rPr lang="es-SV" sz="3400" u="sng" dirty="0" smtClean="0"/>
              <a:t>Dirección</a:t>
            </a:r>
            <a:r>
              <a:rPr lang="es-SV" sz="3400" dirty="0" smtClean="0"/>
              <a:t>: La dirección es conveniente que no excede las dos líneas y debe aparecer la calle, código postal y la ciudad. </a:t>
            </a:r>
          </a:p>
          <a:p>
            <a:r>
              <a:rPr lang="es-SV" sz="3400" u="sng" dirty="0" smtClean="0"/>
              <a:t>Fecha Nacimiento:</a:t>
            </a:r>
            <a:r>
              <a:rPr lang="es-SV" sz="3400" dirty="0" smtClean="0"/>
              <a:t> Especificaremos al lado de la fecha de nacimiento la edad que tenemos entre paréntesis, siempre que nos beneficie.</a:t>
            </a:r>
          </a:p>
          <a:p>
            <a:r>
              <a:rPr lang="es-SV" sz="3400" u="sng" dirty="0" smtClean="0"/>
              <a:t>Teléfono:</a:t>
            </a:r>
            <a:r>
              <a:rPr lang="es-SV" sz="3400" dirty="0" smtClean="0"/>
              <a:t> El teléfono o teléfonos deben aparecer en negrita por ser un dato de contacto a resaltar. </a:t>
            </a:r>
          </a:p>
          <a:p>
            <a:r>
              <a:rPr lang="es-SV" sz="3400" u="sng" dirty="0" smtClean="0"/>
              <a:t>E-mail:</a:t>
            </a:r>
            <a:r>
              <a:rPr lang="es-SV" sz="3400" dirty="0" smtClean="0"/>
              <a:t> Se utiliza como otro dato personal de contacto con las empresa.</a:t>
            </a:r>
          </a:p>
          <a:p>
            <a:r>
              <a:rPr lang="es-SV" sz="3400" u="sng" dirty="0" smtClean="0"/>
              <a:t>Carnet de conducir</a:t>
            </a:r>
            <a:r>
              <a:rPr lang="es-SV" sz="3400" dirty="0" smtClean="0"/>
              <a:t>: Especificaremos el tipo de carnet ( B ) y si disponemos de vehículo. Hay muchas empresas que lo exigen como instrumento de trabajo. </a:t>
            </a:r>
          </a:p>
          <a:p>
            <a:r>
              <a:rPr lang="es-SV" sz="3400" dirty="0" smtClean="0"/>
              <a:t>En el caso de parecernos que algún dato personal nos perjudica la opción es omitirlo pero nunca falsearlos.</a:t>
            </a:r>
            <a:endParaRPr lang="es-SV" sz="3400" dirty="0"/>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892480" cy="6480720"/>
          </a:xfrm>
        </p:spPr>
        <p:txBody>
          <a:bodyPr>
            <a:normAutofit fontScale="92500" lnSpcReduction="20000"/>
          </a:bodyPr>
          <a:lstStyle/>
          <a:p>
            <a:pPr>
              <a:buNone/>
            </a:pPr>
            <a:r>
              <a:rPr lang="es-SV" b="1" dirty="0" smtClean="0"/>
              <a:t>4.2. FORMACIÓN ACADÉMICA</a:t>
            </a:r>
            <a:r>
              <a:rPr lang="es-SV" dirty="0" smtClean="0"/>
              <a:t>:</a:t>
            </a:r>
          </a:p>
          <a:p>
            <a:r>
              <a:rPr lang="es-SV" dirty="0" smtClean="0"/>
              <a:t>En la Formación Académica debemos incluir los títulos de formación reglada.</a:t>
            </a:r>
          </a:p>
          <a:p>
            <a:r>
              <a:rPr lang="es-SV" b="1" dirty="0" smtClean="0"/>
              <a:t>Los datos aparecerás de la siguiente forma :</a:t>
            </a:r>
          </a:p>
          <a:p>
            <a:r>
              <a:rPr lang="es-SV" dirty="0" smtClean="0"/>
              <a:t> Fecha de inicio y finalización: En el caso de haber tardado más tiempo del establecido se podrá optar por poner sólo la fecha de finalización.</a:t>
            </a:r>
          </a:p>
          <a:p>
            <a:r>
              <a:rPr lang="es-SV" dirty="0" smtClean="0"/>
              <a:t>Título de los últimos estudios: Siempre reflejaremos el último título que hemos obtenido. Cuando tengamos dos títulos de formación reglada, independientes entre si, parecerán reflejados los dos (Profesor y Diplomado o Licenciado)</a:t>
            </a:r>
          </a:p>
          <a:p>
            <a:r>
              <a:rPr lang="es-SV" dirty="0" smtClean="0"/>
              <a:t> Centro donde cursamos los estudios: evitando abreviaturas o siglas.</a:t>
            </a:r>
          </a:p>
          <a:p>
            <a:r>
              <a:rPr lang="es-SV" dirty="0" smtClean="0"/>
              <a:t>Ciudad a la que pertenece el centro.</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60648"/>
            <a:ext cx="7499176" cy="6597352"/>
          </a:xfrm>
        </p:spPr>
        <p:txBody>
          <a:bodyPr>
            <a:noAutofit/>
          </a:bodyPr>
          <a:lstStyle/>
          <a:p>
            <a:r>
              <a:rPr lang="es-SV" sz="4400" dirty="0" smtClean="0"/>
              <a:t>1. INTRODUCCIÓN</a:t>
            </a:r>
            <a:br>
              <a:rPr lang="es-SV" sz="4400" dirty="0" smtClean="0"/>
            </a:br>
            <a:r>
              <a:rPr lang="es-SV" sz="4400" dirty="0" smtClean="0"/>
              <a:t>2. CARACTERÍSTICAS</a:t>
            </a:r>
            <a:br>
              <a:rPr lang="es-SV" sz="4400" dirty="0" smtClean="0"/>
            </a:br>
            <a:r>
              <a:rPr lang="es-SV" sz="4400" dirty="0" smtClean="0"/>
              <a:t>3. TIPOS</a:t>
            </a:r>
            <a:br>
              <a:rPr lang="es-SV" sz="4400" dirty="0" smtClean="0"/>
            </a:br>
            <a:r>
              <a:rPr lang="es-SV" sz="4400" dirty="0" smtClean="0"/>
              <a:t>CRONOLÓGICO</a:t>
            </a:r>
            <a:br>
              <a:rPr lang="es-SV" sz="4400" dirty="0" smtClean="0"/>
            </a:br>
            <a:r>
              <a:rPr lang="es-SV" sz="4400" dirty="0" smtClean="0"/>
              <a:t>FUNCIONAL</a:t>
            </a:r>
            <a:br>
              <a:rPr lang="es-SV" sz="4400" dirty="0" smtClean="0"/>
            </a:br>
            <a:r>
              <a:rPr lang="es-SV" sz="4400" dirty="0" smtClean="0"/>
              <a:t>EUROPEO</a:t>
            </a:r>
            <a:br>
              <a:rPr lang="es-SV" sz="4400" dirty="0" smtClean="0"/>
            </a:br>
            <a:r>
              <a:rPr lang="es-SV" sz="4400" dirty="0" smtClean="0"/>
              <a:t>4. ESTRUCTURA</a:t>
            </a:r>
            <a:br>
              <a:rPr lang="es-SV" sz="4400" dirty="0" smtClean="0"/>
            </a:br>
            <a:r>
              <a:rPr lang="es-SV" sz="4400" dirty="0" smtClean="0"/>
              <a:t>5. CONSEJOS</a:t>
            </a:r>
            <a:br>
              <a:rPr lang="es-SV" sz="4400" dirty="0" smtClean="0"/>
            </a:br>
            <a:r>
              <a:rPr lang="es-SV" sz="4400" dirty="0" smtClean="0"/>
              <a:t>6. </a:t>
            </a:r>
            <a:r>
              <a:rPr lang="es-SV" sz="4400" b="1" dirty="0" smtClean="0">
                <a:hlinkClick r:id="rId2"/>
              </a:rPr>
              <a:t>EJEMPLOS</a:t>
            </a:r>
            <a:r>
              <a:rPr lang="es-SV" sz="3600" dirty="0" smtClean="0"/>
              <a:t/>
            </a:r>
            <a:br>
              <a:rPr lang="es-SV" sz="3600" dirty="0" smtClean="0"/>
            </a:br>
            <a:endParaRPr lang="es-SV" sz="3600"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0"/>
            <a:ext cx="8352928" cy="6858000"/>
          </a:xfrm>
        </p:spPr>
        <p:txBody>
          <a:bodyPr>
            <a:normAutofit fontScale="85000" lnSpcReduction="10000"/>
          </a:bodyPr>
          <a:lstStyle/>
          <a:p>
            <a:r>
              <a:rPr lang="es-SV" b="1" dirty="0" smtClean="0"/>
              <a:t>4.3. FORMACIÓN COMPLEMENTARIA:</a:t>
            </a:r>
            <a:endParaRPr lang="es-SV" dirty="0" smtClean="0"/>
          </a:p>
          <a:p>
            <a:r>
              <a:rPr lang="es-SV" dirty="0" smtClean="0"/>
              <a:t>La forma la titulación no reglada (seminarios, cursos, jornadas, congresos...)</a:t>
            </a:r>
          </a:p>
          <a:p>
            <a:r>
              <a:rPr lang="es-SV" dirty="0" smtClean="0"/>
              <a:t>Se incluyen todo lo que complemente a la titulación. Los títulos no relacionados con la carrera profesional se reflejan en el apartado Otros datos de Interés.</a:t>
            </a:r>
          </a:p>
          <a:p>
            <a:r>
              <a:rPr lang="es-SV" sz="3300" b="1" dirty="0" smtClean="0"/>
              <a:t>Se especifica:</a:t>
            </a:r>
          </a:p>
          <a:p>
            <a:r>
              <a:rPr lang="es-SV" dirty="0" smtClean="0"/>
              <a:t>Fecha de inicio y finalización.</a:t>
            </a:r>
          </a:p>
          <a:p>
            <a:r>
              <a:rPr lang="es-SV" dirty="0" smtClean="0"/>
              <a:t> Nombre del curso, seminario, etc. Los cursos deben aparecer con la misma nomenclatura con la que redactan el título o certificado.</a:t>
            </a:r>
          </a:p>
          <a:p>
            <a:r>
              <a:rPr lang="es-SV" dirty="0" smtClean="0"/>
              <a:t> Duración: en horas reflejadas entre paréntesis. (50horas)</a:t>
            </a:r>
          </a:p>
          <a:p>
            <a:r>
              <a:rPr lang="es-SV" dirty="0" smtClean="0"/>
              <a:t> Centro de formación: El lugar o entidad que impartió el curso.</a:t>
            </a:r>
          </a:p>
          <a:p>
            <a:r>
              <a:rPr lang="es-SV" dirty="0" smtClean="0"/>
              <a:t> Ciudad a la que pertenece el centro.</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36712" y="188640"/>
            <a:ext cx="8507288" cy="6408712"/>
          </a:xfrm>
        </p:spPr>
        <p:txBody>
          <a:bodyPr>
            <a:normAutofit lnSpcReduction="10000"/>
          </a:bodyPr>
          <a:lstStyle/>
          <a:p>
            <a:pPr>
              <a:buNone/>
            </a:pPr>
            <a:r>
              <a:rPr lang="es-SV" sz="4000" b="1" dirty="0" smtClean="0"/>
              <a:t>4.4. IDIOMAS</a:t>
            </a:r>
            <a:endParaRPr lang="es-SV" sz="4000" dirty="0" smtClean="0"/>
          </a:p>
          <a:p>
            <a:r>
              <a:rPr lang="es-SV" sz="4000" dirty="0" smtClean="0"/>
              <a:t>Los idiomas se reflejaran ordenados de mayor a menor dependiendo del nivel de dominio que se tenga en ese idioma.</a:t>
            </a:r>
          </a:p>
          <a:p>
            <a:r>
              <a:rPr lang="es-SV" sz="4000" dirty="0" smtClean="0"/>
              <a:t>Se especifica en cada idioma el nivel de dominio que se posee:</a:t>
            </a:r>
          </a:p>
          <a:p>
            <a:pPr>
              <a:buNone/>
            </a:pPr>
            <a:r>
              <a:rPr lang="es-SV" sz="4000" dirty="0" smtClean="0"/>
              <a:t>Nivel: Elemental, Medio o Alto.</a:t>
            </a:r>
          </a:p>
          <a:p>
            <a:r>
              <a:rPr lang="es-SV" sz="4000" dirty="0" smtClean="0"/>
              <a:t>Se deben incluir los cursos o estancias que acrediten ese nivel.</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36712" y="260648"/>
            <a:ext cx="8507288" cy="6408712"/>
          </a:xfrm>
        </p:spPr>
        <p:txBody>
          <a:bodyPr>
            <a:normAutofit/>
          </a:bodyPr>
          <a:lstStyle/>
          <a:p>
            <a:pPr>
              <a:buNone/>
            </a:pPr>
            <a:r>
              <a:rPr lang="es-SV" sz="4000" b="1" dirty="0" smtClean="0"/>
              <a:t>4.5. INFORMÁTICA:</a:t>
            </a:r>
            <a:endParaRPr lang="es-SV" sz="4000" dirty="0" smtClean="0"/>
          </a:p>
          <a:p>
            <a:r>
              <a:rPr lang="es-SV" sz="4000" dirty="0" smtClean="0"/>
              <a:t>El apartado de informática aparecerá formado por todos los programas que se manejan. Se especificará el nivel de dominio de esos programas como:</a:t>
            </a:r>
          </a:p>
          <a:p>
            <a:r>
              <a:rPr lang="es-SV" sz="4000" dirty="0" smtClean="0"/>
              <a:t>Nivel: Usuario, Avanzado o Profesional.</a:t>
            </a:r>
          </a:p>
          <a:p>
            <a:r>
              <a:rPr lang="es-SV" sz="4000" dirty="0" smtClean="0"/>
              <a:t>Es aconsejable añadir los cursos que avalen esta experiencia.</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88640"/>
            <a:ext cx="8136904" cy="6408712"/>
          </a:xfrm>
        </p:spPr>
        <p:txBody>
          <a:bodyPr>
            <a:normAutofit lnSpcReduction="10000"/>
          </a:bodyPr>
          <a:lstStyle/>
          <a:p>
            <a:pPr>
              <a:buNone/>
            </a:pPr>
            <a:r>
              <a:rPr lang="es-SV" sz="4000" b="1" dirty="0" smtClean="0"/>
              <a:t>4.6. EXPERIENCIA PROFESIONAL:</a:t>
            </a:r>
            <a:endParaRPr lang="es-SV" sz="4000" dirty="0" smtClean="0"/>
          </a:p>
          <a:p>
            <a:r>
              <a:rPr lang="es-SV" sz="4000" dirty="0" smtClean="0"/>
              <a:t>La experiencia profesional se refleja poniendo:</a:t>
            </a:r>
          </a:p>
          <a:p>
            <a:r>
              <a:rPr lang="es-SV" sz="4000" dirty="0" smtClean="0"/>
              <a:t> Fecha de inicio y finalización de la actividad.</a:t>
            </a:r>
          </a:p>
          <a:p>
            <a:r>
              <a:rPr lang="es-SV" sz="4000" dirty="0" smtClean="0"/>
              <a:t> Nombre de la empresa.</a:t>
            </a:r>
          </a:p>
          <a:p>
            <a:r>
              <a:rPr lang="es-SV" sz="4000" dirty="0" smtClean="0"/>
              <a:t> Puesto de trabajo y categoría.</a:t>
            </a:r>
          </a:p>
          <a:p>
            <a:r>
              <a:rPr lang="es-SV" sz="4000" dirty="0" smtClean="0"/>
              <a:t> Ciudad donde está ubicada la empresa.</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88640"/>
            <a:ext cx="7920880" cy="6408712"/>
          </a:xfrm>
        </p:spPr>
        <p:txBody>
          <a:bodyPr>
            <a:normAutofit lnSpcReduction="10000"/>
          </a:bodyPr>
          <a:lstStyle/>
          <a:p>
            <a:pPr>
              <a:buNone/>
            </a:pPr>
            <a:r>
              <a:rPr lang="es-SV" sz="4000" b="1" dirty="0" smtClean="0"/>
              <a:t>4.7. OTROS DATOS DE INTERÉS:</a:t>
            </a:r>
            <a:endParaRPr lang="es-SV" sz="4000" dirty="0" smtClean="0"/>
          </a:p>
          <a:p>
            <a:pPr>
              <a:buNone/>
            </a:pPr>
            <a:r>
              <a:rPr lang="es-SV" sz="4000" dirty="0" smtClean="0"/>
              <a:t>Este apartado es opcional, se especifican los datos que no han aparecido en los otros apartados.</a:t>
            </a:r>
          </a:p>
          <a:p>
            <a:r>
              <a:rPr lang="es-SV" sz="4000" dirty="0" smtClean="0"/>
              <a:t>Becas</a:t>
            </a:r>
          </a:p>
          <a:p>
            <a:r>
              <a:rPr lang="es-SV" sz="4000" dirty="0" smtClean="0"/>
              <a:t>Publicaciones</a:t>
            </a:r>
          </a:p>
          <a:p>
            <a:r>
              <a:rPr lang="es-SV" sz="4000" dirty="0" smtClean="0"/>
              <a:t>Aficiones</a:t>
            </a:r>
          </a:p>
          <a:p>
            <a:r>
              <a:rPr lang="es-SV" sz="4000" dirty="0" smtClean="0"/>
              <a:t>Aptitudes</a:t>
            </a:r>
          </a:p>
          <a:p>
            <a:r>
              <a:rPr lang="es-SV" sz="4000" dirty="0" smtClean="0"/>
              <a:t>Intereses</a:t>
            </a:r>
          </a:p>
          <a:p>
            <a:pPr>
              <a:buNone/>
            </a:pPr>
            <a:endParaRPr lang="es-SV" dirty="0"/>
          </a:p>
        </p:txBody>
      </p:sp>
    </p:spTree>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88640"/>
            <a:ext cx="8280920" cy="6408712"/>
          </a:xfrm>
        </p:spPr>
        <p:txBody>
          <a:bodyPr>
            <a:normAutofit fontScale="62500" lnSpcReduction="20000"/>
          </a:bodyPr>
          <a:lstStyle/>
          <a:p>
            <a:pPr>
              <a:buNone/>
            </a:pPr>
            <a:r>
              <a:rPr lang="es-SV" sz="4000" b="1" dirty="0" smtClean="0"/>
              <a:t>5. </a:t>
            </a:r>
            <a:r>
              <a:rPr lang="es-SV" sz="4000" b="1" u="sng" dirty="0" smtClean="0"/>
              <a:t>CONSEJOS</a:t>
            </a:r>
            <a:r>
              <a:rPr lang="es-SV" sz="4000" b="1" dirty="0" smtClean="0"/>
              <a:t>:</a:t>
            </a:r>
            <a:endParaRPr lang="es-SV" sz="4000" dirty="0" smtClean="0"/>
          </a:p>
          <a:p>
            <a:r>
              <a:rPr lang="es-SV" sz="4000" dirty="0" smtClean="0"/>
              <a:t>Elaborarlo siempre en función del puesto de trabajo y de la empresa.</a:t>
            </a:r>
          </a:p>
          <a:p>
            <a:r>
              <a:rPr lang="es-SV" sz="4000" dirty="0" smtClean="0"/>
              <a:t>Acompaña el Currículum con una carta de presentación.</a:t>
            </a:r>
          </a:p>
          <a:p>
            <a:r>
              <a:rPr lang="es-SV" sz="4000" dirty="0" smtClean="0"/>
              <a:t>La carta de presentación debe ir suelta, sin grapar, delante del Currículum.</a:t>
            </a:r>
          </a:p>
          <a:p>
            <a:r>
              <a:rPr lang="es-SV" sz="4000" dirty="0" smtClean="0"/>
              <a:t> Si el Currículum tiene más de una hoja grápalas.</a:t>
            </a:r>
          </a:p>
          <a:p>
            <a:r>
              <a:rPr lang="es-SV" sz="4000" dirty="0" smtClean="0"/>
              <a:t> No poner datos que no podremos defender en la entrevista.</a:t>
            </a:r>
          </a:p>
          <a:p>
            <a:r>
              <a:rPr lang="es-SV" sz="4000" dirty="0" smtClean="0"/>
              <a:t>Resaltar los datos que tengan más importancia, poniéndolos los primeros omitiendo aquellos que nos perjudiquen, nunca falsearlos.</a:t>
            </a:r>
          </a:p>
          <a:p>
            <a:r>
              <a:rPr lang="es-SV" sz="4000" dirty="0" smtClean="0"/>
              <a:t> La redacción del C.V. debe hacerse en ordenador, con una buena impresión.</a:t>
            </a:r>
          </a:p>
          <a:p>
            <a:r>
              <a:rPr lang="es-SV" sz="4000" dirty="0" smtClean="0"/>
              <a:t>Es aconsejable incorporar una foto reciente y de calidad.</a:t>
            </a:r>
          </a:p>
          <a:p>
            <a:r>
              <a:rPr lang="es-SV" sz="4000" dirty="0" smtClean="0"/>
              <a:t>No te excedas en florituras, colorines o extensión.</a:t>
            </a:r>
          </a:p>
          <a:p>
            <a:r>
              <a:rPr lang="es-SV" sz="4000" dirty="0" smtClean="0"/>
              <a:t>Un C.V. no es mejor porque tenga más hojas.</a:t>
            </a:r>
          </a:p>
          <a:p>
            <a:pPr>
              <a:buNone/>
            </a:pPr>
            <a:endParaRPr lang="es-SV" dirty="0"/>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N LA OFICINA COSAS QUE SUCEDEN.wmv">
            <a:hlinkClick r:id="" action="ppaction://media"/>
          </p:cNvPr>
          <p:cNvPicPr>
            <a:picLocks noGrp="1" noRot="1" noChangeAspect="1"/>
          </p:cNvPicPr>
          <p:nvPr>
            <p:ph idx="1"/>
            <a:videoFile r:link="rId1"/>
          </p:nvPr>
        </p:nvPicPr>
        <p:blipFill>
          <a:blip r:embed="rId3" cstate="print"/>
          <a:stretch>
            <a:fillRect/>
          </a:stretch>
        </p:blipFill>
        <p:spPr>
          <a:xfrm>
            <a:off x="2699792" y="2636912"/>
            <a:ext cx="4769253" cy="3554722"/>
          </a:xfrm>
          <a:prstGeom prst="rect">
            <a:avLst/>
          </a:prstGeom>
        </p:spPr>
      </p:pic>
      <p:sp>
        <p:nvSpPr>
          <p:cNvPr id="5" name="4 CuadroTexto"/>
          <p:cNvSpPr txBox="1"/>
          <p:nvPr/>
        </p:nvSpPr>
        <p:spPr>
          <a:xfrm>
            <a:off x="1547664" y="476672"/>
            <a:ext cx="7056784"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SV" sz="2800" dirty="0" smtClean="0"/>
              <a:t>COSAS QUE SUCEDEN EN LA OFICINA</a:t>
            </a:r>
            <a:endParaRPr lang="es-SV" sz="28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1340768"/>
            <a:ext cx="5112568" cy="2952328"/>
          </a:xfrm>
        </p:spPr>
        <p:style>
          <a:lnRef idx="0">
            <a:schemeClr val="accent1"/>
          </a:lnRef>
          <a:fillRef idx="3">
            <a:schemeClr val="accent1"/>
          </a:fillRef>
          <a:effectRef idx="3">
            <a:schemeClr val="accent1"/>
          </a:effectRef>
          <a:fontRef idx="minor">
            <a:schemeClr val="lt1"/>
          </a:fontRef>
        </p:style>
        <p:txBody>
          <a:bodyPr>
            <a:noAutofit/>
          </a:bodyPr>
          <a:lstStyle/>
          <a:p>
            <a:r>
              <a:rPr lang="es-SV" sz="6000" dirty="0" smtClean="0"/>
              <a:t>EJEMPLOS DE  CURRICULOS </a:t>
            </a:r>
            <a:endParaRPr lang="es-SV" sz="8000" dirty="0">
              <a:hlinkClick r:id="rId2" action="ppaction://hlinkfile"/>
            </a:endParaRPr>
          </a:p>
        </p:txBody>
      </p:sp>
      <p:sp>
        <p:nvSpPr>
          <p:cNvPr id="3" name="2 Rectángulo"/>
          <p:cNvSpPr/>
          <p:nvPr/>
        </p:nvSpPr>
        <p:spPr>
          <a:xfrm>
            <a:off x="3923928" y="6237312"/>
            <a:ext cx="4968552" cy="307777"/>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SV" sz="1400" b="1" dirty="0" smtClean="0">
                <a:ln/>
                <a:solidFill>
                  <a:schemeClr val="accent3"/>
                </a:solidFill>
                <a:latin typeface="Arial" pitchFamily="34" charset="0"/>
                <a:cs typeface="Arial" pitchFamily="34" charset="0"/>
                <a:hlinkClick r:id="rId2" action="ppaction://hlinkfile"/>
              </a:rPr>
              <a:t>EJEMPLO DE CV CRONOLOGICO Y FUNCIONAL.docx</a:t>
            </a:r>
            <a:endParaRPr lang="es-ES" sz="1400" b="1" cap="none" spc="0" dirty="0">
              <a:ln/>
              <a:solidFill>
                <a:schemeClr val="accent3"/>
              </a:solidFill>
              <a:effectLst/>
              <a:latin typeface="Arial" pitchFamily="34" charset="0"/>
              <a:cs typeface="Arial" pitchFamily="34" charset="0"/>
            </a:endParaRPr>
          </a:p>
        </p:txBody>
      </p:sp>
      <p:sp>
        <p:nvSpPr>
          <p:cNvPr id="7" name="6 CuadroTexto"/>
          <p:cNvSpPr txBox="1"/>
          <p:nvPr/>
        </p:nvSpPr>
        <p:spPr>
          <a:xfrm>
            <a:off x="3923928" y="4581128"/>
            <a:ext cx="252028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SV" dirty="0" smtClean="0">
                <a:hlinkClick r:id="rId3" action="ppaction://hlinkfile"/>
              </a:rPr>
              <a:t>ejemplocurriculum1.doc</a:t>
            </a:r>
            <a:endParaRPr lang="es-SV" dirty="0"/>
          </a:p>
        </p:txBody>
      </p:sp>
      <p:sp>
        <p:nvSpPr>
          <p:cNvPr id="8" name="7 CuadroTexto"/>
          <p:cNvSpPr txBox="1"/>
          <p:nvPr/>
        </p:nvSpPr>
        <p:spPr>
          <a:xfrm>
            <a:off x="3923928" y="5157192"/>
            <a:ext cx="2808312"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SV" dirty="0" smtClean="0">
                <a:hlinkClick r:id="rId4" action="ppaction://hlinkfile"/>
              </a:rPr>
              <a:t>hojadevida-Ejemplo1.doc</a:t>
            </a:r>
            <a:endParaRPr lang="es-SV" dirty="0"/>
          </a:p>
        </p:txBody>
      </p:sp>
      <p:sp>
        <p:nvSpPr>
          <p:cNvPr id="9" name="8 CuadroTexto"/>
          <p:cNvSpPr txBox="1"/>
          <p:nvPr/>
        </p:nvSpPr>
        <p:spPr>
          <a:xfrm>
            <a:off x="3923928" y="5733256"/>
            <a:ext cx="3168352"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SV" dirty="0" smtClean="0">
                <a:hlinkClick r:id="rId5" action="ppaction://hlinkfile"/>
              </a:rPr>
              <a:t>vitaeweb-Ejemplo2.doc</a:t>
            </a:r>
            <a:endParaRPr lang="es-SV"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404664"/>
            <a:ext cx="7498080" cy="6120680"/>
          </a:xfrm>
        </p:spPr>
        <p:style>
          <a:lnRef idx="0">
            <a:schemeClr val="accent2"/>
          </a:lnRef>
          <a:fillRef idx="3">
            <a:schemeClr val="accent2"/>
          </a:fillRef>
          <a:effectRef idx="3">
            <a:schemeClr val="accent2"/>
          </a:effectRef>
          <a:fontRef idx="minor">
            <a:schemeClr val="lt1"/>
          </a:fontRef>
        </p:style>
        <p:txBody>
          <a:bodyPr>
            <a:normAutofit fontScale="92500"/>
          </a:bodyPr>
          <a:lstStyle/>
          <a:p>
            <a:pPr algn="ctr">
              <a:buNone/>
            </a:pPr>
            <a:r>
              <a:rPr lang="es-SV" sz="8800" dirty="0" smtClean="0"/>
              <a:t>GRACIAS Y JESUS TE BENDIGA HOY Y SIEMPRE</a:t>
            </a:r>
            <a:endParaRPr lang="es-SV" sz="7200" dirty="0"/>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88640"/>
            <a:ext cx="7992888" cy="6480720"/>
          </a:xfrm>
        </p:spPr>
        <p:txBody>
          <a:bodyPr>
            <a:normAutofit lnSpcReduction="10000"/>
          </a:bodyPr>
          <a:lstStyle/>
          <a:p>
            <a:pPr>
              <a:buNone/>
            </a:pPr>
            <a:r>
              <a:rPr lang="es-SV" b="1" dirty="0" smtClean="0"/>
              <a:t>   1. </a:t>
            </a:r>
            <a:r>
              <a:rPr lang="es-SV" b="1" u="sng" dirty="0" smtClean="0"/>
              <a:t>INTRODUCCIÓN</a:t>
            </a:r>
            <a:r>
              <a:rPr lang="es-SV" dirty="0" smtClean="0"/>
              <a:t>:</a:t>
            </a:r>
          </a:p>
          <a:p>
            <a:r>
              <a:rPr lang="es-SV" dirty="0" smtClean="0"/>
              <a:t>El Currículum Vitae es un instrumento esencial en el proceso de inserción.</a:t>
            </a:r>
          </a:p>
          <a:p>
            <a:r>
              <a:rPr lang="es-SV" dirty="0" smtClean="0"/>
              <a:t>Es un resumen esquemático de los datos personales, académicos y profesionales de una persona.</a:t>
            </a:r>
          </a:p>
          <a:p>
            <a:r>
              <a:rPr lang="es-SV" dirty="0" smtClean="0"/>
              <a:t>El </a:t>
            </a:r>
            <a:r>
              <a:rPr lang="es-SV" b="1" dirty="0" smtClean="0"/>
              <a:t>objetivo</a:t>
            </a:r>
            <a:r>
              <a:rPr lang="es-SV" dirty="0" smtClean="0"/>
              <a:t> del Curriculum Vitae es conseguir una entrevista personal. Para ello deberá estar redactado con el fin de despertar el interés del seleccionador y poner de manifiesto la idoneidad del demandante para ocupar un puesto de trabajo determinado.</a:t>
            </a:r>
          </a:p>
          <a:p>
            <a:endParaRPr lang="es-SV"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60648"/>
            <a:ext cx="8280920" cy="6408712"/>
          </a:xfrm>
        </p:spPr>
        <p:txBody>
          <a:bodyPr>
            <a:normAutofit fontScale="92500"/>
          </a:bodyPr>
          <a:lstStyle/>
          <a:p>
            <a:pPr>
              <a:buNone/>
            </a:pPr>
            <a:r>
              <a:rPr lang="es-SV" b="1" dirty="0" smtClean="0"/>
              <a:t>2. </a:t>
            </a:r>
            <a:r>
              <a:rPr lang="es-SV" sz="3600" b="1" u="sng" dirty="0" smtClean="0"/>
              <a:t>CARACTERÍSTICAS</a:t>
            </a:r>
            <a:r>
              <a:rPr lang="es-SV" sz="3600" b="1" dirty="0" smtClean="0"/>
              <a:t>:</a:t>
            </a:r>
            <a:endParaRPr lang="es-SV" sz="3600" dirty="0" smtClean="0"/>
          </a:p>
          <a:p>
            <a:pPr>
              <a:buNone/>
            </a:pPr>
            <a:r>
              <a:rPr lang="es-SV" sz="3600" dirty="0" smtClean="0"/>
              <a:t>Para hacer del Currículum Vitae un instrumento de selección más preciso debe poseer las características básicas de ser:</a:t>
            </a:r>
          </a:p>
          <a:p>
            <a:r>
              <a:rPr lang="es-SV" sz="4000" b="1" u="sng" dirty="0" smtClean="0">
                <a:solidFill>
                  <a:schemeClr val="accent1">
                    <a:lumMod val="75000"/>
                  </a:schemeClr>
                </a:solidFill>
              </a:rPr>
              <a:t>Claro</a:t>
            </a:r>
            <a:r>
              <a:rPr lang="es-SV" sz="4000" b="1" dirty="0" smtClean="0">
                <a:solidFill>
                  <a:schemeClr val="accent6">
                    <a:lumMod val="50000"/>
                  </a:schemeClr>
                </a:solidFill>
              </a:rPr>
              <a:t>: </a:t>
            </a:r>
            <a:r>
              <a:rPr lang="es-SV" sz="4000" dirty="0" smtClean="0">
                <a:solidFill>
                  <a:schemeClr val="accent6">
                    <a:lumMod val="50000"/>
                  </a:schemeClr>
                </a:solidFill>
              </a:rPr>
              <a:t>El Curriculum Vitae debe estar redactado de forma que sea fácil obtener la información que de él se busca.</a:t>
            </a:r>
          </a:p>
          <a:p>
            <a:pPr>
              <a:buNone/>
            </a:pPr>
            <a:r>
              <a:rPr lang="es-SV" sz="4000" dirty="0" smtClean="0">
                <a:solidFill>
                  <a:schemeClr val="accent6">
                    <a:lumMod val="50000"/>
                  </a:schemeClr>
                </a:solidFill>
              </a:rPr>
              <a:t>Utilizar una fuente de letra clara y simple ayudará a conseguir una presentación cómoda para su lectura.</a:t>
            </a:r>
          </a:p>
          <a:p>
            <a:pPr>
              <a:buNone/>
            </a:pPr>
            <a:endParaRPr lang="es-SV"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1216" y="0"/>
            <a:ext cx="8363272" cy="6858000"/>
          </a:xfrm>
        </p:spPr>
        <p:txBody>
          <a:bodyPr>
            <a:normAutofit/>
          </a:bodyPr>
          <a:lstStyle/>
          <a:p>
            <a:r>
              <a:rPr lang="es-SV" sz="5400" b="1" u="sng" dirty="0" smtClean="0">
                <a:solidFill>
                  <a:schemeClr val="accent1">
                    <a:lumMod val="75000"/>
                  </a:schemeClr>
                </a:solidFill>
              </a:rPr>
              <a:t>Conciso</a:t>
            </a:r>
            <a:r>
              <a:rPr lang="es-SV" sz="4800" b="1" dirty="0" smtClean="0">
                <a:solidFill>
                  <a:schemeClr val="accent1">
                    <a:lumMod val="75000"/>
                  </a:schemeClr>
                </a:solidFill>
              </a:rPr>
              <a:t>:</a:t>
            </a:r>
            <a:r>
              <a:rPr lang="es-SV" sz="4800" b="1" dirty="0" smtClean="0">
                <a:solidFill>
                  <a:schemeClr val="accent5">
                    <a:lumMod val="75000"/>
                  </a:schemeClr>
                </a:solidFill>
              </a:rPr>
              <a:t> </a:t>
            </a:r>
            <a:r>
              <a:rPr lang="es-SV" sz="4800" dirty="0" smtClean="0">
                <a:solidFill>
                  <a:schemeClr val="accent5">
                    <a:lumMod val="75000"/>
                  </a:schemeClr>
                </a:solidFill>
              </a:rPr>
              <a:t>El Currículum Vitae debe incluir datos relevantes, evita añadir información inútil y que te pueda perjudicar.</a:t>
            </a:r>
          </a:p>
          <a:p>
            <a:pPr>
              <a:buNone/>
            </a:pPr>
            <a:r>
              <a:rPr lang="es-SV" sz="4800" dirty="0" smtClean="0">
                <a:solidFill>
                  <a:schemeClr val="accent5">
                    <a:lumMod val="75000"/>
                  </a:schemeClr>
                </a:solidFill>
              </a:rPr>
              <a:t>Cuida todos los detalles y no utilices abreviaturas ni siglas sin desarrollarlas ya que pueden no ser descifradas o llevar a error.</a:t>
            </a:r>
          </a:p>
          <a:p>
            <a:endParaRPr lang="es-SV" b="1" u="sng" dirty="0" smtClean="0"/>
          </a:p>
          <a:p>
            <a:pPr>
              <a:buNone/>
            </a:pPr>
            <a:endParaRPr lang="es-SV" sz="2000"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34888" y="188640"/>
            <a:ext cx="8229600" cy="6264696"/>
          </a:xfrm>
        </p:spPr>
        <p:txBody>
          <a:bodyPr>
            <a:normAutofit/>
          </a:bodyPr>
          <a:lstStyle/>
          <a:p>
            <a:r>
              <a:rPr lang="es-SV" sz="4300" b="1" u="sng" dirty="0" smtClean="0">
                <a:solidFill>
                  <a:schemeClr val="accent1">
                    <a:lumMod val="75000"/>
                  </a:schemeClr>
                </a:solidFill>
              </a:rPr>
              <a:t>Breve</a:t>
            </a:r>
            <a:r>
              <a:rPr lang="es-SV" sz="4300" b="1" dirty="0" smtClean="0">
                <a:solidFill>
                  <a:schemeClr val="accent4">
                    <a:lumMod val="50000"/>
                  </a:schemeClr>
                </a:solidFill>
              </a:rPr>
              <a:t>: </a:t>
            </a:r>
            <a:r>
              <a:rPr lang="es-SV" sz="4300" dirty="0" smtClean="0">
                <a:solidFill>
                  <a:schemeClr val="accent4">
                    <a:lumMod val="50000"/>
                  </a:schemeClr>
                </a:solidFill>
              </a:rPr>
              <a:t>Es recomendable que el Currículum Vitae sea de una página. Si no es posible el consejo es que no supere las tres páginas.</a:t>
            </a:r>
          </a:p>
          <a:p>
            <a:pPr>
              <a:buNone/>
            </a:pPr>
            <a:r>
              <a:rPr lang="es-SV" sz="4300" dirty="0" smtClean="0">
                <a:solidFill>
                  <a:schemeClr val="accent4">
                    <a:lumMod val="50000"/>
                  </a:schemeClr>
                </a:solidFill>
              </a:rPr>
              <a:t> Las fotocopias de títulos o certificados no deben acompañar al Currículum, a no ser que te lo pidan expresamente. </a:t>
            </a:r>
          </a:p>
          <a:p>
            <a:pPr>
              <a:buNone/>
            </a:pPr>
            <a:endParaRPr lang="es-SV"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6024" y="0"/>
            <a:ext cx="8892480" cy="6858000"/>
          </a:xfrm>
        </p:spPr>
        <p:txBody>
          <a:bodyPr>
            <a:normAutofit/>
          </a:bodyPr>
          <a:lstStyle/>
          <a:p>
            <a:r>
              <a:rPr lang="es-SV" sz="4000" b="1" u="sng" dirty="0" smtClean="0">
                <a:solidFill>
                  <a:schemeClr val="accent1">
                    <a:lumMod val="75000"/>
                  </a:schemeClr>
                </a:solidFill>
              </a:rPr>
              <a:t>Limpio</a:t>
            </a:r>
            <a:r>
              <a:rPr lang="es-SV" sz="4000" b="1" dirty="0" smtClean="0">
                <a:solidFill>
                  <a:schemeClr val="accent3">
                    <a:lumMod val="50000"/>
                  </a:schemeClr>
                </a:solidFill>
              </a:rPr>
              <a:t>:</a:t>
            </a:r>
            <a:r>
              <a:rPr lang="es-SV" sz="4000" dirty="0" smtClean="0">
                <a:solidFill>
                  <a:schemeClr val="accent3">
                    <a:lumMod val="50000"/>
                  </a:schemeClr>
                </a:solidFill>
              </a:rPr>
              <a:t> Procura redactar el Currículum sin tachaduras, manchas, faltas de ortografía o errores semánticos.</a:t>
            </a:r>
          </a:p>
          <a:p>
            <a:pPr>
              <a:buNone/>
            </a:pPr>
            <a:r>
              <a:rPr lang="es-SV" sz="3600" dirty="0" smtClean="0">
                <a:solidFill>
                  <a:schemeClr val="accent3">
                    <a:lumMod val="50000"/>
                  </a:schemeClr>
                </a:solidFill>
              </a:rPr>
              <a:t>Elige un papel blanco de buena calidad y de tamaño carta</a:t>
            </a:r>
          </a:p>
          <a:p>
            <a:pPr>
              <a:buNone/>
            </a:pPr>
            <a:r>
              <a:rPr lang="es-SV" sz="4000" dirty="0" smtClean="0">
                <a:solidFill>
                  <a:schemeClr val="accent3">
                    <a:lumMod val="50000"/>
                  </a:schemeClr>
                </a:solidFill>
              </a:rPr>
              <a:t>El Currículum debe presentarse impreso.</a:t>
            </a:r>
          </a:p>
          <a:p>
            <a:pPr>
              <a:buNone/>
            </a:pPr>
            <a:r>
              <a:rPr lang="es-SV" sz="3600" dirty="0" smtClean="0">
                <a:solidFill>
                  <a:schemeClr val="accent3">
                    <a:lumMod val="50000"/>
                  </a:schemeClr>
                </a:solidFill>
              </a:rPr>
              <a:t> Evita presentarlo fotocopiado, Si lo haces consigue calidad en la copia.</a:t>
            </a:r>
          </a:p>
          <a:p>
            <a:pPr>
              <a:buNone/>
            </a:pPr>
            <a:r>
              <a:rPr lang="es-SV" sz="4000" dirty="0" smtClean="0">
                <a:solidFill>
                  <a:schemeClr val="accent3">
                    <a:lumMod val="50000"/>
                  </a:schemeClr>
                </a:solidFill>
              </a:rPr>
              <a:t>Sólo cuando te lo piden presenta el Currículum manuscrito</a:t>
            </a:r>
            <a:r>
              <a:rPr lang="es-SV" sz="3600" dirty="0" smtClean="0">
                <a:solidFill>
                  <a:schemeClr val="accent3">
                    <a:lumMod val="50000"/>
                  </a:schemeClr>
                </a:solidFill>
              </a:rPr>
              <a:t>. </a:t>
            </a:r>
            <a:endParaRPr lang="es-SV" sz="3600"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332656"/>
            <a:ext cx="8229600" cy="6336704"/>
          </a:xfrm>
        </p:spPr>
        <p:txBody>
          <a:bodyPr>
            <a:normAutofit fontScale="92500" lnSpcReduction="10000"/>
          </a:bodyPr>
          <a:lstStyle/>
          <a:p>
            <a:r>
              <a:rPr lang="es-SV" sz="3300" b="1" u="sng" dirty="0" smtClean="0">
                <a:solidFill>
                  <a:schemeClr val="accent1">
                    <a:lumMod val="75000"/>
                  </a:schemeClr>
                </a:solidFill>
              </a:rPr>
              <a:t>Ordenado</a:t>
            </a:r>
            <a:r>
              <a:rPr lang="es-SV" sz="3300" b="1" dirty="0" smtClean="0"/>
              <a:t>: </a:t>
            </a:r>
            <a:r>
              <a:rPr lang="es-SV" sz="3300" dirty="0" smtClean="0"/>
              <a:t>El orden de la presentación es muy importante, de ese orden depende la fácil accesibilidad a la información. Debes seguir la estructura lógica del Currículum (datos personales, formación y experiencia) </a:t>
            </a:r>
          </a:p>
          <a:p>
            <a:pPr>
              <a:buNone/>
            </a:pPr>
            <a:r>
              <a:rPr lang="es-SV" dirty="0" smtClean="0"/>
              <a:t>Utiliza un estilo y orden uniforme para todo el Currículum. Resalta los apartados y utiliza párrafos cortos.</a:t>
            </a:r>
          </a:p>
          <a:p>
            <a:pPr>
              <a:buNone/>
            </a:pPr>
            <a:r>
              <a:rPr lang="es-SV" dirty="0" smtClean="0"/>
              <a:t>Usa correctamente las tabulaciones, respeta los márgenes y los espacios te ayudará a conseguir más orden en la presentación.</a:t>
            </a:r>
          </a:p>
          <a:p>
            <a:pPr>
              <a:buNone/>
            </a:pPr>
            <a:r>
              <a:rPr lang="es-SV" dirty="0" smtClean="0"/>
              <a:t>Evita redactar un Currículum sobrecargado y no abuses de las mayúsculas, subrayados, letra negrita y cursiva.</a:t>
            </a:r>
          </a:p>
          <a:p>
            <a:endParaRPr lang="es-SV"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0"/>
            <a:ext cx="8712968" cy="6669360"/>
          </a:xfrm>
        </p:spPr>
        <p:txBody>
          <a:bodyPr>
            <a:normAutofit lnSpcReduction="10000"/>
          </a:bodyPr>
          <a:lstStyle/>
          <a:p>
            <a:r>
              <a:rPr lang="es-SV" b="1" u="sng" dirty="0" smtClean="0">
                <a:solidFill>
                  <a:schemeClr val="accent1">
                    <a:lumMod val="75000"/>
                  </a:schemeClr>
                </a:solidFill>
              </a:rPr>
              <a:t>Directo</a:t>
            </a:r>
            <a:r>
              <a:rPr lang="es-SV" b="1" dirty="0" smtClean="0"/>
              <a:t>: </a:t>
            </a:r>
            <a:r>
              <a:rPr lang="es-SV" dirty="0" smtClean="0"/>
              <a:t>El Currículum Vitae debe suscitar el interés del seleccionador, para ello evita las florituras, frases largas y verbos en primera persona.</a:t>
            </a:r>
          </a:p>
          <a:p>
            <a:pPr>
              <a:buNone/>
            </a:pPr>
            <a:r>
              <a:rPr lang="es-SV" dirty="0" smtClean="0"/>
              <a:t>(ej. 2001-2002 He trabajado en la empresa OASIS S.L. como Ingeniero Industrial.</a:t>
            </a:r>
          </a:p>
          <a:p>
            <a:pPr>
              <a:buNone/>
            </a:pPr>
            <a:r>
              <a:rPr lang="es-SV" dirty="0" smtClean="0"/>
              <a:t>Es más directo: 2001-2002 OASIS S.L. Ingeniero Industrial.)</a:t>
            </a:r>
          </a:p>
          <a:p>
            <a:r>
              <a:rPr lang="es-SV" b="1" u="sng" dirty="0" smtClean="0">
                <a:solidFill>
                  <a:schemeClr val="accent1">
                    <a:lumMod val="75000"/>
                  </a:schemeClr>
                </a:solidFill>
              </a:rPr>
              <a:t>Adaptado a la empresa</a:t>
            </a:r>
            <a:r>
              <a:rPr lang="es-SV" b="1" dirty="0" smtClean="0"/>
              <a:t>: </a:t>
            </a:r>
            <a:r>
              <a:rPr lang="es-SV" dirty="0" smtClean="0"/>
              <a:t>El Currículum Vitae debe elaborarse de manera que esté adaptado a la empresa a la que se envía. </a:t>
            </a:r>
          </a:p>
          <a:p>
            <a:pPr>
              <a:buNone/>
            </a:pPr>
            <a:r>
              <a:rPr lang="es-SV" dirty="0" smtClean="0"/>
              <a:t>Es aconsejable recoger información de la empresa antes de redactarlo, para poder resaltar aquello que sabemos que valorará más la empresa.</a:t>
            </a:r>
          </a:p>
          <a:p>
            <a:pPr>
              <a:buNone/>
            </a:pPr>
            <a:endParaRPr lang="es-SV"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155</TotalTime>
  <Words>831</Words>
  <Application>Microsoft Office PowerPoint</Application>
  <PresentationFormat>Presentación en pantalla (4:3)</PresentationFormat>
  <Paragraphs>130</Paragraphs>
  <Slides>28</Slides>
  <Notes>1</Notes>
  <HiddenSlides>0</HiddenSlides>
  <MMClips>1</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Solsticio</vt:lpstr>
      <vt:lpstr>CURRICULUM VITAE U HOJADE VIDA</vt:lpstr>
      <vt:lpstr>1. INTRODUCCIÓN 2. CARACTERÍSTICAS 3. TIPOS CRONOLÓGICO FUNCIONAL EUROPEO 4. ESTRUCTURA 5. CONSEJOS 6. EJEMPLOS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EJEMPLOS DE  CURRICULOS </vt:lpstr>
      <vt:lpstr>Diapositiva 28</vt:lpstr>
    </vt:vector>
  </TitlesOfParts>
  <Company>INSO1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VITAEU HOJADE VIDA</dc:title>
  <dc:creator>PC009</dc:creator>
  <cp:lastModifiedBy>jhkjhk</cp:lastModifiedBy>
  <cp:revision>20</cp:revision>
  <dcterms:created xsi:type="dcterms:W3CDTF">2011-02-15T21:10:14Z</dcterms:created>
  <dcterms:modified xsi:type="dcterms:W3CDTF">2011-02-20T15:25:31Z</dcterms:modified>
</cp:coreProperties>
</file>